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8" r:id="rId4"/>
    <p:sldId id="269" r:id="rId5"/>
    <p:sldId id="275" r:id="rId6"/>
    <p:sldId id="276" r:id="rId7"/>
    <p:sldId id="271" r:id="rId8"/>
    <p:sldId id="272" r:id="rId9"/>
    <p:sldId id="273" r:id="rId10"/>
    <p:sldId id="274" r:id="rId11"/>
    <p:sldId id="282" r:id="rId12"/>
    <p:sldId id="270" r:id="rId13"/>
    <p:sldId id="277" r:id="rId14"/>
    <p:sldId id="278" r:id="rId15"/>
    <p:sldId id="279" r:id="rId16"/>
    <p:sldId id="280" r:id="rId17"/>
    <p:sldId id="281" r:id="rId18"/>
    <p:sldId id="283" r:id="rId19"/>
  </p:sldIdLst>
  <p:sldSz cx="16238538" cy="10153650"/>
  <p:notesSz cx="6805613" cy="9939338"/>
  <p:defaultTextStyle>
    <a:defPPr>
      <a:defRPr lang="nb-NO"/>
    </a:defPPr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372" autoAdjust="0"/>
    <p:restoredTop sz="94660"/>
  </p:normalViewPr>
  <p:slideViewPr>
    <p:cSldViewPr>
      <p:cViewPr>
        <p:scale>
          <a:sx n="50" d="100"/>
          <a:sy n="50" d="100"/>
        </p:scale>
        <p:origin x="-1710" y="-1230"/>
      </p:cViewPr>
      <p:guideLst>
        <p:guide orient="horz" pos="4943"/>
        <p:guide orient="horz" pos="1520"/>
        <p:guide pos="806"/>
        <p:guide pos="97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68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BFE79-B0AB-47C5-BCCD-FFDE26D99BB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4B3F59A-75C6-484D-9253-8ACD9E4FEDB2}">
      <dgm:prSet phldrT="[Tekst]" custT="1"/>
      <dgm:spPr/>
      <dgm:t>
        <a:bodyPr/>
        <a:lstStyle/>
        <a:p>
          <a:endParaRPr lang="nb-NO" sz="3200" dirty="0" smtClean="0"/>
        </a:p>
        <a:p>
          <a:endParaRPr lang="nb-NO" sz="3200" dirty="0" smtClean="0"/>
        </a:p>
        <a:p>
          <a:r>
            <a:rPr lang="nb-NO" sz="3200" dirty="0" smtClean="0"/>
            <a:t>Detaljspesfikasjon</a:t>
          </a:r>
          <a:endParaRPr lang="nb-NO" sz="3200" dirty="0"/>
        </a:p>
      </dgm:t>
    </dgm:pt>
    <dgm:pt modelId="{C4C7ABF3-D922-44C2-B526-66278588807C}" type="parTrans" cxnId="{FA2C7F9B-4BF0-435D-A450-D2ACDAC2CABE}">
      <dgm:prSet/>
      <dgm:spPr/>
      <dgm:t>
        <a:bodyPr/>
        <a:lstStyle/>
        <a:p>
          <a:endParaRPr lang="nb-NO"/>
        </a:p>
      </dgm:t>
    </dgm:pt>
    <dgm:pt modelId="{82FBF96C-80E7-40A3-80E4-68380F7906D5}" type="sibTrans" cxnId="{FA2C7F9B-4BF0-435D-A450-D2ACDAC2CABE}">
      <dgm:prSet/>
      <dgm:spPr/>
      <dgm:t>
        <a:bodyPr/>
        <a:lstStyle/>
        <a:p>
          <a:endParaRPr lang="nb-NO"/>
        </a:p>
      </dgm:t>
    </dgm:pt>
    <dgm:pt modelId="{FAC6AB8D-3A2E-4EDA-93FC-969672E66EF6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nb-NO" dirty="0" smtClean="0"/>
        </a:p>
        <a:p>
          <a:r>
            <a:rPr lang="nb-NO" dirty="0" smtClean="0"/>
            <a:t>Funksjonskrav med minimumskrav, anbefalinger og begrensninger </a:t>
          </a:r>
        </a:p>
        <a:p>
          <a:r>
            <a:rPr lang="nb-NO" dirty="0" smtClean="0"/>
            <a:t>(eller utgangspunkt i standard)</a:t>
          </a:r>
          <a:endParaRPr lang="nb-NO" dirty="0"/>
        </a:p>
      </dgm:t>
    </dgm:pt>
    <dgm:pt modelId="{C1A2678F-F794-4CA1-9FD0-DC5E90252E21}" type="parTrans" cxnId="{90041359-4234-4F76-9B9A-3C932FC2826F}">
      <dgm:prSet/>
      <dgm:spPr/>
      <dgm:t>
        <a:bodyPr/>
        <a:lstStyle/>
        <a:p>
          <a:endParaRPr lang="nb-NO"/>
        </a:p>
      </dgm:t>
    </dgm:pt>
    <dgm:pt modelId="{BFD7092B-E838-4BDD-BDDF-3DF737510EA9}" type="sibTrans" cxnId="{90041359-4234-4F76-9B9A-3C932FC2826F}">
      <dgm:prSet/>
      <dgm:spPr/>
      <dgm:t>
        <a:bodyPr/>
        <a:lstStyle/>
        <a:p>
          <a:endParaRPr lang="nb-NO"/>
        </a:p>
      </dgm:t>
    </dgm:pt>
    <dgm:pt modelId="{A32A81C5-00B6-40C2-9208-90A74D50DD3B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b-NO" dirty="0" smtClean="0"/>
            <a:t>Åpne funksjonskrav</a:t>
          </a:r>
          <a:endParaRPr lang="nb-NO" dirty="0"/>
        </a:p>
      </dgm:t>
    </dgm:pt>
    <dgm:pt modelId="{573976C3-8E76-463B-BDFE-732BDF581B1F}" type="parTrans" cxnId="{5C4DB454-0E21-4213-B3A9-F64896170981}">
      <dgm:prSet/>
      <dgm:spPr/>
      <dgm:t>
        <a:bodyPr/>
        <a:lstStyle/>
        <a:p>
          <a:endParaRPr lang="nb-NO"/>
        </a:p>
      </dgm:t>
    </dgm:pt>
    <dgm:pt modelId="{EC3EB25F-CEA0-4A96-A6CD-FCBEEB7C8F4F}" type="sibTrans" cxnId="{5C4DB454-0E21-4213-B3A9-F64896170981}">
      <dgm:prSet/>
      <dgm:spPr/>
      <dgm:t>
        <a:bodyPr/>
        <a:lstStyle/>
        <a:p>
          <a:endParaRPr lang="nb-NO"/>
        </a:p>
      </dgm:t>
    </dgm:pt>
    <dgm:pt modelId="{B525D3B5-EFFF-4BBA-A21C-90AA44EDF023}" type="pres">
      <dgm:prSet presAssocID="{4A8BFE79-B0AB-47C5-BCCD-FFDE26D99BB7}" presName="Name0" presStyleCnt="0">
        <dgm:presLayoutVars>
          <dgm:dir/>
          <dgm:animLvl val="lvl"/>
          <dgm:resizeHandles val="exact"/>
        </dgm:presLayoutVars>
      </dgm:prSet>
      <dgm:spPr/>
    </dgm:pt>
    <dgm:pt modelId="{40294982-3CFF-4724-B01F-5D5DD9589184}" type="pres">
      <dgm:prSet presAssocID="{D4B3F59A-75C6-484D-9253-8ACD9E4FEDB2}" presName="Name8" presStyleCnt="0"/>
      <dgm:spPr/>
    </dgm:pt>
    <dgm:pt modelId="{1C31362E-2147-4A20-9693-B3DB4F9B5EF5}" type="pres">
      <dgm:prSet presAssocID="{D4B3F59A-75C6-484D-9253-8ACD9E4FEDB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630913F-16EB-4CE1-B20D-BA9771D8D608}" type="pres">
      <dgm:prSet presAssocID="{D4B3F59A-75C6-484D-9253-8ACD9E4FED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B7E0F6A-125D-4A90-A82B-4AFC0FAC32F2}" type="pres">
      <dgm:prSet presAssocID="{FAC6AB8D-3A2E-4EDA-93FC-969672E66EF6}" presName="Name8" presStyleCnt="0"/>
      <dgm:spPr/>
    </dgm:pt>
    <dgm:pt modelId="{D76F176A-A21A-4BE2-BB18-BEA16A5D8960}" type="pres">
      <dgm:prSet presAssocID="{FAC6AB8D-3A2E-4EDA-93FC-969672E66EF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E60B971-7375-407F-BFB0-D1D8EA96C198}" type="pres">
      <dgm:prSet presAssocID="{FAC6AB8D-3A2E-4EDA-93FC-969672E66E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2CB4576-F8E0-4E62-AD5A-32774AFB39CD}" type="pres">
      <dgm:prSet presAssocID="{A32A81C5-00B6-40C2-9208-90A74D50DD3B}" presName="Name8" presStyleCnt="0"/>
      <dgm:spPr/>
    </dgm:pt>
    <dgm:pt modelId="{8C1E4805-2A38-4DD3-BAA0-C8C3659007FF}" type="pres">
      <dgm:prSet presAssocID="{A32A81C5-00B6-40C2-9208-90A74D50DD3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BF4F05E-0BA6-4EC0-8F19-DD2E01D2E8F0}" type="pres">
      <dgm:prSet presAssocID="{A32A81C5-00B6-40C2-9208-90A74D50DD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84125425-D42F-4FF4-AF2A-BFD8854679A2}" type="presOf" srcId="{FAC6AB8D-3A2E-4EDA-93FC-969672E66EF6}" destId="{D76F176A-A21A-4BE2-BB18-BEA16A5D8960}" srcOrd="0" destOrd="0" presId="urn:microsoft.com/office/officeart/2005/8/layout/pyramid1"/>
    <dgm:cxn modelId="{E62F3730-3CD0-4983-9711-CB080A050430}" type="presOf" srcId="{FAC6AB8D-3A2E-4EDA-93FC-969672E66EF6}" destId="{0E60B971-7375-407F-BFB0-D1D8EA96C198}" srcOrd="1" destOrd="0" presId="urn:microsoft.com/office/officeart/2005/8/layout/pyramid1"/>
    <dgm:cxn modelId="{FA2C7F9B-4BF0-435D-A450-D2ACDAC2CABE}" srcId="{4A8BFE79-B0AB-47C5-BCCD-FFDE26D99BB7}" destId="{D4B3F59A-75C6-484D-9253-8ACD9E4FEDB2}" srcOrd="0" destOrd="0" parTransId="{C4C7ABF3-D922-44C2-B526-66278588807C}" sibTransId="{82FBF96C-80E7-40A3-80E4-68380F7906D5}"/>
    <dgm:cxn modelId="{9768E311-3689-4905-A75D-3A504DFE9348}" type="presOf" srcId="{D4B3F59A-75C6-484D-9253-8ACD9E4FEDB2}" destId="{1C31362E-2147-4A20-9693-B3DB4F9B5EF5}" srcOrd="0" destOrd="0" presId="urn:microsoft.com/office/officeart/2005/8/layout/pyramid1"/>
    <dgm:cxn modelId="{81161771-E25E-4662-9D55-9B74C48DA7D5}" type="presOf" srcId="{4A8BFE79-B0AB-47C5-BCCD-FFDE26D99BB7}" destId="{B525D3B5-EFFF-4BBA-A21C-90AA44EDF023}" srcOrd="0" destOrd="0" presId="urn:microsoft.com/office/officeart/2005/8/layout/pyramid1"/>
    <dgm:cxn modelId="{5C4DB454-0E21-4213-B3A9-F64896170981}" srcId="{4A8BFE79-B0AB-47C5-BCCD-FFDE26D99BB7}" destId="{A32A81C5-00B6-40C2-9208-90A74D50DD3B}" srcOrd="2" destOrd="0" parTransId="{573976C3-8E76-463B-BDFE-732BDF581B1F}" sibTransId="{EC3EB25F-CEA0-4A96-A6CD-FCBEEB7C8F4F}"/>
    <dgm:cxn modelId="{D86A8D6F-D712-4316-B8B5-679DBF14EBEE}" type="presOf" srcId="{D4B3F59A-75C6-484D-9253-8ACD9E4FEDB2}" destId="{8630913F-16EB-4CE1-B20D-BA9771D8D608}" srcOrd="1" destOrd="0" presId="urn:microsoft.com/office/officeart/2005/8/layout/pyramid1"/>
    <dgm:cxn modelId="{90041359-4234-4F76-9B9A-3C932FC2826F}" srcId="{4A8BFE79-B0AB-47C5-BCCD-FFDE26D99BB7}" destId="{FAC6AB8D-3A2E-4EDA-93FC-969672E66EF6}" srcOrd="1" destOrd="0" parTransId="{C1A2678F-F794-4CA1-9FD0-DC5E90252E21}" sibTransId="{BFD7092B-E838-4BDD-BDDF-3DF737510EA9}"/>
    <dgm:cxn modelId="{06E420E2-F4B1-4FC4-95D5-1ED26C14C5A1}" type="presOf" srcId="{A32A81C5-00B6-40C2-9208-90A74D50DD3B}" destId="{7BF4F05E-0BA6-4EC0-8F19-DD2E01D2E8F0}" srcOrd="1" destOrd="0" presId="urn:microsoft.com/office/officeart/2005/8/layout/pyramid1"/>
    <dgm:cxn modelId="{0400AA9C-503A-4459-B777-1EFD9F8AF345}" type="presOf" srcId="{A32A81C5-00B6-40C2-9208-90A74D50DD3B}" destId="{8C1E4805-2A38-4DD3-BAA0-C8C3659007FF}" srcOrd="0" destOrd="0" presId="urn:microsoft.com/office/officeart/2005/8/layout/pyramid1"/>
    <dgm:cxn modelId="{D990CAD6-694C-4B9A-AE2D-BDDE2C13BA31}" type="presParOf" srcId="{B525D3B5-EFFF-4BBA-A21C-90AA44EDF023}" destId="{40294982-3CFF-4724-B01F-5D5DD9589184}" srcOrd="0" destOrd="0" presId="urn:microsoft.com/office/officeart/2005/8/layout/pyramid1"/>
    <dgm:cxn modelId="{D0C55BD8-C8F4-4503-A9AA-FBF948F2EE42}" type="presParOf" srcId="{40294982-3CFF-4724-B01F-5D5DD9589184}" destId="{1C31362E-2147-4A20-9693-B3DB4F9B5EF5}" srcOrd="0" destOrd="0" presId="urn:microsoft.com/office/officeart/2005/8/layout/pyramid1"/>
    <dgm:cxn modelId="{7250675B-8CD1-45AB-B352-D0E3EDDC0BFB}" type="presParOf" srcId="{40294982-3CFF-4724-B01F-5D5DD9589184}" destId="{8630913F-16EB-4CE1-B20D-BA9771D8D608}" srcOrd="1" destOrd="0" presId="urn:microsoft.com/office/officeart/2005/8/layout/pyramid1"/>
    <dgm:cxn modelId="{4F770232-5CFC-436E-B34C-E6EA01700752}" type="presParOf" srcId="{B525D3B5-EFFF-4BBA-A21C-90AA44EDF023}" destId="{4B7E0F6A-125D-4A90-A82B-4AFC0FAC32F2}" srcOrd="1" destOrd="0" presId="urn:microsoft.com/office/officeart/2005/8/layout/pyramid1"/>
    <dgm:cxn modelId="{F397032F-C270-49DF-84A7-8BAE2501B08D}" type="presParOf" srcId="{4B7E0F6A-125D-4A90-A82B-4AFC0FAC32F2}" destId="{D76F176A-A21A-4BE2-BB18-BEA16A5D8960}" srcOrd="0" destOrd="0" presId="urn:microsoft.com/office/officeart/2005/8/layout/pyramid1"/>
    <dgm:cxn modelId="{3EDFB40E-147C-41F9-9AAD-96119521023F}" type="presParOf" srcId="{4B7E0F6A-125D-4A90-A82B-4AFC0FAC32F2}" destId="{0E60B971-7375-407F-BFB0-D1D8EA96C198}" srcOrd="1" destOrd="0" presId="urn:microsoft.com/office/officeart/2005/8/layout/pyramid1"/>
    <dgm:cxn modelId="{76BCDEA0-F6D8-40AB-8AB2-538AA1FD4E53}" type="presParOf" srcId="{B525D3B5-EFFF-4BBA-A21C-90AA44EDF023}" destId="{12CB4576-F8E0-4E62-AD5A-32774AFB39CD}" srcOrd="2" destOrd="0" presId="urn:microsoft.com/office/officeart/2005/8/layout/pyramid1"/>
    <dgm:cxn modelId="{BA8BE3BF-2B7E-4238-AD42-0B8268EEBDF4}" type="presParOf" srcId="{12CB4576-F8E0-4E62-AD5A-32774AFB39CD}" destId="{8C1E4805-2A38-4DD3-BAA0-C8C3659007FF}" srcOrd="0" destOrd="0" presId="urn:microsoft.com/office/officeart/2005/8/layout/pyramid1"/>
    <dgm:cxn modelId="{32C76B87-F55F-4683-9EBA-3F86B4863A43}" type="presParOf" srcId="{12CB4576-F8E0-4E62-AD5A-32774AFB39CD}" destId="{7BF4F05E-0BA6-4EC0-8F19-DD2E01D2E8F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1362E-2147-4A20-9693-B3DB4F9B5EF5}">
      <dsp:nvSpPr>
        <dsp:cNvPr id="0" name=""/>
        <dsp:cNvSpPr/>
      </dsp:nvSpPr>
      <dsp:spPr>
        <a:xfrm>
          <a:off x="4817004" y="0"/>
          <a:ext cx="4817004" cy="2256606"/>
        </a:xfrm>
        <a:prstGeom prst="trapezoid">
          <a:avLst>
            <a:gd name="adj" fmla="val 1067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 smtClean="0"/>
            <a:t>Detaljspesfikasjon</a:t>
          </a:r>
          <a:endParaRPr lang="nb-NO" sz="3200" kern="1200" dirty="0"/>
        </a:p>
      </dsp:txBody>
      <dsp:txXfrm>
        <a:off x="4817004" y="0"/>
        <a:ext cx="4817004" cy="2256606"/>
      </dsp:txXfrm>
    </dsp:sp>
    <dsp:sp modelId="{D76F176A-A21A-4BE2-BB18-BEA16A5D8960}">
      <dsp:nvSpPr>
        <dsp:cNvPr id="0" name=""/>
        <dsp:cNvSpPr/>
      </dsp:nvSpPr>
      <dsp:spPr>
        <a:xfrm>
          <a:off x="2408502" y="2256606"/>
          <a:ext cx="9634008" cy="2256606"/>
        </a:xfrm>
        <a:prstGeom prst="trapezoid">
          <a:avLst>
            <a:gd name="adj" fmla="val 106731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 dirty="0" smtClean="0"/>
            <a:t>Funksjonskrav med minimumskrav, anbefalinger og begrensninger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 dirty="0" smtClean="0"/>
            <a:t>(eller utgangspunkt i standard)</a:t>
          </a:r>
          <a:endParaRPr lang="nb-NO" sz="3100" kern="1200" dirty="0"/>
        </a:p>
      </dsp:txBody>
      <dsp:txXfrm>
        <a:off x="4094453" y="2256606"/>
        <a:ext cx="6262105" cy="2256606"/>
      </dsp:txXfrm>
    </dsp:sp>
    <dsp:sp modelId="{8C1E4805-2A38-4DD3-BAA0-C8C3659007FF}">
      <dsp:nvSpPr>
        <dsp:cNvPr id="0" name=""/>
        <dsp:cNvSpPr/>
      </dsp:nvSpPr>
      <dsp:spPr>
        <a:xfrm>
          <a:off x="0" y="4513212"/>
          <a:ext cx="14451013" cy="2256606"/>
        </a:xfrm>
        <a:prstGeom prst="trapezoid">
          <a:avLst>
            <a:gd name="adj" fmla="val 106731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 dirty="0" smtClean="0"/>
            <a:t>Åpne funksjonskrav</a:t>
          </a:r>
          <a:endParaRPr lang="nb-NO" sz="3100" kern="1200" dirty="0"/>
        </a:p>
      </dsp:txBody>
      <dsp:txXfrm>
        <a:off x="2528927" y="4513212"/>
        <a:ext cx="9393158" cy="2256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D5CCC-9D21-4B40-BDB3-861836882066}" type="datetimeFigureOut">
              <a:rPr lang="nb-NO" smtClean="0"/>
              <a:pPr/>
              <a:t>26.09.2014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1973648" y="944237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BD4046C-87BC-4986-B07A-C4D94F2636AA}" type="slidenum">
              <a:rPr lang="nb-NO" smtClean="0"/>
              <a:pPr algn="ctr"/>
              <a:t>‹#›</a:t>
            </a:fld>
            <a:endParaRPr lang="nb-NO"/>
          </a:p>
        </p:txBody>
      </p:sp>
      <p:pic>
        <p:nvPicPr>
          <p:cNvPr id="6" name="Bilde 5" descr="Logo-s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087" y="9649441"/>
            <a:ext cx="1209887" cy="2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6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514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30A4-A0BF-4408-966B-4791FE36B1FA}" type="datetimeFigureOut">
              <a:rPr lang="nb-NO" smtClean="0"/>
              <a:pPr/>
              <a:t>26.09.2014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71538" y="509588"/>
            <a:ext cx="5043487" cy="3154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3795601"/>
            <a:ext cx="5444490" cy="539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37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1973648" y="944237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086F0DA2-D057-4407-B384-D99DC5D11D7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Logo-s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087" y="9649441"/>
            <a:ext cx="1209887" cy="2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71538" y="509588"/>
            <a:ext cx="5043487" cy="31543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80F7-8112-43C2-A19D-41C481BF6C1E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1772940" y="406618"/>
            <a:ext cx="3653671" cy="866350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11927" y="406618"/>
            <a:ext cx="10690371" cy="866350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814E-60DB-497D-AC8F-626DE3C914C7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13540639" y="9188920"/>
            <a:ext cx="2080800" cy="45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 smtClean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540639" y="9188920"/>
            <a:ext cx="2080800" cy="45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Rektangel 18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22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1908473"/>
            <a:ext cx="14705822" cy="348818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74988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2057928"/>
            <a:ext cx="13811345" cy="903047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010708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6" name="Bilde 15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9314" y="9204713"/>
            <a:ext cx="2042574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8797-B6C9-4690-A1A9-44CF6F7E7B22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e 38"/>
          <p:cNvGrpSpPr/>
          <p:nvPr userDrawn="1"/>
        </p:nvGrpSpPr>
        <p:grpSpPr>
          <a:xfrm>
            <a:off x="5310958" y="2374788"/>
            <a:ext cx="5629018" cy="5419817"/>
            <a:chOff x="5310958" y="2374788"/>
            <a:chExt cx="5629018" cy="5419817"/>
          </a:xfrm>
        </p:grpSpPr>
        <p:grpSp>
          <p:nvGrpSpPr>
            <p:cNvPr id="17" name="Gruppe 16"/>
            <p:cNvGrpSpPr/>
            <p:nvPr userDrawn="1"/>
          </p:nvGrpSpPr>
          <p:grpSpPr>
            <a:xfrm>
              <a:off x="5670436" y="3692865"/>
              <a:ext cx="5269540" cy="812979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3" name="Trapes 22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4" name="Trapes 23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26" name="Gruppe 25"/>
            <p:cNvGrpSpPr/>
            <p:nvPr userDrawn="1"/>
          </p:nvGrpSpPr>
          <p:grpSpPr>
            <a:xfrm>
              <a:off x="5310958" y="5690869"/>
              <a:ext cx="5269540" cy="799200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7" name="Trapes 2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9" name="Trapes 28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0" name="Gruppe 29"/>
            <p:cNvGrpSpPr/>
            <p:nvPr userDrawn="1"/>
          </p:nvGrpSpPr>
          <p:grpSpPr>
            <a:xfrm rot="6060610" flipH="1">
              <a:off x="4450019" y="4673844"/>
              <a:ext cx="5417929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4" name="Trapes 33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5" name="Trapes 34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6" name="Gruppe 35"/>
            <p:cNvGrpSpPr/>
            <p:nvPr userDrawn="1"/>
          </p:nvGrpSpPr>
          <p:grpSpPr>
            <a:xfrm rot="6060610" flipH="1">
              <a:off x="6432945" y="4671189"/>
              <a:ext cx="5416395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7" name="Trapes 3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8" name="Trapes 37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ert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5670436" y="3692865"/>
            <a:ext cx="5269540" cy="812979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5310958" y="5690869"/>
            <a:ext cx="5269540" cy="79920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4450019" y="4673844"/>
            <a:ext cx="5417929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6432945" y="4671189"/>
            <a:ext cx="5416395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85389" y="2091695"/>
            <a:ext cx="6650250" cy="6978431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6978431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DFB1-F970-4388-AAEE-1F5893B4663D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89" y="2091694"/>
            <a:ext cx="6650250" cy="1267002"/>
          </a:xfrm>
        </p:spPr>
        <p:txBody>
          <a:bodyPr anchor="t"/>
          <a:lstStyle>
            <a:lvl1pPr marL="0" indent="0">
              <a:buNone/>
              <a:defRPr sz="4400" b="1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89" y="3371035"/>
            <a:ext cx="6650250" cy="5699089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375025" y="2091693"/>
            <a:ext cx="7161538" cy="1279342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375022" y="3220023"/>
            <a:ext cx="7051589" cy="585010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511E-67BC-442A-805B-148D4093372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85390" y="2091693"/>
            <a:ext cx="14451171" cy="2878520"/>
          </a:xfrm>
        </p:spPr>
        <p:txBody>
          <a:bodyPr tIns="132998" anchor="t">
            <a:normAutofit/>
          </a:bodyPr>
          <a:lstStyle>
            <a:lvl1pPr marL="0" indent="0">
              <a:buNone/>
              <a:defRPr sz="4400" b="0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dirty="0" smtClean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90" y="5076825"/>
            <a:ext cx="14451171" cy="3993299"/>
          </a:xfrm>
        </p:spPr>
        <p:txBody>
          <a:bodyPr>
            <a:normAutofit/>
          </a:bodyPr>
          <a:lstStyle>
            <a:lvl1pPr>
              <a:defRPr sz="37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69CD-C692-48D9-8FD3-209066D47431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D7F3-7E8F-4D6B-AE69-E3D8C82D39D0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9E61-6CDA-46D6-ACB8-519E4EFE598F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6484440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326-C9DB-41F5-A97C-5A5E6D2DC6AA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575704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14268408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1551-16ED-42E6-8168-403CD9BC7ED9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35D578-80E4-40C3-95A4-8D8017088E0D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005" y="9194381"/>
            <a:ext cx="2080096" cy="4432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7" r:id="rId8"/>
    <p:sldLayoutId id="2147483672" r:id="rId9"/>
    <p:sldLayoutId id="2147483658" r:id="rId10"/>
    <p:sldLayoutId id="2147483659" r:id="rId11"/>
    <p:sldLayoutId id="2147483693" r:id="rId12"/>
    <p:sldLayoutId id="214748369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68908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351BCD-BE2F-4549-9753-684A209085C1}" type="datetime1">
              <a:rPr lang="nb-NO" smtClean="0"/>
              <a:pPr/>
              <a:t>26.09.2014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3524868" y="9188085"/>
            <a:ext cx="2011695" cy="366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2" r:id="rId4"/>
    <p:sldLayoutId id="2147483684" r:id="rId5"/>
    <p:sldLayoutId id="2147483685" r:id="rId6"/>
    <p:sldLayoutId id="2147483686" r:id="rId7"/>
    <p:sldLayoutId id="2147483688" r:id="rId8"/>
    <p:sldLayoutId id="2147483676" r:id="rId9"/>
    <p:sldLayoutId id="2147483692" r:id="rId10"/>
    <p:sldLayoutId id="2147483689" r:id="rId11"/>
  </p:sldLayoutIdLst>
  <p:hf hdr="0" ftr="0" dt="0"/>
  <p:txStyles>
    <p:titleStyle>
      <a:lvl1pPr algn="l" defTabSz="1689080" rtl="0" eaLnBrk="1" latinLnBrk="0" hangingPunct="1">
        <a:spcBef>
          <a:spcPct val="0"/>
        </a:spcBef>
        <a:buNone/>
        <a:defRPr sz="5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Dialogkonferanse </a:t>
            </a:r>
            <a:r>
              <a:rPr lang="nb-NO" dirty="0" err="1" smtClean="0"/>
              <a:t>bussanbud</a:t>
            </a:r>
            <a:r>
              <a:rPr lang="nb-NO" dirty="0" smtClean="0"/>
              <a:t> 2015</a:t>
            </a:r>
            <a:endParaRPr lang="nb-NO" dirty="0"/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4800" dirty="0" smtClean="0"/>
              <a:t>Dagens kontrakter/bussanlegg - evaluering</a:t>
            </a:r>
            <a:endParaRPr lang="nb-NO" sz="4800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Kåre Riseng</a:t>
            </a:r>
          </a:p>
          <a:p>
            <a:r>
              <a:rPr lang="nb-NO" dirty="0" smtClean="0"/>
              <a:t>Senior innkjøper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Parallelle rammeavtale om busstjenester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10</a:t>
            </a:fld>
            <a:endParaRPr lang="nb-NO"/>
          </a:p>
        </p:txBody>
      </p:sp>
      <p:pic>
        <p:nvPicPr>
          <p:cNvPr id="10242" name="Picture 2" descr="http://k.teknograd.no/erez/download/_BSH6384_6817c1a340d152ca.z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57" y="1980481"/>
            <a:ext cx="10848651" cy="72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Parallelle rammeavtale om busstjenester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63085" y="2091694"/>
            <a:ext cx="9073476" cy="6658633"/>
          </a:xfrm>
        </p:spPr>
        <p:txBody>
          <a:bodyPr>
            <a:normAutofit/>
          </a:bodyPr>
          <a:lstStyle/>
          <a:p>
            <a:r>
              <a:rPr lang="nb-NO" dirty="0"/>
              <a:t>Sporveien har i dag parallelle rammeavtaler om busstjenester i forbindelse med driftsavvik på trikk og T-bane. Disse rammeavtalene utløper i 2014. </a:t>
            </a:r>
            <a:r>
              <a:rPr lang="nb-NO" dirty="0" smtClean="0"/>
              <a:t>Ruter </a:t>
            </a:r>
            <a:r>
              <a:rPr lang="nb-NO" dirty="0"/>
              <a:t>planlegger å inngå parallelle rammeavtaler om busstjenester knyttet til avviks- og ekstrakjøring som </a:t>
            </a:r>
            <a:r>
              <a:rPr lang="nb-NO" b="1" dirty="0"/>
              <a:t>etterfølger</a:t>
            </a:r>
            <a:r>
              <a:rPr lang="nb-NO" dirty="0"/>
              <a:t> Sporveien Oslo sine avtaler. </a:t>
            </a:r>
            <a:endParaRPr lang="nb-NO" dirty="0" smtClean="0"/>
          </a:p>
          <a:p>
            <a:r>
              <a:rPr lang="nb-NO" dirty="0" smtClean="0"/>
              <a:t>I </a:t>
            </a:r>
            <a:r>
              <a:rPr lang="nb-NO" dirty="0"/>
              <a:t>tillegg til busserstatning for T-bane/trikk, vil rammeavtalene også bli benyttet til </a:t>
            </a:r>
            <a:r>
              <a:rPr lang="nb-NO" b="1" dirty="0"/>
              <a:t>andre oppdrag </a:t>
            </a:r>
            <a:r>
              <a:rPr lang="nb-NO" dirty="0"/>
              <a:t>for Ruter.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11</a:t>
            </a:fld>
            <a:endParaRPr lang="nb-NO"/>
          </a:p>
        </p:txBody>
      </p:sp>
      <p:pic>
        <p:nvPicPr>
          <p:cNvPr id="5" name="Picture 2" descr="http://k.teknograd.no/erez/download/_MG_0019_62e63c46487ce5e4.z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5" y="2268513"/>
            <a:ext cx="5738856" cy="38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	Planlagte </a:t>
            </a:r>
            <a:r>
              <a:rPr lang="nb-NO" dirty="0" smtClean="0"/>
              <a:t>oppdrag - eksempel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6823125" y="2268513"/>
            <a:ext cx="864096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Østensjøbanen skal stenges for oppgraderingsarbeid. Østensjøbanen skal være stengt i perioden mai 2015 – mars 2016. I tillegg til en forsterkning av eksisterende tilbud (71E, 70) planlegges det etablert en midlertidig busslinje som erstatter T-banen, linje 3B.</a:t>
            </a:r>
          </a:p>
          <a:p>
            <a:r>
              <a:rPr lang="nb-NO" dirty="0"/>
              <a:t>3B kan kjøre Helsfyr T – Brynseng T – Høyenhall T – Skøyenåsen T – Oppsal senter – Østmarkveien – Bøler T – Bogerud T – Skullerud T (og tilbake), med opptil 10’ frekvens.</a:t>
            </a:r>
          </a:p>
          <a:p>
            <a:r>
              <a:rPr lang="nb-NO" dirty="0"/>
              <a:t>Beregnet bussbehov er om lag 10 leddbusser.</a:t>
            </a:r>
          </a:p>
        </p:txBody>
      </p:sp>
      <p:pic>
        <p:nvPicPr>
          <p:cNvPr id="4100" name="Picture 4" descr="http://k.teknograd.no/erez/download/DSC_3300_543f1697da2b581a.z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67" y="2772569"/>
            <a:ext cx="5631954" cy="37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	Spontane oppdrag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99189" y="2091694"/>
            <a:ext cx="8137372" cy="6658633"/>
          </a:xfrm>
        </p:spPr>
        <p:txBody>
          <a:bodyPr>
            <a:normAutofit fontScale="92500"/>
          </a:bodyPr>
          <a:lstStyle/>
          <a:p>
            <a:r>
              <a:rPr lang="nb-NO" dirty="0"/>
              <a:t>Ved et uhell blir det boret hull i taket på en tunnel mellom Bogerud og Skullerud på Østensjøbanen. Tunnellegemene som faller fra taket skader både T-banevogner og banelegemet. Strekningen Bøler – Mortensrud stenges for T-banetrafikk, og må erstattes med buss. Bussene må kunne starte kjøringen så snart som mulig. </a:t>
            </a:r>
          </a:p>
          <a:p>
            <a:r>
              <a:rPr lang="nb-NO" dirty="0"/>
              <a:t>Stengningen er forventet å vare i 48 timer. Det er behov for å frakte om lag </a:t>
            </a:r>
            <a:r>
              <a:rPr lang="nb-NO" dirty="0" smtClean="0"/>
              <a:t>1400 </a:t>
            </a:r>
            <a:r>
              <a:rPr lang="nb-NO" dirty="0"/>
              <a:t>passasjerer i </a:t>
            </a:r>
            <a:r>
              <a:rPr lang="nb-NO" dirty="0" err="1"/>
              <a:t>rushtimen</a:t>
            </a:r>
            <a:r>
              <a:rPr lang="nb-NO" dirty="0"/>
              <a:t> mellom Bøler og Mortensrud.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7" name="Picture 2" descr="http://k.teknograd.no/erez/download/_BH45185_c406986c01e0e2a.z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77" y="2340521"/>
            <a:ext cx="6301939" cy="420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	Andre oppdrag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27181" y="2091694"/>
            <a:ext cx="8209380" cy="665863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Det skal arrangeres VM i Oslo. Det er behov for at Ruter setter opp busslinjer til og fra forskjellige arenaer i Oslo-området i tillegg til ordinær produksjon. </a:t>
            </a:r>
            <a:endParaRPr lang="nb-NO" dirty="0" smtClean="0"/>
          </a:p>
          <a:p>
            <a:r>
              <a:rPr lang="nb-NO" dirty="0" smtClean="0"/>
              <a:t>Til </a:t>
            </a:r>
            <a:r>
              <a:rPr lang="nb-NO" dirty="0"/>
              <a:t>hver arena skal det settes opp kapasitet til at ca. 5 000 publikummere skal kunne reise fra Oslo sentrum til arenaen over en tidsperiode på to timer. </a:t>
            </a:r>
            <a:endParaRPr lang="nb-NO" dirty="0" smtClean="0"/>
          </a:p>
          <a:p>
            <a:r>
              <a:rPr lang="nb-NO" dirty="0" smtClean="0"/>
              <a:t>Tilsvarende </a:t>
            </a:r>
            <a:r>
              <a:rPr lang="nb-NO" dirty="0"/>
              <a:t>skal publikummerne tilbake til Oslo sentrum innen 1,5 time etter arrangementsslutt.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6146" name="Picture 2" descr="http://k.teknograd.no/erez/download/_MG_9867_4d085bb2fba2e9f3.z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7" y="2556545"/>
            <a:ext cx="64960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Avrop planlagte oppdrag – mulig løsning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55173" y="2091694"/>
            <a:ext cx="8281388" cy="6658633"/>
          </a:xfrm>
        </p:spPr>
        <p:txBody>
          <a:bodyPr>
            <a:normAutofit/>
          </a:bodyPr>
          <a:lstStyle/>
          <a:p>
            <a:r>
              <a:rPr lang="nb-NO" dirty="0" smtClean="0"/>
              <a:t>Det inngås en </a:t>
            </a:r>
            <a:r>
              <a:rPr lang="nb-NO" b="1" dirty="0" smtClean="0"/>
              <a:t>rammeavtale</a:t>
            </a:r>
            <a:r>
              <a:rPr lang="nb-NO" dirty="0" smtClean="0"/>
              <a:t> med flere operatører, som </a:t>
            </a:r>
            <a:r>
              <a:rPr lang="nb-NO" dirty="0"/>
              <a:t>har til formål å fastsette vilkårene for de kontraktene som skal tildeles i </a:t>
            </a:r>
            <a:r>
              <a:rPr lang="nb-NO" dirty="0" smtClean="0"/>
              <a:t>løpet </a:t>
            </a:r>
            <a:r>
              <a:rPr lang="nb-NO" dirty="0"/>
              <a:t>av en gitt periode særlig med hensyn til pris </a:t>
            </a:r>
            <a:r>
              <a:rPr lang="nb-NO" dirty="0" smtClean="0"/>
              <a:t>m.m.</a:t>
            </a:r>
          </a:p>
          <a:p>
            <a:r>
              <a:rPr lang="nb-NO" dirty="0" smtClean="0"/>
              <a:t>Det </a:t>
            </a:r>
            <a:r>
              <a:rPr lang="nb-NO" dirty="0"/>
              <a:t>endelige valget av leverandør forutsetter en ny (forenklet) konkurranse mellom alle </a:t>
            </a:r>
            <a:r>
              <a:rPr lang="nb-NO" dirty="0" smtClean="0"/>
              <a:t>operatørene det er inngått rammeavtale med </a:t>
            </a:r>
            <a:r>
              <a:rPr lang="nb-NO" b="1" dirty="0" smtClean="0"/>
              <a:t>(minikonkurranse).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7170" name="Picture 2" descr="http://k.teknograd.no/erez/download/_BSH6695_33ca4de85ba6e50c.z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5" y="2556545"/>
            <a:ext cx="627389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Avrop spontane oppdrag – mulig løsning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43205" y="2091694"/>
            <a:ext cx="7993356" cy="6658633"/>
          </a:xfrm>
        </p:spPr>
        <p:txBody>
          <a:bodyPr/>
          <a:lstStyle/>
          <a:p>
            <a:r>
              <a:rPr lang="nb-NO" dirty="0" smtClean="0"/>
              <a:t>Avrop etter rangert liste</a:t>
            </a:r>
          </a:p>
          <a:p>
            <a:pPr marL="1012863" lvl="1" indent="-514350">
              <a:buFont typeface="+mj-lt"/>
              <a:buAutoNum type="arabicPeriod"/>
            </a:pPr>
            <a:r>
              <a:rPr lang="nb-NO" dirty="0" smtClean="0"/>
              <a:t>Pris</a:t>
            </a:r>
          </a:p>
          <a:p>
            <a:pPr marL="1012863" lvl="1" indent="-514350">
              <a:buFont typeface="+mj-lt"/>
              <a:buAutoNum type="arabicPeriod"/>
            </a:pPr>
            <a:r>
              <a:rPr lang="nb-NO" dirty="0" smtClean="0"/>
              <a:t>Tilgjengelig kapasitet</a:t>
            </a:r>
          </a:p>
          <a:p>
            <a:pPr marL="1012863" lvl="1" indent="-514350">
              <a:buFont typeface="+mj-lt"/>
              <a:buAutoNum type="arabicPeriod"/>
            </a:pPr>
            <a:r>
              <a:rPr lang="nb-NO" dirty="0" smtClean="0"/>
              <a:t>Type busser tilgjengelig </a:t>
            </a:r>
          </a:p>
          <a:p>
            <a:r>
              <a:rPr lang="nb-NO" dirty="0" smtClean="0"/>
              <a:t>Busstyper (mulig rangering):</a:t>
            </a:r>
          </a:p>
          <a:p>
            <a:pPr marL="1012863" lvl="1" indent="-514350">
              <a:buFont typeface="+mj-lt"/>
              <a:buAutoNum type="arabicPeriod"/>
            </a:pPr>
            <a:r>
              <a:rPr lang="nb-NO" dirty="0" smtClean="0"/>
              <a:t>Leddbuss i Ruter design</a:t>
            </a:r>
          </a:p>
          <a:p>
            <a:pPr marL="1012863" lvl="1" indent="-514350">
              <a:buFont typeface="+mj-lt"/>
              <a:buAutoNum type="arabicPeriod"/>
            </a:pPr>
            <a:r>
              <a:rPr lang="nb-NO" dirty="0" smtClean="0"/>
              <a:t>Leddbuss i annet design</a:t>
            </a:r>
          </a:p>
          <a:p>
            <a:pPr marL="1012863" lvl="1" indent="-514350">
              <a:buFont typeface="+mj-lt"/>
              <a:buAutoNum type="arabicPeriod"/>
            </a:pPr>
            <a:r>
              <a:rPr lang="nb-NO" dirty="0" smtClean="0"/>
              <a:t>Solo buss i Ruter design</a:t>
            </a:r>
          </a:p>
          <a:p>
            <a:pPr marL="1012863" lvl="1" indent="-514350">
              <a:buFont typeface="+mj-lt"/>
              <a:buAutoNum type="arabicPeriod"/>
            </a:pPr>
            <a:r>
              <a:rPr lang="nb-NO" dirty="0" smtClean="0"/>
              <a:t>Solo buss i annet design</a:t>
            </a:r>
          </a:p>
          <a:p>
            <a:pPr marL="1012863" lvl="1" indent="-514350">
              <a:buFont typeface="+mj-lt"/>
              <a:buAutoNum type="arabicPeriod"/>
            </a:pPr>
            <a:r>
              <a:rPr lang="nb-NO" dirty="0" smtClean="0"/>
              <a:t>Turbuss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16</a:t>
            </a:fld>
            <a:endParaRPr lang="nb-NO"/>
          </a:p>
        </p:txBody>
      </p:sp>
      <p:pic>
        <p:nvPicPr>
          <p:cNvPr id="8194" name="Picture 2" descr="http://k.teknograd.no/erez/download/_BH11896_1a6963228fa80af3.z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1" y="2556545"/>
            <a:ext cx="64960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Ruter ønsker innspill på bl.a. følgende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71197" y="2091694"/>
            <a:ext cx="8065364" cy="6658633"/>
          </a:xfrm>
        </p:spPr>
        <p:txBody>
          <a:bodyPr/>
          <a:lstStyle/>
          <a:p>
            <a:endParaRPr lang="nb-NO" dirty="0" smtClean="0"/>
          </a:p>
          <a:p>
            <a:pPr lvl="1"/>
            <a:r>
              <a:rPr lang="nb-NO" sz="3200" dirty="0" smtClean="0"/>
              <a:t>Krav </a:t>
            </a:r>
            <a:r>
              <a:rPr lang="nb-NO" sz="3200" dirty="0"/>
              <a:t>til gjennomføring av denne type oppdrag </a:t>
            </a:r>
          </a:p>
          <a:p>
            <a:pPr lvl="1"/>
            <a:r>
              <a:rPr lang="nb-NO" sz="3200" dirty="0"/>
              <a:t>Krav til bussmateriell og tilgjengelig kapasitet. </a:t>
            </a:r>
          </a:p>
          <a:p>
            <a:pPr lvl="1"/>
            <a:r>
              <a:rPr lang="nb-NO" sz="3200" dirty="0"/>
              <a:t>Tilbyders behov for spesifikasjon og informasjon i konkurransegrunnlaget </a:t>
            </a:r>
          </a:p>
          <a:p>
            <a:pPr lvl="1"/>
            <a:r>
              <a:rPr lang="nb-NO" sz="3200" dirty="0"/>
              <a:t>Evaluering, tildeling og avrop (bestilling av busser) </a:t>
            </a:r>
            <a:endParaRPr lang="nb-NO" sz="3200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6" name="Picture 4" descr="http://k.teknograd.no/erez/download/Bilde_37fae60c77f5b56.z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43" y="3060601"/>
            <a:ext cx="638206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Kontrakt om busstjenester i Nittedal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75253" y="2091694"/>
            <a:ext cx="7561308" cy="6658633"/>
          </a:xfrm>
        </p:spPr>
        <p:txBody>
          <a:bodyPr>
            <a:normAutofit/>
          </a:bodyPr>
          <a:lstStyle/>
          <a:p>
            <a:r>
              <a:rPr lang="nb-NO" dirty="0" smtClean="0"/>
              <a:t>Operatør: Nettbuss Øst AS</a:t>
            </a:r>
          </a:p>
          <a:p>
            <a:r>
              <a:rPr lang="nb-NO" dirty="0" smtClean="0"/>
              <a:t>Varighet 7 år med inntil ett års forlengelse tre ganger. Fra 01.07.2006 t.o.m. juni 2016.</a:t>
            </a:r>
          </a:p>
          <a:p>
            <a:r>
              <a:rPr lang="nb-NO" dirty="0" smtClean="0"/>
              <a:t>Kontraktssum 2013: </a:t>
            </a:r>
          </a:p>
          <a:p>
            <a:pPr marL="0" indent="0">
              <a:buNone/>
            </a:pPr>
            <a:r>
              <a:rPr lang="nb-NO" dirty="0" smtClean="0"/>
              <a:t>     48,1 mill.kr.</a:t>
            </a:r>
            <a:endParaRPr lang="nb-NO" dirty="0" smtClean="0">
              <a:solidFill>
                <a:srgbClr val="FF0000"/>
              </a:solidFill>
            </a:endParaRPr>
          </a:p>
          <a:p>
            <a:r>
              <a:rPr lang="nb-NO" dirty="0" smtClean="0"/>
              <a:t>Rutekilometer: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1,4 </a:t>
            </a:r>
            <a:r>
              <a:rPr lang="nb-NO" dirty="0" err="1" smtClean="0"/>
              <a:t>mill</a:t>
            </a:r>
            <a:r>
              <a:rPr lang="nb-NO" dirty="0" smtClean="0"/>
              <a:t> km</a:t>
            </a:r>
          </a:p>
          <a:p>
            <a:r>
              <a:rPr lang="nb-NO" dirty="0" smtClean="0"/>
              <a:t>Busser i rute: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25 stk. </a:t>
            </a:r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1026" name="Picture 2" descr="http://k.teknograd.no/erez/download/_BSH4228_4afac3d8e2209b2b.z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85" y="2912715"/>
            <a:ext cx="64960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om bussanlegget </a:t>
            </a:r>
            <a:r>
              <a:rPr lang="nb-NO" dirty="0" smtClean="0"/>
              <a:t>i </a:t>
            </a:r>
            <a:r>
              <a:rPr lang="nb-NO" dirty="0"/>
              <a:t>Nittedal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3" y="2628553"/>
            <a:ext cx="7702119" cy="590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357" y="2628553"/>
            <a:ext cx="5832648" cy="590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2439749" y="5652889"/>
            <a:ext cx="144016" cy="217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85" y="3708673"/>
            <a:ext cx="3228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6050" y="612329"/>
            <a:ext cx="14340561" cy="1065605"/>
          </a:xfrm>
        </p:spPr>
        <p:txBody>
          <a:bodyPr/>
          <a:lstStyle/>
          <a:p>
            <a:r>
              <a:rPr lang="nb-NO" dirty="0"/>
              <a:t>Informasjon om bussanlegget i Nittedal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43"/>
            <a:ext cx="8047261" cy="516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46" y="-107751"/>
            <a:ext cx="8237628" cy="521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61" y="4767905"/>
            <a:ext cx="8191277" cy="538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7905"/>
            <a:ext cx="8242589" cy="53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93" y="3697496"/>
            <a:ext cx="9192062" cy="23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6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Mulige tilpasninger på bussanlegget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Økt kapasitet for utendørs parkering fra ca. 25 busser til opp mot 50 stk. Innendørs bussparkering avvikles. </a:t>
            </a:r>
          </a:p>
          <a:p>
            <a:r>
              <a:rPr lang="nb-NO" dirty="0" smtClean="0"/>
              <a:t>Økt innvending areal – flytting av garderober, bedre lagerplass, møterom og økt kapasitet på spiserom/kontorer. </a:t>
            </a:r>
          </a:p>
          <a:p>
            <a:r>
              <a:rPr lang="nb-NO" dirty="0" smtClean="0"/>
              <a:t>Forslag til modell: </a:t>
            </a:r>
          </a:p>
          <a:p>
            <a:pPr lvl="1"/>
            <a:r>
              <a:rPr lang="nb-NO" b="1" dirty="0" smtClean="0"/>
              <a:t>Alt.1</a:t>
            </a:r>
          </a:p>
          <a:p>
            <a:pPr lvl="2"/>
            <a:r>
              <a:rPr lang="nb-NO" sz="2800" dirty="0" smtClean="0"/>
              <a:t>Ruter legger ved et konkret forslag til en foreslått utvidelse av innvendige arealer i konkurransegrunnlaget. </a:t>
            </a:r>
          </a:p>
          <a:p>
            <a:pPr lvl="2"/>
            <a:r>
              <a:rPr lang="nb-NO" sz="2800" dirty="0" smtClean="0"/>
              <a:t>Kostnadsøkning i forhold til årlig leiepris oppgis. </a:t>
            </a:r>
          </a:p>
          <a:p>
            <a:pPr lvl="2"/>
            <a:r>
              <a:rPr lang="nb-NO" sz="2800" dirty="0" smtClean="0"/>
              <a:t>Operatør må ta stilling til denne «opsjonen» i sitt tilbud, og det kan være mulig å avtale mindre endringer etter behov før kontraktsinngåelse.</a:t>
            </a:r>
          </a:p>
          <a:p>
            <a:pPr lvl="1"/>
            <a:r>
              <a:rPr lang="nb-NO" sz="2800" b="1" dirty="0" smtClean="0"/>
              <a:t>Alt.2</a:t>
            </a:r>
            <a:r>
              <a:rPr lang="nb-NO" sz="3200" b="1" dirty="0"/>
              <a:t>	</a:t>
            </a:r>
            <a:endParaRPr lang="nb-NO" sz="3200" b="1" dirty="0" smtClean="0"/>
          </a:p>
          <a:p>
            <a:pPr lvl="2"/>
            <a:r>
              <a:rPr lang="nb-NO" sz="2800" dirty="0" smtClean="0"/>
              <a:t>Ruter </a:t>
            </a:r>
            <a:r>
              <a:rPr lang="nb-NO" sz="2800" dirty="0"/>
              <a:t>bestemmer på forhånd utvidelse av innvendige arealer og ny leiepris slik at dette ikke blir et konkurranseelement i konkurransen</a:t>
            </a:r>
            <a:endParaRPr lang="nb-NO" sz="2800" dirty="0" smtClean="0"/>
          </a:p>
          <a:p>
            <a:r>
              <a:rPr lang="nb-NO" dirty="0" smtClean="0"/>
              <a:t>Synspunkt?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54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Ruters tildelingskriterier – </a:t>
            </a:r>
            <a:br>
              <a:rPr lang="nb-NO" dirty="0" smtClean="0"/>
            </a:br>
            <a:r>
              <a:rPr lang="nb-NO" dirty="0" smtClean="0"/>
              <a:t>Follo &amp; Østensjø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95020"/>
              </p:ext>
            </p:extLst>
          </p:nvPr>
        </p:nvGraphicFramePr>
        <p:xfrm>
          <a:off x="1085850" y="2518777"/>
          <a:ext cx="14451012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004"/>
                <a:gridCol w="4817004"/>
                <a:gridCol w="48170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Kriterier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Vekt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 smtClean="0"/>
                        <a:t>Maks.poeng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Pris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50 %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Vognløpsplaner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20 %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Oppdrag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10 %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Bussmateriell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15 %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1,5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Anlegg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5 %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0,5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TOTALT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10</a:t>
                      </a:r>
                      <a:endParaRPr lang="nb-NO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1062485" y="6780917"/>
            <a:ext cx="1440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Vinnerne i Follo &amp; Østensjø oppnådde ca. 8 poeng av 10 mulige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2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Bussmateriell – eksempel modell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3800" b="1" dirty="0" smtClean="0"/>
              <a:t>Funksjonalitet – Vektet 5% dvs. 0,5 poeng av totalen</a:t>
            </a:r>
            <a:endParaRPr lang="nb-NO" sz="3800" b="1" dirty="0"/>
          </a:p>
          <a:p>
            <a:r>
              <a:rPr lang="nb-NO" sz="3800" dirty="0"/>
              <a:t>·         Busslengde</a:t>
            </a:r>
          </a:p>
          <a:p>
            <a:r>
              <a:rPr lang="nb-NO" sz="3800" dirty="0"/>
              <a:t>·         Gulvnivå (</a:t>
            </a:r>
            <a:r>
              <a:rPr lang="nb-NO" sz="3800" dirty="0" err="1"/>
              <a:t>lavgulv</a:t>
            </a:r>
            <a:r>
              <a:rPr lang="nb-NO" sz="3800" dirty="0"/>
              <a:t>, laventre, normal)</a:t>
            </a:r>
          </a:p>
          <a:p>
            <a:r>
              <a:rPr lang="nb-NO" sz="3800" dirty="0"/>
              <a:t>·         Dørordning/plassering (eks.2+2+2+2)      </a:t>
            </a:r>
          </a:p>
          <a:p>
            <a:r>
              <a:rPr lang="nb-NO" sz="3800" dirty="0"/>
              <a:t>·         </a:t>
            </a:r>
            <a:r>
              <a:rPr lang="nb-NO" sz="3800" dirty="0" err="1"/>
              <a:t>Dørtype</a:t>
            </a:r>
            <a:r>
              <a:rPr lang="nb-NO" sz="3800" dirty="0"/>
              <a:t> (</a:t>
            </a:r>
            <a:r>
              <a:rPr lang="nb-NO" sz="3800" dirty="0" smtClean="0"/>
              <a:t>utgående/innsvingene/glide </a:t>
            </a:r>
            <a:r>
              <a:rPr lang="nb-NO" sz="3800" dirty="0"/>
              <a:t>etc.) </a:t>
            </a:r>
          </a:p>
          <a:p>
            <a:r>
              <a:rPr lang="nb-NO" sz="3800" dirty="0"/>
              <a:t>·         Motorkraft</a:t>
            </a:r>
          </a:p>
          <a:p>
            <a:pPr marL="0" indent="0">
              <a:buNone/>
            </a:pPr>
            <a:r>
              <a:rPr lang="nb-NO" sz="3800" dirty="0"/>
              <a:t>    </a:t>
            </a:r>
            <a:endParaRPr lang="nb-NO" sz="3800" dirty="0" smtClean="0"/>
          </a:p>
          <a:p>
            <a:pPr marL="0" indent="0">
              <a:buNone/>
            </a:pPr>
            <a:r>
              <a:rPr lang="nb-NO" sz="3800" b="1" dirty="0" smtClean="0"/>
              <a:t>Kvalitet – Vektet </a:t>
            </a:r>
            <a:r>
              <a:rPr lang="nb-NO" sz="3800" b="1" dirty="0"/>
              <a:t> </a:t>
            </a:r>
            <a:r>
              <a:rPr lang="nb-NO" sz="3800" b="1" dirty="0" smtClean="0"/>
              <a:t>5 </a:t>
            </a:r>
            <a:r>
              <a:rPr lang="nb-NO" sz="3800" b="1" dirty="0"/>
              <a:t>% dvs. 0,5 poeng av totalen</a:t>
            </a:r>
          </a:p>
          <a:p>
            <a:r>
              <a:rPr lang="nb-NO" sz="3800" dirty="0"/>
              <a:t>·         Tidspunkt for første gangs </a:t>
            </a:r>
            <a:r>
              <a:rPr lang="nb-NO" sz="3800" dirty="0" smtClean="0"/>
              <a:t>registrering·</a:t>
            </a:r>
            <a:r>
              <a:rPr lang="nb-NO" sz="3800" dirty="0"/>
              <a:t>              </a:t>
            </a:r>
          </a:p>
          <a:p>
            <a:r>
              <a:rPr lang="nb-NO" sz="3800" dirty="0"/>
              <a:t>·         Antall sitteplasser  </a:t>
            </a:r>
          </a:p>
          <a:p>
            <a:r>
              <a:rPr lang="nb-NO" sz="3800" dirty="0"/>
              <a:t>·         Antall ståplasser     </a:t>
            </a:r>
          </a:p>
          <a:p>
            <a:r>
              <a:rPr lang="nb-NO" sz="3800" dirty="0"/>
              <a:t>·         </a:t>
            </a:r>
            <a:r>
              <a:rPr lang="nb-NO" sz="3800" dirty="0" smtClean="0"/>
              <a:t>Setebelter </a:t>
            </a:r>
            <a:r>
              <a:rPr lang="nb-NO" sz="3800" dirty="0"/>
              <a:t>og type     </a:t>
            </a:r>
          </a:p>
          <a:p>
            <a:r>
              <a:rPr lang="nb-NO" sz="3800" dirty="0"/>
              <a:t>·         Barnevognplass/rullestolplass  </a:t>
            </a:r>
          </a:p>
          <a:p>
            <a:r>
              <a:rPr lang="nb-NO" sz="3800" dirty="0"/>
              <a:t>·         </a:t>
            </a:r>
            <a:r>
              <a:rPr lang="nb-NO" sz="3800" dirty="0" smtClean="0"/>
              <a:t>Seteavstander</a:t>
            </a:r>
          </a:p>
          <a:p>
            <a:pPr marL="0" indent="0">
              <a:buNone/>
            </a:pPr>
            <a:endParaRPr lang="nb-NO" sz="3800" dirty="0" smtClean="0"/>
          </a:p>
          <a:p>
            <a:pPr marL="0" indent="0">
              <a:buNone/>
            </a:pPr>
            <a:r>
              <a:rPr lang="nb-NO" sz="3800" b="1" dirty="0" smtClean="0"/>
              <a:t>Utslipp – Vektet </a:t>
            </a:r>
            <a:r>
              <a:rPr lang="nb-NO" sz="3800" b="1" dirty="0"/>
              <a:t> </a:t>
            </a:r>
            <a:r>
              <a:rPr lang="nb-NO" sz="3800" b="1" dirty="0" smtClean="0"/>
              <a:t>5 </a:t>
            </a:r>
            <a:r>
              <a:rPr lang="nb-NO" sz="3800" b="1" dirty="0"/>
              <a:t>% dvs. 0,5 poeng av totalen</a:t>
            </a:r>
          </a:p>
          <a:p>
            <a:r>
              <a:rPr lang="nb-NO" sz="3800" dirty="0"/>
              <a:t>·         Miljøklassifisering (euroklasse)       </a:t>
            </a:r>
          </a:p>
          <a:p>
            <a:r>
              <a:rPr lang="nb-NO" sz="3800" dirty="0"/>
              <a:t>·         Utvendig støynivå        </a:t>
            </a:r>
          </a:p>
          <a:p>
            <a:r>
              <a:rPr lang="nb-NO" sz="3800" dirty="0"/>
              <a:t>·         Motor (drivstoff/hybrid m.m.)   </a:t>
            </a:r>
            <a:r>
              <a:rPr lang="nb-NO" sz="4200" dirty="0"/>
              <a:t>       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8551317" y="2052488"/>
            <a:ext cx="698477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Hver enkelt busskategori vurderes etter funksjonalitet, kvalitet og utslipp.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Fokus på hva som er bra for kunden (merverdi). </a:t>
            </a: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Hver busskategori får forskjellige poeng. Hvert ruteområde kan ha flere busskategorier.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35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Evaluering henger sammen med krav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699059"/>
              </p:ext>
            </p:extLst>
          </p:nvPr>
        </p:nvGraphicFramePr>
        <p:xfrm>
          <a:off x="1085850" y="1980481"/>
          <a:ext cx="14451013" cy="676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53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 fra andre Nordiske land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22525" y="2091694"/>
            <a:ext cx="14114036" cy="66586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b="1" dirty="0" err="1" smtClean="0"/>
              <a:t>Movia</a:t>
            </a:r>
            <a:r>
              <a:rPr lang="da-DK" b="1" dirty="0" smtClean="0"/>
              <a:t> – København</a:t>
            </a:r>
          </a:p>
          <a:p>
            <a:r>
              <a:rPr lang="da-DK" dirty="0" smtClean="0"/>
              <a:t>Pris 			40 </a:t>
            </a:r>
            <a:r>
              <a:rPr lang="da-DK" dirty="0"/>
              <a:t>%</a:t>
            </a:r>
          </a:p>
          <a:p>
            <a:r>
              <a:rPr lang="da-DK" dirty="0" smtClean="0"/>
              <a:t>Kvalitet </a:t>
            </a:r>
            <a:r>
              <a:rPr lang="da-DK" dirty="0"/>
              <a:t>af drift </a:t>
            </a:r>
            <a:r>
              <a:rPr lang="da-DK" dirty="0" smtClean="0"/>
              <a:t>		35 </a:t>
            </a:r>
            <a:r>
              <a:rPr lang="da-DK" dirty="0"/>
              <a:t>%</a:t>
            </a:r>
          </a:p>
          <a:p>
            <a:r>
              <a:rPr lang="da-DK" dirty="0" smtClean="0"/>
              <a:t>Miljø 			15 </a:t>
            </a:r>
            <a:r>
              <a:rPr lang="da-DK" dirty="0"/>
              <a:t>%</a:t>
            </a:r>
          </a:p>
          <a:p>
            <a:r>
              <a:rPr lang="da-DK" dirty="0" smtClean="0"/>
              <a:t>Kvalitet </a:t>
            </a:r>
            <a:r>
              <a:rPr lang="da-DK" dirty="0"/>
              <a:t>af busmateriel </a:t>
            </a:r>
            <a:r>
              <a:rPr lang="da-DK" dirty="0" smtClean="0"/>
              <a:t>	10 %</a:t>
            </a:r>
          </a:p>
          <a:p>
            <a:pPr marL="0" indent="0">
              <a:buNone/>
            </a:pPr>
            <a:r>
              <a:rPr lang="da-DK" b="1" dirty="0" smtClean="0"/>
              <a:t>SL – Stockholm</a:t>
            </a:r>
          </a:p>
          <a:p>
            <a:r>
              <a:rPr lang="sv-SE" dirty="0"/>
              <a:t>Anbudet för kriteriet Kvalitet kommer att tilldelas ett betyg i betygsskala </a:t>
            </a:r>
            <a:r>
              <a:rPr lang="sv-SE" dirty="0" smtClean="0"/>
              <a:t>6-1. </a:t>
            </a:r>
          </a:p>
          <a:p>
            <a:r>
              <a:rPr lang="sv-SE" dirty="0" smtClean="0"/>
              <a:t>6 Utmärkt - 5 Mycket bra - 4 Bra - 3 Nöjaktigt - 2 Bristfälligt -</a:t>
            </a:r>
            <a:r>
              <a:rPr lang="sv-SE" dirty="0"/>
              <a:t>1 Undermåligt. </a:t>
            </a:r>
            <a:r>
              <a:rPr lang="sv-SE" dirty="0" smtClean="0"/>
              <a:t>För </a:t>
            </a:r>
            <a:r>
              <a:rPr lang="sv-SE" dirty="0"/>
              <a:t>att kunna gå vidare till slutlig utvärdering ska ett anbud erhålla minst </a:t>
            </a:r>
            <a:r>
              <a:rPr lang="sv-SE" dirty="0" smtClean="0"/>
              <a:t>betyget 3.</a:t>
            </a:r>
          </a:p>
          <a:p>
            <a:r>
              <a:rPr lang="sv-SE" dirty="0"/>
              <a:t>Efter betygsättning av kriteriet Kvalitet kommer betyget att omräknas till ett prispåslag enligt nedan. </a:t>
            </a:r>
            <a:r>
              <a:rPr lang="sv-SE" dirty="0" smtClean="0"/>
              <a:t>Anbudet med </a:t>
            </a:r>
            <a:r>
              <a:rPr lang="sv-SE" dirty="0"/>
              <a:t>lägst jämförelsetal anses vara det ekonomiskt mest fördelaktiga.</a:t>
            </a:r>
          </a:p>
          <a:p>
            <a:r>
              <a:rPr lang="sv-SE" dirty="0" smtClean="0"/>
              <a:t>Erhållet betyg för Kvalitet prispåslag SEK 6 poäng 0 - </a:t>
            </a:r>
            <a:r>
              <a:rPr lang="sv-SE" dirty="0"/>
              <a:t>5 </a:t>
            </a:r>
            <a:r>
              <a:rPr lang="sv-SE" dirty="0" smtClean="0"/>
              <a:t>poäng 20 </a:t>
            </a:r>
            <a:r>
              <a:rPr lang="sv-SE" dirty="0"/>
              <a:t>000 </a:t>
            </a:r>
            <a:r>
              <a:rPr lang="sv-SE" dirty="0" smtClean="0"/>
              <a:t>000 - </a:t>
            </a:r>
            <a:r>
              <a:rPr lang="sv-SE" dirty="0"/>
              <a:t>4 </a:t>
            </a:r>
            <a:r>
              <a:rPr lang="sv-SE" dirty="0" smtClean="0"/>
              <a:t>poäng 60 </a:t>
            </a:r>
            <a:r>
              <a:rPr lang="sv-SE" dirty="0"/>
              <a:t>000 </a:t>
            </a:r>
            <a:r>
              <a:rPr lang="sv-SE" dirty="0" smtClean="0"/>
              <a:t>000 - </a:t>
            </a:r>
            <a:r>
              <a:rPr lang="sv-SE" dirty="0"/>
              <a:t>3 </a:t>
            </a:r>
            <a:r>
              <a:rPr lang="sv-SE" dirty="0" smtClean="0"/>
              <a:t>poäng 120 </a:t>
            </a:r>
            <a:r>
              <a:rPr lang="sv-SE" dirty="0"/>
              <a:t>000 000</a:t>
            </a:r>
            <a:endParaRPr lang="da-DK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0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ter_Powerpointmal-WideScreen_4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sialsider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Ruter_Powerpointmal-WideScreen_4</Template>
  <TotalTime>690</TotalTime>
  <Words>767</Words>
  <Application>Microsoft Office PowerPoint</Application>
  <PresentationFormat>Egendefinert</PresentationFormat>
  <Paragraphs>144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17</vt:i4>
      </vt:variant>
    </vt:vector>
  </HeadingPairs>
  <TitlesOfParts>
    <vt:vector size="19" baseType="lpstr">
      <vt:lpstr>Ruter_Powerpointmal-WideScreen_4</vt:lpstr>
      <vt:lpstr>Spesialsider</vt:lpstr>
      <vt:lpstr>Dialogkonferanse bussanbud 2015</vt:lpstr>
      <vt:lpstr>Kontrakt om busstjenester i Nittedal</vt:lpstr>
      <vt:lpstr>Informasjon om bussanlegget i Nittedal</vt:lpstr>
      <vt:lpstr>Informasjon om bussanlegget i Nittedal</vt:lpstr>
      <vt:lpstr>Mulige tilpasninger på bussanlegget </vt:lpstr>
      <vt:lpstr>Ruters tildelingskriterier –  Follo &amp; Østensjø</vt:lpstr>
      <vt:lpstr>Bussmateriell – eksempel modell</vt:lpstr>
      <vt:lpstr>Evaluering henger sammen med krav</vt:lpstr>
      <vt:lpstr>Eksempel fra andre Nordiske land</vt:lpstr>
      <vt:lpstr>Parallelle rammeavtale om busstjenester </vt:lpstr>
      <vt:lpstr>Parallelle rammeavtale om busstjenester </vt:lpstr>
      <vt:lpstr>1. Planlagte oppdrag - eksempel</vt:lpstr>
      <vt:lpstr>2. Spontane oppdrag</vt:lpstr>
      <vt:lpstr>3. Andre oppdrag</vt:lpstr>
      <vt:lpstr>Avrop planlagte oppdrag – mulig løsning</vt:lpstr>
      <vt:lpstr>Avrop spontane oppdrag – mulig løsning</vt:lpstr>
      <vt:lpstr>Ruter ønsker innspill på bl.a. følgende</vt:lpstr>
    </vt:vector>
  </TitlesOfParts>
  <Company>Ruter - Oslo | Hovedkontor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Dialogkonferanse spesialtransport 2014</dc:title>
  <dc:creator>Riseng Kåre</dc:creator>
  <cp:lastModifiedBy>Riseng Kåre</cp:lastModifiedBy>
  <cp:revision>74</cp:revision>
  <cp:lastPrinted>2013-11-21T12:49:01Z</cp:lastPrinted>
  <dcterms:created xsi:type="dcterms:W3CDTF">2013-10-24T09:06:45Z</dcterms:created>
  <dcterms:modified xsi:type="dcterms:W3CDTF">2014-09-26T06:25:12Z</dcterms:modified>
</cp:coreProperties>
</file>