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9" r:id="rId5"/>
    <p:sldId id="283" r:id="rId6"/>
    <p:sldId id="1756" r:id="rId7"/>
    <p:sldId id="260" r:id="rId8"/>
    <p:sldId id="1755" r:id="rId9"/>
    <p:sldId id="257" r:id="rId10"/>
    <p:sldId id="1753" r:id="rId11"/>
    <p:sldId id="1754" r:id="rId12"/>
    <p:sldId id="267" r:id="rId13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erdalen Tommy" initials="DT" lastIdx="1" clrIdx="0">
    <p:extLst>
      <p:ext uri="{19B8F6BF-5375-455C-9EA6-DF929625EA0E}">
        <p15:presenceInfo xmlns:p15="http://schemas.microsoft.com/office/powerpoint/2012/main" userId="Degerdalen Tomm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BC1"/>
    <a:srgbClr val="324452"/>
    <a:srgbClr val="C0C7CD"/>
    <a:srgbClr val="F5F5F5"/>
    <a:srgbClr val="707070"/>
    <a:srgbClr val="32374B"/>
    <a:srgbClr val="252525"/>
    <a:srgbClr val="555555"/>
    <a:srgbClr val="999999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3313FA-ABAE-B94D-B165-7A4B9D753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102EE-11C5-8A4F-AC43-30F18AE6F4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FE07-5E51-734E-88D6-3258A71248CD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5C3B6-2413-C148-9C26-ABD34906B6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A7EAF-F458-F842-9FFE-DC5EC43F4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1575-0E8F-ED4D-A284-E1EC656BE6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39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35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67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ADT er en avtale som beskriver Ruters krav til leveranse av digitale tjenester. </a:t>
            </a:r>
          </a:p>
          <a:p>
            <a:endParaRPr lang="nb-NO"/>
          </a:p>
          <a:p>
            <a:r>
              <a:rPr lang="nb-NO"/>
              <a:t>Kravene består av for eksempel krav til leveranse av kunderettede tjenester; Eksempelvis publikumsinformasjon og billettsalg. </a:t>
            </a:r>
          </a:p>
          <a:p>
            <a:r>
              <a:rPr lang="nb-NO"/>
              <a:t>+ operative data som skal leveres av kjøretøyet, eks-&gt; påloggingsinformasjon, posisjonsdata, forskjellig </a:t>
            </a:r>
            <a:r>
              <a:rPr lang="nb-NO" err="1"/>
              <a:t>sensordata</a:t>
            </a:r>
            <a:r>
              <a:rPr lang="nb-NO"/>
              <a:t>.</a:t>
            </a:r>
          </a:p>
          <a:p>
            <a:endParaRPr lang="nb-NO"/>
          </a:p>
          <a:p>
            <a:r>
              <a:rPr lang="nb-NO"/>
              <a:t>Avtalen består av:</a:t>
            </a:r>
          </a:p>
          <a:p>
            <a:r>
              <a:rPr lang="nb-NO"/>
              <a:t>DEL: kjøretøyets infrastruktur, altså kabler og fysiske grensesnitt. </a:t>
            </a:r>
            <a:r>
              <a:rPr lang="nb-NO" err="1"/>
              <a:t>Ref</a:t>
            </a:r>
            <a:r>
              <a:rPr lang="nb-NO"/>
              <a:t> -&gt; ITxPT </a:t>
            </a:r>
          </a:p>
          <a:p>
            <a:r>
              <a:rPr lang="nb-NO"/>
              <a:t>DEL: Non-ITxPT hardware (På sikt vil mye av dette dekkes av ITxPT)  - &gt; Utformet ved innspill fra de relevante team (Nye Kundetjenester/</a:t>
            </a:r>
            <a:r>
              <a:rPr lang="nb-NO" err="1"/>
              <a:t>RuterSalg</a:t>
            </a:r>
            <a:r>
              <a:rPr lang="nb-NO"/>
              <a:t>) </a:t>
            </a:r>
          </a:p>
          <a:p>
            <a:r>
              <a:rPr lang="nb-NO"/>
              <a:t>DEL: Funksjonelle krav og </a:t>
            </a:r>
            <a:r>
              <a:rPr lang="nb-NO" err="1"/>
              <a:t>funksjonskategoriere</a:t>
            </a:r>
            <a:r>
              <a:rPr lang="nb-NO"/>
              <a:t> -&gt; Ikke samme funksjonelle krav i en taxi som i en leddbuss</a:t>
            </a:r>
          </a:p>
          <a:p>
            <a:r>
              <a:rPr lang="nb-NO"/>
              <a:t>DEL: API dokument -&gt; datautveksling  -&gt; Versjonert sammen med ADT</a:t>
            </a:r>
          </a:p>
          <a:p>
            <a:r>
              <a:rPr lang="nb-NO"/>
              <a:t>DEL: Måling av ytelsesnivåer som kan brukes inn i incentiver eller andre bonus/malus mekanismer.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49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25.10.2021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000"/>
              </a:lnSpc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wrap="square" lIns="0" tIns="36000" rIns="0" bIns="7200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8" r:id="rId4"/>
    <p:sldLayoutId id="2147483699" r:id="rId5"/>
    <p:sldLayoutId id="2147483700" r:id="rId6"/>
    <p:sldLayoutId id="2147483701" r:id="rId7"/>
    <p:sldLayoutId id="2147483705" r:id="rId8"/>
    <p:sldLayoutId id="2147483664" r:id="rId9"/>
    <p:sldLayoutId id="2147483707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6" r:id="rId16"/>
    <p:sldLayoutId id="2147483667" r:id="rId17"/>
    <p:sldLayoutId id="2147483677" r:id="rId18"/>
    <p:sldLayoutId id="2147483678" r:id="rId19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ts val="2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ter.atlassian.net/l/c/KD5Ycc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70DE3BD-2FB7-D74B-9228-7E3746EE8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939904"/>
            <a:ext cx="7980536" cy="677108"/>
          </a:xfrm>
        </p:spPr>
        <p:txBody>
          <a:bodyPr/>
          <a:lstStyle/>
          <a:p>
            <a:r>
              <a:rPr lang="nb-NO" sz="4400"/>
              <a:t>Digitale Tjenester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8B6C072-5DDF-4E4E-9A21-5FACE9A9A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25949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>
                <a:cs typeface="Arial"/>
              </a:rPr>
              <a:t>Minibuss og Personbil – Dialogkonferanse, Oktober 2021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E49EAC-4648-334A-8621-93B7521CB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108E10-6E55-534D-860E-E714191E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48634"/>
            <a:ext cx="7980536" cy="430887"/>
          </a:xfrm>
        </p:spPr>
        <p:txBody>
          <a:bodyPr/>
          <a:lstStyle/>
          <a:p>
            <a:r>
              <a:rPr lang="nb-NO"/>
              <a:t>Ruters Avtale om Digitale Tjenester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2F0FF-9B5F-674E-8BED-A3C10CBE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369642"/>
            <a:ext cx="6547872" cy="3194504"/>
          </a:xfrm>
        </p:spPr>
        <p:txBody>
          <a:bodyPr>
            <a:normAutofit/>
          </a:bodyPr>
          <a:lstStyle/>
          <a:p>
            <a:r>
              <a:rPr lang="nb-NO"/>
              <a:t>En avtale som beskriver krav til digital funksjonalitet i kjøretøy som kjører på oppdrag for Ruter</a:t>
            </a:r>
          </a:p>
          <a:p>
            <a:pPr lvl="1"/>
            <a:r>
              <a:rPr lang="nb-NO"/>
              <a:t>Kunderettede tjenester</a:t>
            </a:r>
          </a:p>
          <a:p>
            <a:pPr lvl="1"/>
            <a:r>
              <a:rPr lang="nb-NO"/>
              <a:t>Dataleveranse (</a:t>
            </a:r>
            <a:r>
              <a:rPr lang="nb-NO" err="1"/>
              <a:t>IoT</a:t>
            </a:r>
            <a:r>
              <a:rPr lang="nb-NO"/>
              <a:t>/Telemetri)</a:t>
            </a:r>
          </a:p>
          <a:p>
            <a:pPr lvl="1"/>
            <a:endParaRPr lang="nb-NO"/>
          </a:p>
          <a:p>
            <a:r>
              <a:rPr lang="nb-NO"/>
              <a:t>Ruters transporttjenestekontrakter forutsetter at operatør også tegner ADT</a:t>
            </a:r>
          </a:p>
          <a:p>
            <a:r>
              <a:rPr lang="nb-NO"/>
              <a:t>ADT løper uavhengig av transporttjenestekontraktene</a:t>
            </a:r>
          </a:p>
          <a:p>
            <a:r>
              <a:rPr lang="nb-NO"/>
              <a:t>ADT </a:t>
            </a:r>
            <a:r>
              <a:rPr lang="nb-NO" err="1"/>
              <a:t>versjoneres</a:t>
            </a:r>
            <a:r>
              <a:rPr lang="nb-NO"/>
              <a:t> – og tjenesteytere må følge etter.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6DFE33E5-1401-4854-902C-0059352F3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247" y="1368729"/>
            <a:ext cx="1191995" cy="1184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5C812B2-03B0-477E-B3DA-AD25080CEE38}"/>
              </a:ext>
            </a:extLst>
          </p:cNvPr>
          <p:cNvSpPr txBox="1"/>
          <p:nvPr/>
        </p:nvSpPr>
        <p:spPr>
          <a:xfrm>
            <a:off x="7261879" y="2521454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linkClick r:id="rId4"/>
              </a:rPr>
              <a:t>Operatørportal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1173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108E10-6E55-534D-860E-E714191E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/>
              <a:t>Ruters Avtale om Digitale Tjenester - </a:t>
            </a:r>
            <a:r>
              <a:rPr lang="nb-NO" err="1"/>
              <a:t>Versjonering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2F0FF-9B5F-674E-8BED-A3C10CBE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369642"/>
            <a:ext cx="6547872" cy="3194504"/>
          </a:xfrm>
        </p:spPr>
        <p:txBody>
          <a:bodyPr>
            <a:normAutofit/>
          </a:bodyPr>
          <a:lstStyle/>
          <a:p>
            <a:r>
              <a:rPr lang="nb-NO"/>
              <a:t>To typer versjoner</a:t>
            </a:r>
          </a:p>
          <a:p>
            <a:pPr lvl="1"/>
            <a:r>
              <a:rPr lang="nb-NO">
                <a:solidFill>
                  <a:schemeClr val="accent6">
                    <a:lumMod val="60000"/>
                    <a:lumOff val="40000"/>
                  </a:schemeClr>
                </a:solidFill>
              </a:rPr>
              <a:t>Minor</a:t>
            </a:r>
            <a:br>
              <a:rPr lang="nb-NO"/>
            </a:br>
            <a:r>
              <a:rPr lang="nb-NO"/>
              <a:t>Mindre justeringer, valgfritt å oppdatere til disse</a:t>
            </a:r>
            <a:br>
              <a:rPr lang="nb-NO"/>
            </a:br>
            <a:endParaRPr lang="nb-NO"/>
          </a:p>
          <a:p>
            <a:pPr lvl="1"/>
            <a:r>
              <a:rPr lang="nb-NO">
                <a:solidFill>
                  <a:schemeClr val="accent1"/>
                </a:solidFill>
              </a:rPr>
              <a:t>Major</a:t>
            </a:r>
            <a:br>
              <a:rPr lang="nb-NO"/>
            </a:br>
            <a:r>
              <a:rPr lang="nb-NO"/>
              <a:t>Større justeringer, påkrevet oppdatering</a:t>
            </a:r>
            <a:br>
              <a:rPr lang="nb-NO"/>
            </a:br>
            <a:r>
              <a:rPr lang="nb-NO"/>
              <a:t>Ruter vil støtte de to seneste Major-versjonene</a:t>
            </a:r>
            <a:br>
              <a:rPr lang="nb-NO"/>
            </a:br>
            <a:r>
              <a:rPr lang="nb-NO"/>
              <a:t>Incitamenter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ADT versjon </a:t>
            </a:r>
            <a:r>
              <a:rPr lang="nb-NO">
                <a:solidFill>
                  <a:schemeClr val="accent1"/>
                </a:solidFill>
              </a:rPr>
              <a:t>2</a:t>
            </a:r>
            <a:r>
              <a:rPr lang="nb-NO"/>
              <a:t>.</a:t>
            </a:r>
            <a:r>
              <a:rPr lang="nb-NO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6065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B0E2B0F-6CF3-4C07-AC33-5D2B2871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9C7086-90BB-4473-B5E0-B8B37CA2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99" y="649083"/>
            <a:ext cx="3252786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0ADB78-DD03-4B97-B3BE-DAB3A1E79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40" y="244307"/>
            <a:ext cx="4632518" cy="340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544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716629D6-F84A-4025-A02D-7F231135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94" y="817009"/>
            <a:ext cx="3346860" cy="134175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2BD675DC-0B2C-434D-BB86-EEC514ACC419}"/>
              </a:ext>
            </a:extLst>
          </p:cNvPr>
          <p:cNvSpPr txBox="1">
            <a:spLocks/>
          </p:cNvSpPr>
          <p:nvPr/>
        </p:nvSpPr>
        <p:spPr>
          <a:xfrm>
            <a:off x="533581" y="601566"/>
            <a:ext cx="7980536" cy="430887"/>
          </a:xfrm>
          <a:prstGeom prst="rect">
            <a:avLst/>
          </a:prstGeom>
        </p:spPr>
        <p:txBody>
          <a:bodyPr/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94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FEF4E9D-18D1-46E3-92BC-6E86270A0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49" y="201706"/>
            <a:ext cx="4245959" cy="451474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BEA2962-90CA-402B-9F35-AECF6A3C3980}"/>
              </a:ext>
            </a:extLst>
          </p:cNvPr>
          <p:cNvSpPr/>
          <p:nvPr/>
        </p:nvSpPr>
        <p:spPr>
          <a:xfrm>
            <a:off x="2034572" y="817009"/>
            <a:ext cx="1822075" cy="1341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AABB817-70CC-464B-A023-A9F0FAE5506F}"/>
              </a:ext>
            </a:extLst>
          </p:cNvPr>
          <p:cNvSpPr txBox="1"/>
          <p:nvPr/>
        </p:nvSpPr>
        <p:spPr>
          <a:xfrm>
            <a:off x="486910" y="516927"/>
            <a:ext cx="21755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Fra oppdragsbeskrivelsen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EB6D07F-07EC-4B6D-B88D-1E9EDBB76CCA}"/>
              </a:ext>
            </a:extLst>
          </p:cNvPr>
          <p:cNvSpPr/>
          <p:nvPr/>
        </p:nvSpPr>
        <p:spPr>
          <a:xfrm>
            <a:off x="7542309" y="389518"/>
            <a:ext cx="654608" cy="3538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17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8029683-6030-407B-A093-F0F420B3AAAA}"/>
              </a:ext>
            </a:extLst>
          </p:cNvPr>
          <p:cNvSpPr/>
          <p:nvPr/>
        </p:nvSpPr>
        <p:spPr>
          <a:xfrm>
            <a:off x="5426132" y="1320030"/>
            <a:ext cx="3476267" cy="142573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sz="82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Plattform</a:t>
            </a:r>
            <a:endParaRPr lang="en-GB" sz="82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CAAA2A-C6E9-4F22-9CBF-3C416F3FCD5D}"/>
              </a:ext>
            </a:extLst>
          </p:cNvPr>
          <p:cNvSpPr/>
          <p:nvPr/>
        </p:nvSpPr>
        <p:spPr>
          <a:xfrm>
            <a:off x="322752" y="1320491"/>
            <a:ext cx="4800600" cy="142573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sz="82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Plattform</a:t>
            </a:r>
            <a:endParaRPr lang="en-GB" sz="82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10" descr="RuterBestilling | skolestart 2020">
            <a:extLst>
              <a:ext uri="{FF2B5EF4-FFF2-40B4-BE49-F238E27FC236}">
                <a16:creationId xmlns:a16="http://schemas.microsoft.com/office/drawing/2014/main" id="{1EFC4107-8BE8-495D-A90D-D96681FB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32" y="1145368"/>
            <a:ext cx="1210567" cy="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uter - UAS Norway">
            <a:extLst>
              <a:ext uri="{FF2B5EF4-FFF2-40B4-BE49-F238E27FC236}">
                <a16:creationId xmlns:a16="http://schemas.microsoft.com/office/drawing/2014/main" id="{34A73903-1003-41C9-83C7-139F6205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2" y="1139100"/>
            <a:ext cx="705678" cy="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9D8E4-FAE0-41C4-9135-013157D91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959" y="3513725"/>
            <a:ext cx="1300184" cy="505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B412E78-01E9-48AE-83FB-66D476A26283}"/>
              </a:ext>
            </a:extLst>
          </p:cNvPr>
          <p:cNvGrpSpPr/>
          <p:nvPr/>
        </p:nvGrpSpPr>
        <p:grpSpPr>
          <a:xfrm>
            <a:off x="1641016" y="1861357"/>
            <a:ext cx="963314" cy="453275"/>
            <a:chOff x="1709946" y="2824633"/>
            <a:chExt cx="1284419" cy="60436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F53E88C-0756-43E7-8318-DEB591DAA426}"/>
                </a:ext>
              </a:extLst>
            </p:cNvPr>
            <p:cNvSpPr/>
            <p:nvPr/>
          </p:nvSpPr>
          <p:spPr>
            <a:xfrm>
              <a:off x="1709946" y="2824633"/>
              <a:ext cx="1284419" cy="604366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Sanntidsfangst og prosessering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6B05786-9F74-4B25-B702-CD50D6D0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4604" y="2856328"/>
              <a:ext cx="144745" cy="15054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9EDDF8-6BC9-4895-844A-52752213B7FF}"/>
              </a:ext>
            </a:extLst>
          </p:cNvPr>
          <p:cNvGrpSpPr/>
          <p:nvPr/>
        </p:nvGrpSpPr>
        <p:grpSpPr>
          <a:xfrm>
            <a:off x="470944" y="1859844"/>
            <a:ext cx="963314" cy="453275"/>
            <a:chOff x="3494923" y="2824632"/>
            <a:chExt cx="1284419" cy="60436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D89F2C1-5034-4700-8D8A-0C795719000B}"/>
                </a:ext>
              </a:extLst>
            </p:cNvPr>
            <p:cNvSpPr/>
            <p:nvPr/>
          </p:nvSpPr>
          <p:spPr>
            <a:xfrm>
              <a:off x="3494923" y="2824632"/>
              <a:ext cx="1284419" cy="60436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Dynamisk Passasjer-informasjon (DPI)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309AAC7-B01D-4A28-B6A8-974BD36EF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3529581" y="2856327"/>
              <a:ext cx="144745" cy="1505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CD7155-B073-4D53-A556-132541D4416B}"/>
              </a:ext>
            </a:extLst>
          </p:cNvPr>
          <p:cNvGrpSpPr/>
          <p:nvPr/>
        </p:nvGrpSpPr>
        <p:grpSpPr>
          <a:xfrm>
            <a:off x="3981161" y="1859165"/>
            <a:ext cx="963314" cy="453275"/>
            <a:chOff x="5060130" y="2809663"/>
            <a:chExt cx="1284419" cy="604367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406C61B-ACE1-48F8-B89F-1E1CFB135237}"/>
                </a:ext>
              </a:extLst>
            </p:cNvPr>
            <p:cNvSpPr/>
            <p:nvPr/>
          </p:nvSpPr>
          <p:spPr>
            <a:xfrm>
              <a:off x="5060130" y="2809663"/>
              <a:ext cx="1284419" cy="60436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Ordretjeneste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3FBDE83-3EAF-4EF4-962A-E9112D94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5099206" y="2845774"/>
              <a:ext cx="144745" cy="1505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F17D0D-86CB-41A9-AF49-B7C3E0772C51}"/>
              </a:ext>
            </a:extLst>
          </p:cNvPr>
          <p:cNvGrpSpPr/>
          <p:nvPr/>
        </p:nvGrpSpPr>
        <p:grpSpPr>
          <a:xfrm>
            <a:off x="2811088" y="1861188"/>
            <a:ext cx="963314" cy="453275"/>
            <a:chOff x="6727373" y="2809662"/>
            <a:chExt cx="1284419" cy="60436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57BC8AD-0F2C-4D9D-9D6B-819379BBD32B}"/>
                </a:ext>
              </a:extLst>
            </p:cNvPr>
            <p:cNvSpPr/>
            <p:nvPr/>
          </p:nvSpPr>
          <p:spPr>
            <a:xfrm>
              <a:off x="6727373" y="2809662"/>
              <a:ext cx="1284419" cy="60436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Tjenestebestilling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6816760-41BC-4BDC-90EA-A464CF70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6762031" y="2845773"/>
              <a:ext cx="144745" cy="150540"/>
            </a:xfrm>
            <a:prstGeom prst="rect">
              <a:avLst/>
            </a:prstGeom>
          </p:spPr>
        </p:pic>
      </p:grp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571464EF-BF26-4822-B76D-6F97698F474E}"/>
              </a:ext>
            </a:extLst>
          </p:cNvPr>
          <p:cNvCxnSpPr>
            <a:cxnSpLocks/>
            <a:stCxn id="36" idx="2"/>
            <a:endCxn id="7" idx="1"/>
          </p:cNvCxnSpPr>
          <p:nvPr/>
        </p:nvCxnSpPr>
        <p:spPr>
          <a:xfrm rot="16200000" flipH="1">
            <a:off x="738896" y="2526824"/>
            <a:ext cx="1417121" cy="989710"/>
          </a:xfrm>
          <a:prstGeom prst="curved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53899C3-EADD-4B98-B206-CB859FFCCFBC}"/>
              </a:ext>
            </a:extLst>
          </p:cNvPr>
          <p:cNvCxnSpPr>
            <a:cxnSpLocks/>
            <a:endCxn id="33" idx="2"/>
          </p:cNvCxnSpPr>
          <p:nvPr/>
        </p:nvCxnSpPr>
        <p:spPr>
          <a:xfrm rot="16200000" flipV="1">
            <a:off x="1861131" y="2576174"/>
            <a:ext cx="1038924" cy="51584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7DD093-6B0D-49A7-B1A6-53788A123CA8}"/>
              </a:ext>
            </a:extLst>
          </p:cNvPr>
          <p:cNvGrpSpPr/>
          <p:nvPr/>
        </p:nvGrpSpPr>
        <p:grpSpPr>
          <a:xfrm>
            <a:off x="7832785" y="1870626"/>
            <a:ext cx="963314" cy="453275"/>
            <a:chOff x="6727373" y="2809662"/>
            <a:chExt cx="1284419" cy="60436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CAA258A-309C-4C9D-80D4-AB8E0A05F79E}"/>
                </a:ext>
              </a:extLst>
            </p:cNvPr>
            <p:cNvSpPr/>
            <p:nvPr/>
          </p:nvSpPr>
          <p:spPr>
            <a:xfrm>
              <a:off x="6727373" y="2809662"/>
              <a:ext cx="1284419" cy="60436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A5D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Dynamisk Ruting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03F7580-092D-449E-92FE-C8120C060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6762031" y="2845773"/>
              <a:ext cx="144745" cy="1505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CA06CE-95FF-45C2-AE2A-C8B3DC2C2470}"/>
              </a:ext>
            </a:extLst>
          </p:cNvPr>
          <p:cNvGrpSpPr/>
          <p:nvPr/>
        </p:nvGrpSpPr>
        <p:grpSpPr>
          <a:xfrm>
            <a:off x="5550917" y="1866244"/>
            <a:ext cx="963314" cy="453275"/>
            <a:chOff x="6727373" y="2809662"/>
            <a:chExt cx="1284419" cy="604367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1DDBBC2-3FBA-41FF-B270-D5E848076E77}"/>
                </a:ext>
              </a:extLst>
            </p:cNvPr>
            <p:cNvSpPr/>
            <p:nvPr/>
          </p:nvSpPr>
          <p:spPr>
            <a:xfrm>
              <a:off x="6727373" y="2809662"/>
              <a:ext cx="1284419" cy="60436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A5D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Bookingtjeneste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B83E282-938A-4337-8EA4-8C43ECB58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6762031" y="2845773"/>
              <a:ext cx="144745" cy="15054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ED3B35-E61A-4835-A9A0-55F77B17EB4E}"/>
              </a:ext>
            </a:extLst>
          </p:cNvPr>
          <p:cNvGrpSpPr/>
          <p:nvPr/>
        </p:nvGrpSpPr>
        <p:grpSpPr>
          <a:xfrm>
            <a:off x="7220845" y="211922"/>
            <a:ext cx="272756" cy="472739"/>
            <a:chOff x="7170503" y="777181"/>
            <a:chExt cx="247241" cy="436849"/>
          </a:xfrm>
        </p:grpSpPr>
        <p:sp>
          <p:nvSpPr>
            <p:cNvPr id="56" name="Round Same Side Corner Rectangle 139">
              <a:extLst>
                <a:ext uri="{FF2B5EF4-FFF2-40B4-BE49-F238E27FC236}">
                  <a16:creationId xmlns:a16="http://schemas.microsoft.com/office/drawing/2014/main" id="{1C0F60DD-D010-49DD-92C9-C125C9CC0A73}"/>
                </a:ext>
              </a:extLst>
            </p:cNvPr>
            <p:cNvSpPr/>
            <p:nvPr/>
          </p:nvSpPr>
          <p:spPr>
            <a:xfrm>
              <a:off x="7175484" y="782475"/>
              <a:ext cx="236524" cy="545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34">
              <a:extLst>
                <a:ext uri="{FF2B5EF4-FFF2-40B4-BE49-F238E27FC236}">
                  <a16:creationId xmlns:a16="http://schemas.microsoft.com/office/drawing/2014/main" id="{FC84072C-0B51-4CD7-A43A-2B4981500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239" y="831636"/>
              <a:ext cx="235770" cy="1074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13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ound Same Side Corner Rectangle 140">
              <a:extLst>
                <a:ext uri="{FF2B5EF4-FFF2-40B4-BE49-F238E27FC236}">
                  <a16:creationId xmlns:a16="http://schemas.microsoft.com/office/drawing/2014/main" id="{57A14A12-F81B-4774-90DA-87E6F656DE90}"/>
                </a:ext>
              </a:extLst>
            </p:cNvPr>
            <p:cNvSpPr/>
            <p:nvPr/>
          </p:nvSpPr>
          <p:spPr>
            <a:xfrm>
              <a:off x="7175484" y="1151639"/>
              <a:ext cx="236524" cy="5453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3D3472F-A1D1-43ED-BBE9-4D2024FC9C34}"/>
                </a:ext>
              </a:extLst>
            </p:cNvPr>
            <p:cNvGrpSpPr/>
            <p:nvPr/>
          </p:nvGrpSpPr>
          <p:grpSpPr>
            <a:xfrm>
              <a:off x="7170503" y="777181"/>
              <a:ext cx="247241" cy="436849"/>
              <a:chOff x="5116571" y="3385004"/>
              <a:chExt cx="1378403" cy="2430298"/>
            </a:xfrm>
          </p:grpSpPr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25CAC189-F202-4171-9798-1CD2D551F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6571" y="3385004"/>
                <a:ext cx="1378403" cy="2430298"/>
              </a:xfrm>
              <a:custGeom>
                <a:avLst/>
                <a:gdLst>
                  <a:gd name="T0" fmla="*/ 150 w 1638"/>
                  <a:gd name="T1" fmla="*/ 76 h 2888"/>
                  <a:gd name="T2" fmla="*/ 104 w 1638"/>
                  <a:gd name="T3" fmla="*/ 104 h 2888"/>
                  <a:gd name="T4" fmla="*/ 76 w 1638"/>
                  <a:gd name="T5" fmla="*/ 151 h 2888"/>
                  <a:gd name="T6" fmla="*/ 72 w 1638"/>
                  <a:gd name="T7" fmla="*/ 2709 h 2888"/>
                  <a:gd name="T8" fmla="*/ 86 w 1638"/>
                  <a:gd name="T9" fmla="*/ 2764 h 2888"/>
                  <a:gd name="T10" fmla="*/ 125 w 1638"/>
                  <a:gd name="T11" fmla="*/ 2802 h 2888"/>
                  <a:gd name="T12" fmla="*/ 180 w 1638"/>
                  <a:gd name="T13" fmla="*/ 2817 h 2888"/>
                  <a:gd name="T14" fmla="*/ 1488 w 1638"/>
                  <a:gd name="T15" fmla="*/ 2813 h 2888"/>
                  <a:gd name="T16" fmla="*/ 1534 w 1638"/>
                  <a:gd name="T17" fmla="*/ 2785 h 2888"/>
                  <a:gd name="T18" fmla="*/ 1562 w 1638"/>
                  <a:gd name="T19" fmla="*/ 2737 h 2888"/>
                  <a:gd name="T20" fmla="*/ 1566 w 1638"/>
                  <a:gd name="T21" fmla="*/ 180 h 2888"/>
                  <a:gd name="T22" fmla="*/ 1551 w 1638"/>
                  <a:gd name="T23" fmla="*/ 125 h 2888"/>
                  <a:gd name="T24" fmla="*/ 1513 w 1638"/>
                  <a:gd name="T25" fmla="*/ 86 h 2888"/>
                  <a:gd name="T26" fmla="*/ 1458 w 1638"/>
                  <a:gd name="T27" fmla="*/ 72 h 2888"/>
                  <a:gd name="T28" fmla="*/ 180 w 1638"/>
                  <a:gd name="T29" fmla="*/ 0 h 2888"/>
                  <a:gd name="T30" fmla="*/ 1495 w 1638"/>
                  <a:gd name="T31" fmla="*/ 4 h 2888"/>
                  <a:gd name="T32" fmla="*/ 1559 w 1638"/>
                  <a:gd name="T33" fmla="*/ 30 h 2888"/>
                  <a:gd name="T34" fmla="*/ 1608 w 1638"/>
                  <a:gd name="T35" fmla="*/ 80 h 2888"/>
                  <a:gd name="T36" fmla="*/ 1635 w 1638"/>
                  <a:gd name="T37" fmla="*/ 143 h 2888"/>
                  <a:gd name="T38" fmla="*/ 1638 w 1638"/>
                  <a:gd name="T39" fmla="*/ 2709 h 2888"/>
                  <a:gd name="T40" fmla="*/ 1624 w 1638"/>
                  <a:gd name="T41" fmla="*/ 2779 h 2888"/>
                  <a:gd name="T42" fmla="*/ 1585 w 1638"/>
                  <a:gd name="T43" fmla="*/ 2836 h 2888"/>
                  <a:gd name="T44" fmla="*/ 1528 w 1638"/>
                  <a:gd name="T45" fmla="*/ 2874 h 2888"/>
                  <a:gd name="T46" fmla="*/ 1458 w 1638"/>
                  <a:gd name="T47" fmla="*/ 2888 h 2888"/>
                  <a:gd name="T48" fmla="*/ 143 w 1638"/>
                  <a:gd name="T49" fmla="*/ 2884 h 2888"/>
                  <a:gd name="T50" fmla="*/ 79 w 1638"/>
                  <a:gd name="T51" fmla="*/ 2858 h 2888"/>
                  <a:gd name="T52" fmla="*/ 30 w 1638"/>
                  <a:gd name="T53" fmla="*/ 2810 h 2888"/>
                  <a:gd name="T54" fmla="*/ 3 w 1638"/>
                  <a:gd name="T55" fmla="*/ 2745 h 2888"/>
                  <a:gd name="T56" fmla="*/ 0 w 1638"/>
                  <a:gd name="T57" fmla="*/ 180 h 2888"/>
                  <a:gd name="T58" fmla="*/ 14 w 1638"/>
                  <a:gd name="T59" fmla="*/ 110 h 2888"/>
                  <a:gd name="T60" fmla="*/ 53 w 1638"/>
                  <a:gd name="T61" fmla="*/ 53 h 2888"/>
                  <a:gd name="T62" fmla="*/ 110 w 1638"/>
                  <a:gd name="T63" fmla="*/ 14 h 2888"/>
                  <a:gd name="T64" fmla="*/ 180 w 1638"/>
                  <a:gd name="T65" fmla="*/ 0 h 2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8" h="2888">
                    <a:moveTo>
                      <a:pt x="180" y="72"/>
                    </a:moveTo>
                    <a:lnTo>
                      <a:pt x="150" y="76"/>
                    </a:lnTo>
                    <a:lnTo>
                      <a:pt x="125" y="86"/>
                    </a:lnTo>
                    <a:lnTo>
                      <a:pt x="104" y="104"/>
                    </a:lnTo>
                    <a:lnTo>
                      <a:pt x="86" y="125"/>
                    </a:lnTo>
                    <a:lnTo>
                      <a:pt x="76" y="151"/>
                    </a:lnTo>
                    <a:lnTo>
                      <a:pt x="72" y="180"/>
                    </a:lnTo>
                    <a:lnTo>
                      <a:pt x="72" y="2709"/>
                    </a:lnTo>
                    <a:lnTo>
                      <a:pt x="76" y="2737"/>
                    </a:lnTo>
                    <a:lnTo>
                      <a:pt x="86" y="2764"/>
                    </a:lnTo>
                    <a:lnTo>
                      <a:pt x="104" y="2785"/>
                    </a:lnTo>
                    <a:lnTo>
                      <a:pt x="125" y="2802"/>
                    </a:lnTo>
                    <a:lnTo>
                      <a:pt x="150" y="2813"/>
                    </a:lnTo>
                    <a:lnTo>
                      <a:pt x="180" y="2817"/>
                    </a:lnTo>
                    <a:lnTo>
                      <a:pt x="1458" y="2817"/>
                    </a:lnTo>
                    <a:lnTo>
                      <a:pt x="1488" y="2813"/>
                    </a:lnTo>
                    <a:lnTo>
                      <a:pt x="1513" y="2802"/>
                    </a:lnTo>
                    <a:lnTo>
                      <a:pt x="1534" y="2785"/>
                    </a:lnTo>
                    <a:lnTo>
                      <a:pt x="1551" y="2764"/>
                    </a:lnTo>
                    <a:lnTo>
                      <a:pt x="1562" y="2737"/>
                    </a:lnTo>
                    <a:lnTo>
                      <a:pt x="1566" y="2709"/>
                    </a:lnTo>
                    <a:lnTo>
                      <a:pt x="1566" y="180"/>
                    </a:lnTo>
                    <a:lnTo>
                      <a:pt x="1562" y="151"/>
                    </a:lnTo>
                    <a:lnTo>
                      <a:pt x="1551" y="125"/>
                    </a:lnTo>
                    <a:lnTo>
                      <a:pt x="1534" y="104"/>
                    </a:lnTo>
                    <a:lnTo>
                      <a:pt x="1513" y="86"/>
                    </a:lnTo>
                    <a:lnTo>
                      <a:pt x="1488" y="76"/>
                    </a:lnTo>
                    <a:lnTo>
                      <a:pt x="1458" y="72"/>
                    </a:lnTo>
                    <a:lnTo>
                      <a:pt x="180" y="72"/>
                    </a:lnTo>
                    <a:close/>
                    <a:moveTo>
                      <a:pt x="180" y="0"/>
                    </a:moveTo>
                    <a:lnTo>
                      <a:pt x="1458" y="0"/>
                    </a:lnTo>
                    <a:lnTo>
                      <a:pt x="1495" y="4"/>
                    </a:lnTo>
                    <a:lnTo>
                      <a:pt x="1528" y="14"/>
                    </a:lnTo>
                    <a:lnTo>
                      <a:pt x="1559" y="30"/>
                    </a:lnTo>
                    <a:lnTo>
                      <a:pt x="1585" y="53"/>
                    </a:lnTo>
                    <a:lnTo>
                      <a:pt x="1608" y="80"/>
                    </a:lnTo>
                    <a:lnTo>
                      <a:pt x="1624" y="110"/>
                    </a:lnTo>
                    <a:lnTo>
                      <a:pt x="1635" y="143"/>
                    </a:lnTo>
                    <a:lnTo>
                      <a:pt x="1638" y="180"/>
                    </a:lnTo>
                    <a:lnTo>
                      <a:pt x="1638" y="2709"/>
                    </a:lnTo>
                    <a:lnTo>
                      <a:pt x="1635" y="2745"/>
                    </a:lnTo>
                    <a:lnTo>
                      <a:pt x="1624" y="2779"/>
                    </a:lnTo>
                    <a:lnTo>
                      <a:pt x="1608" y="2810"/>
                    </a:lnTo>
                    <a:lnTo>
                      <a:pt x="1585" y="2836"/>
                    </a:lnTo>
                    <a:lnTo>
                      <a:pt x="1559" y="2858"/>
                    </a:lnTo>
                    <a:lnTo>
                      <a:pt x="1528" y="2874"/>
                    </a:lnTo>
                    <a:lnTo>
                      <a:pt x="1495" y="2884"/>
                    </a:lnTo>
                    <a:lnTo>
                      <a:pt x="1458" y="2888"/>
                    </a:lnTo>
                    <a:lnTo>
                      <a:pt x="180" y="2888"/>
                    </a:lnTo>
                    <a:lnTo>
                      <a:pt x="143" y="2884"/>
                    </a:lnTo>
                    <a:lnTo>
                      <a:pt x="110" y="2874"/>
                    </a:lnTo>
                    <a:lnTo>
                      <a:pt x="79" y="2858"/>
                    </a:lnTo>
                    <a:lnTo>
                      <a:pt x="53" y="2836"/>
                    </a:lnTo>
                    <a:lnTo>
                      <a:pt x="30" y="2810"/>
                    </a:lnTo>
                    <a:lnTo>
                      <a:pt x="14" y="2779"/>
                    </a:lnTo>
                    <a:lnTo>
                      <a:pt x="3" y="2745"/>
                    </a:lnTo>
                    <a:lnTo>
                      <a:pt x="0" y="2709"/>
                    </a:lnTo>
                    <a:lnTo>
                      <a:pt x="0" y="180"/>
                    </a:lnTo>
                    <a:lnTo>
                      <a:pt x="3" y="143"/>
                    </a:lnTo>
                    <a:lnTo>
                      <a:pt x="14" y="110"/>
                    </a:lnTo>
                    <a:lnTo>
                      <a:pt x="30" y="80"/>
                    </a:lnTo>
                    <a:lnTo>
                      <a:pt x="53" y="53"/>
                    </a:lnTo>
                    <a:lnTo>
                      <a:pt x="79" y="30"/>
                    </a:lnTo>
                    <a:lnTo>
                      <a:pt x="110" y="14"/>
                    </a:lnTo>
                    <a:lnTo>
                      <a:pt x="143" y="4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13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6940AB3-D8E2-4F6F-A623-3AC51F9E7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4341" y="5452609"/>
                <a:ext cx="1322863" cy="605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13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3DFA429-E463-41AB-910C-E5C0DBEB39B1}"/>
                </a:ext>
              </a:extLst>
            </p:cNvPr>
            <p:cNvSpPr/>
            <p:nvPr/>
          </p:nvSpPr>
          <p:spPr>
            <a:xfrm>
              <a:off x="7280265" y="1168566"/>
              <a:ext cx="26963" cy="2702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72338A4-CE64-45A3-8FD2-939F7E6CA884}"/>
                </a:ext>
              </a:extLst>
            </p:cNvPr>
            <p:cNvGrpSpPr/>
            <p:nvPr/>
          </p:nvGrpSpPr>
          <p:grpSpPr>
            <a:xfrm>
              <a:off x="7252241" y="800129"/>
              <a:ext cx="83012" cy="18706"/>
              <a:chOff x="5585435" y="3512671"/>
              <a:chExt cx="462800" cy="104066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939CECE-0E1D-49D0-903B-BF87D5786F61}"/>
                  </a:ext>
                </a:extLst>
              </p:cNvPr>
              <p:cNvSpPr/>
              <p:nvPr/>
            </p:nvSpPr>
            <p:spPr>
              <a:xfrm>
                <a:off x="5585435" y="3512671"/>
                <a:ext cx="104066" cy="10406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13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ounded Rectangle 146">
                <a:extLst>
                  <a:ext uri="{FF2B5EF4-FFF2-40B4-BE49-F238E27FC236}">
                    <a16:creationId xmlns:a16="http://schemas.microsoft.com/office/drawing/2014/main" id="{B0FA571B-A59B-4FAA-9155-CC7E1DA9DF01}"/>
                  </a:ext>
                </a:extLst>
              </p:cNvPr>
              <p:cNvSpPr/>
              <p:nvPr/>
            </p:nvSpPr>
            <p:spPr>
              <a:xfrm>
                <a:off x="5733295" y="3544912"/>
                <a:ext cx="314940" cy="4572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13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22A6D08-356C-4E62-BA4F-CC1E47CBD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6818" y="920000"/>
              <a:ext cx="153856" cy="14336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A86FED9-17B0-4EDF-9007-102744888FB8}"/>
              </a:ext>
            </a:extLst>
          </p:cNvPr>
          <p:cNvSpPr txBox="1"/>
          <p:nvPr/>
        </p:nvSpPr>
        <p:spPr>
          <a:xfrm>
            <a:off x="7173508" y="46370"/>
            <a:ext cx="3529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75" b="1"/>
              <a:t>App</a:t>
            </a:r>
            <a:endParaRPr lang="en-GB" sz="675" b="1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03E8C9-AEA3-405C-B420-E1C59CC0A9FD}"/>
              </a:ext>
            </a:extLst>
          </p:cNvPr>
          <p:cNvCxnSpPr>
            <a:cxnSpLocks/>
          </p:cNvCxnSpPr>
          <p:nvPr/>
        </p:nvCxnSpPr>
        <p:spPr>
          <a:xfrm flipV="1">
            <a:off x="7426660" y="676155"/>
            <a:ext cx="7511" cy="64387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F00D06B6-C7EA-411A-9AF7-B043F3AF2B1C}"/>
              </a:ext>
            </a:extLst>
          </p:cNvPr>
          <p:cNvCxnSpPr>
            <a:cxnSpLocks/>
            <a:stCxn id="33" idx="3"/>
            <a:endCxn id="45" idx="2"/>
          </p:cNvCxnSpPr>
          <p:nvPr/>
        </p:nvCxnSpPr>
        <p:spPr>
          <a:xfrm>
            <a:off x="2604331" y="2087995"/>
            <a:ext cx="5710112" cy="235906"/>
          </a:xfrm>
          <a:prstGeom prst="curvedConnector4">
            <a:avLst>
              <a:gd name="adj1" fmla="val 2238"/>
              <a:gd name="adj2" fmla="val 39312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CED6E769-AD87-4B52-8307-9883060F6237}"/>
              </a:ext>
            </a:extLst>
          </p:cNvPr>
          <p:cNvCxnSpPr>
            <a:stCxn id="48" idx="2"/>
            <a:endCxn id="39" idx="2"/>
          </p:cNvCxnSpPr>
          <p:nvPr/>
        </p:nvCxnSpPr>
        <p:spPr>
          <a:xfrm rot="5400000" flipH="1">
            <a:off x="5244157" y="1531102"/>
            <a:ext cx="7079" cy="1569756"/>
          </a:xfrm>
          <a:prstGeom prst="curvedConnector3">
            <a:avLst>
              <a:gd name="adj1" fmla="val -2421867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179A04C3-A112-430E-AB30-0C280972A2AD}"/>
              </a:ext>
            </a:extLst>
          </p:cNvPr>
          <p:cNvCxnSpPr>
            <a:cxnSpLocks/>
            <a:stCxn id="42" idx="2"/>
          </p:cNvCxnSpPr>
          <p:nvPr/>
        </p:nvCxnSpPr>
        <p:spPr>
          <a:xfrm rot="5400000">
            <a:off x="2516834" y="2634710"/>
            <a:ext cx="1096159" cy="455664"/>
          </a:xfrm>
          <a:prstGeom prst="curved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BE76484-89CC-4D8F-9CD4-155790965D7E}"/>
              </a:ext>
            </a:extLst>
          </p:cNvPr>
          <p:cNvCxnSpPr>
            <a:cxnSpLocks/>
            <a:stCxn id="74" idx="1"/>
            <a:endCxn id="48" idx="3"/>
          </p:cNvCxnSpPr>
          <p:nvPr/>
        </p:nvCxnSpPr>
        <p:spPr>
          <a:xfrm flipH="1">
            <a:off x="6514231" y="2091646"/>
            <a:ext cx="177620" cy="123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D10FA35-0D1E-424C-9D22-22E695ADD76A}"/>
              </a:ext>
            </a:extLst>
          </p:cNvPr>
          <p:cNvCxnSpPr>
            <a:cxnSpLocks/>
            <a:stCxn id="39" idx="1"/>
            <a:endCxn id="42" idx="3"/>
          </p:cNvCxnSpPr>
          <p:nvPr/>
        </p:nvCxnSpPr>
        <p:spPr>
          <a:xfrm flipH="1">
            <a:off x="3774402" y="2085802"/>
            <a:ext cx="206759" cy="202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8D69EDC-7D95-4B92-871C-D434044A3D11}"/>
              </a:ext>
            </a:extLst>
          </p:cNvPr>
          <p:cNvCxnSpPr>
            <a:cxnSpLocks/>
            <a:stCxn id="33" idx="1"/>
            <a:endCxn id="36" idx="3"/>
          </p:cNvCxnSpPr>
          <p:nvPr/>
        </p:nvCxnSpPr>
        <p:spPr>
          <a:xfrm flipH="1" flipV="1">
            <a:off x="1434257" y="2086481"/>
            <a:ext cx="206759" cy="15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8BA89590-FA3C-43DC-9E8D-708E3D64A790}"/>
              </a:ext>
            </a:extLst>
          </p:cNvPr>
          <p:cNvSpPr txBox="1"/>
          <p:nvPr/>
        </p:nvSpPr>
        <p:spPr>
          <a:xfrm>
            <a:off x="5501490" y="2438116"/>
            <a:ext cx="5600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Ordre</a:t>
            </a:r>
            <a:endParaRPr lang="en-GB" sz="7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ABB1D33-AD13-4389-96EE-B2DD84A854BB}"/>
              </a:ext>
            </a:extLst>
          </p:cNvPr>
          <p:cNvSpPr txBox="1"/>
          <p:nvPr/>
        </p:nvSpPr>
        <p:spPr>
          <a:xfrm>
            <a:off x="5189242" y="3037780"/>
            <a:ext cx="84542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Geolokasjon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ETA</a:t>
            </a:r>
          </a:p>
          <a:p>
            <a:endParaRPr lang="nb-NO" sz="75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9012FCC1-0EC8-4634-860A-D10BF74CC944}"/>
              </a:ext>
            </a:extLst>
          </p:cNvPr>
          <p:cNvSpPr txBox="1"/>
          <p:nvPr/>
        </p:nvSpPr>
        <p:spPr>
          <a:xfrm>
            <a:off x="827267" y="3679505"/>
            <a:ext cx="105221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Reiseinformasjon</a:t>
            </a:r>
            <a:endParaRPr lang="en-GB" sz="750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858D002D-B793-4795-AFED-D2B0C7EEBE8A}"/>
              </a:ext>
            </a:extLst>
          </p:cNvPr>
          <p:cNvSpPr txBox="1"/>
          <p:nvPr/>
        </p:nvSpPr>
        <p:spPr>
          <a:xfrm>
            <a:off x="3249574" y="2365872"/>
            <a:ext cx="6867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Oppdrag</a:t>
            </a:r>
            <a:endParaRPr lang="en-GB" sz="75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314EA044-5BE1-4440-867E-64A91BD019D5}"/>
              </a:ext>
            </a:extLst>
          </p:cNvPr>
          <p:cNvSpPr txBox="1"/>
          <p:nvPr/>
        </p:nvSpPr>
        <p:spPr>
          <a:xfrm>
            <a:off x="7426660" y="801253"/>
            <a:ext cx="12320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Ordrebekreftelse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Reiseinformasjon</a:t>
            </a:r>
            <a:endParaRPr lang="en-GB" sz="7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2B15A-9A3D-4C8F-B4A1-DFDA37101647}"/>
              </a:ext>
            </a:extLst>
          </p:cNvPr>
          <p:cNvSpPr txBox="1"/>
          <p:nvPr/>
        </p:nvSpPr>
        <p:spPr>
          <a:xfrm>
            <a:off x="6146276" y="687294"/>
            <a:ext cx="1155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 err="1"/>
              <a:t>Bookingforespørsel</a:t>
            </a:r>
            <a:endParaRPr lang="nb-NO" sz="75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Ordrekansellering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Tilbakemelding</a:t>
            </a:r>
          </a:p>
          <a:p>
            <a:endParaRPr lang="en-GB" sz="75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D983D5E-5002-48B1-AAF2-83F3EA51D02D}"/>
              </a:ext>
            </a:extLst>
          </p:cNvPr>
          <p:cNvCxnSpPr>
            <a:cxnSpLocks/>
          </p:cNvCxnSpPr>
          <p:nvPr/>
        </p:nvCxnSpPr>
        <p:spPr>
          <a:xfrm>
            <a:off x="7287539" y="675886"/>
            <a:ext cx="0" cy="64387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BEB4E5-8BF2-4CCA-8EC1-ED7ABE817439}"/>
              </a:ext>
            </a:extLst>
          </p:cNvPr>
          <p:cNvGrpSpPr/>
          <p:nvPr/>
        </p:nvGrpSpPr>
        <p:grpSpPr>
          <a:xfrm>
            <a:off x="6691851" y="1865008"/>
            <a:ext cx="963314" cy="453275"/>
            <a:chOff x="6727373" y="2809662"/>
            <a:chExt cx="1284419" cy="604367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807D88B6-A285-4BF8-B89F-4CC1F30B19DD}"/>
                </a:ext>
              </a:extLst>
            </p:cNvPr>
            <p:cNvSpPr/>
            <p:nvPr/>
          </p:nvSpPr>
          <p:spPr>
            <a:xfrm>
              <a:off x="6727373" y="2809662"/>
              <a:ext cx="1284419" cy="60436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A5D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Scheduling</a:t>
              </a:r>
              <a:r>
                <a:rPr lang="nb-NO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  <a:p>
              <a:pPr algn="ctr"/>
              <a:r>
                <a:rPr lang="nb-NO" sz="75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Dispatching</a:t>
              </a:r>
              <a:endParaRPr lang="nb-NO" sz="7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EA8FBAF-3FC3-4D80-98EB-E820AC50D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6762031" y="2845773"/>
              <a:ext cx="144745" cy="150540"/>
            </a:xfrm>
            <a:prstGeom prst="rect">
              <a:avLst/>
            </a:prstGeom>
          </p:spPr>
        </p:pic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1F1E01D-8847-40FE-B964-AAA4867AB9B5}"/>
              </a:ext>
            </a:extLst>
          </p:cNvPr>
          <p:cNvCxnSpPr>
            <a:cxnSpLocks/>
            <a:stCxn id="45" idx="1"/>
            <a:endCxn id="74" idx="3"/>
          </p:cNvCxnSpPr>
          <p:nvPr/>
        </p:nvCxnSpPr>
        <p:spPr>
          <a:xfrm flipH="1" flipV="1">
            <a:off x="7655165" y="2091645"/>
            <a:ext cx="177620" cy="561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99EAB13-61AC-4AE7-9184-1123073567B4}"/>
              </a:ext>
            </a:extLst>
          </p:cNvPr>
          <p:cNvSpPr txBox="1"/>
          <p:nvPr/>
        </p:nvSpPr>
        <p:spPr>
          <a:xfrm>
            <a:off x="1893263" y="3105465"/>
            <a:ext cx="713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Lokasjon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Telemetri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55A61B-1085-4EAD-9A3F-94F2F3595B5F}"/>
              </a:ext>
            </a:extLst>
          </p:cNvPr>
          <p:cNvSpPr txBox="1"/>
          <p:nvPr/>
        </p:nvSpPr>
        <p:spPr>
          <a:xfrm>
            <a:off x="2927797" y="3079169"/>
            <a:ext cx="6867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750"/>
              <a:t>Oppdrag</a:t>
            </a:r>
            <a:endParaRPr lang="en-GB" sz="750"/>
          </a:p>
        </p:txBody>
      </p:sp>
      <p:pic>
        <p:nvPicPr>
          <p:cNvPr id="7" name="Picture 6" descr="A flat screen monitor&#10;&#10;Description automatically generated">
            <a:extLst>
              <a:ext uri="{FF2B5EF4-FFF2-40B4-BE49-F238E27FC236}">
                <a16:creationId xmlns:a16="http://schemas.microsoft.com/office/drawing/2014/main" id="{6D82B4DD-2D20-4B97-AC4D-34B104FB7B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11" y="3588799"/>
            <a:ext cx="282881" cy="282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62AA18-527A-4413-8800-4C3C312BEFB8}"/>
              </a:ext>
            </a:extLst>
          </p:cNvPr>
          <p:cNvSpPr txBox="1"/>
          <p:nvPr/>
        </p:nvSpPr>
        <p:spPr>
          <a:xfrm>
            <a:off x="1801911" y="3908197"/>
            <a:ext cx="64152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75" b="1"/>
              <a:t>DPI Screen</a:t>
            </a:r>
            <a:endParaRPr lang="en-GB" sz="675" b="1"/>
          </a:p>
        </p:txBody>
      </p:sp>
      <p:sp>
        <p:nvSpPr>
          <p:cNvPr id="86" name="TextBox 8">
            <a:extLst>
              <a:ext uri="{FF2B5EF4-FFF2-40B4-BE49-F238E27FC236}">
                <a16:creationId xmlns:a16="http://schemas.microsoft.com/office/drawing/2014/main" id="{00B2E4CB-EDFC-493B-8BA1-6DCE54E04AA2}"/>
              </a:ext>
            </a:extLst>
          </p:cNvPr>
          <p:cNvSpPr txBox="1"/>
          <p:nvPr/>
        </p:nvSpPr>
        <p:spPr>
          <a:xfrm>
            <a:off x="2362355" y="3916212"/>
            <a:ext cx="819455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75" b="1"/>
              <a:t>ITxPT plattform</a:t>
            </a:r>
            <a:endParaRPr lang="en-GB" sz="675" b="1"/>
          </a:p>
        </p:txBody>
      </p:sp>
    </p:spTree>
    <p:extLst>
      <p:ext uri="{BB962C8B-B14F-4D97-AF65-F5344CB8AC3E}">
        <p14:creationId xmlns:p14="http://schemas.microsoft.com/office/powerpoint/2010/main" val="40869068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E7E5122-F368-42CA-801E-D5C952E05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667" y="684980"/>
            <a:ext cx="3402032" cy="2568381"/>
          </a:xfr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612CE272-3FAC-4324-851D-8DDD3A87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04" y="180310"/>
            <a:ext cx="7980536" cy="429990"/>
          </a:xfrm>
        </p:spPr>
        <p:txBody>
          <a:bodyPr/>
          <a:lstStyle/>
          <a:p>
            <a:r>
              <a:rPr lang="nb-NO"/>
              <a:t>Innvendige informasjonsflater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CCEF9A-4B1A-411C-9831-757A4C414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824" y="647030"/>
            <a:ext cx="4738408" cy="2605772"/>
          </a:xfrm>
          <a:prstGeom prst="rect">
            <a:avLst/>
          </a:prstGeom>
        </p:spPr>
      </p:pic>
      <p:pic>
        <p:nvPicPr>
          <p:cNvPr id="1026" name="Picture 2" descr="IPS LCD Panel Rear Android 9.0 Headrest Monitor For Infiniti QX50 TV In Car  Seat Head Rest 4K 1080P HD Media Player 12.5 Inch|Car Monitors| - AliExpress">
            <a:extLst>
              <a:ext uri="{FF2B5EF4-FFF2-40B4-BE49-F238E27FC236}">
                <a16:creationId xmlns:a16="http://schemas.microsoft.com/office/drawing/2014/main" id="{B13E2FFF-36E1-4958-830F-4E6351DB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43" y="3337873"/>
            <a:ext cx="1518393" cy="151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E2473B2-FB27-4523-A21A-AB31D6B91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04" y="3565832"/>
            <a:ext cx="3207635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89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C7CFDFB-A623-48B1-990E-F44BD8DA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360" y="484166"/>
            <a:ext cx="6026800" cy="4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C75AB53-AD0F-4774-92AF-D8D1B9E5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10" y="477520"/>
            <a:ext cx="3775748" cy="40147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C97B03BD-3414-40CD-A85F-69C2C7980B5C}"/>
              </a:ext>
            </a:extLst>
          </p:cNvPr>
          <p:cNvSpPr/>
          <p:nvPr/>
        </p:nvSpPr>
        <p:spPr>
          <a:xfrm>
            <a:off x="5738761" y="3076832"/>
            <a:ext cx="2795639" cy="166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951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Takk for oppmerksomheten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2233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2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_Light" id="{DF87BA99-82F1-2E47-9FBE-DA435988EC8B}" vid="{FA3A93BC-3A18-D442-A015-8CC734BC26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8BC1407083D24EB102DB6B16518576" ma:contentTypeVersion="4" ma:contentTypeDescription="Opprett et nytt dokument." ma:contentTypeScope="" ma:versionID="ed4e25b6ce5501038fff9f1005b1ac68">
  <xsd:schema xmlns:xsd="http://www.w3.org/2001/XMLSchema" xmlns:xs="http://www.w3.org/2001/XMLSchema" xmlns:p="http://schemas.microsoft.com/office/2006/metadata/properties" xmlns:ns2="83e6fecc-21ad-4a04-bf0d-b79dbe89bea3" xmlns:ns3="57d60343-3b6e-4bad-8f45-3020def22d2a" targetNamespace="http://schemas.microsoft.com/office/2006/metadata/properties" ma:root="true" ma:fieldsID="35fd47244bfa8229b00bd7c611f44a63" ns2:_="" ns3:_="">
    <xsd:import namespace="83e6fecc-21ad-4a04-bf0d-b79dbe89bea3"/>
    <xsd:import namespace="57d60343-3b6e-4bad-8f45-3020def22d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6fecc-21ad-4a04-bf0d-b79dbe89b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60343-3b6e-4bad-8f45-3020def22d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5CADDF-24CC-46E1-9F4B-8807075770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826BE-897D-4498-BEE9-37E8A9E74B4A}">
  <ds:schemaRefs>
    <ds:schemaRef ds:uri="57d60343-3b6e-4bad-8f45-3020def22d2a"/>
    <ds:schemaRef ds:uri="83e6fecc-21ad-4a04-bf0d-b79dbe89b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7EB27E-0E0C-4263-AC43-415D26AA6E39}">
  <ds:schemaRefs>
    <ds:schemaRef ds:uri="57d60343-3b6e-4bad-8f45-3020def22d2a"/>
    <ds:schemaRef ds:uri="83e6fecc-21ad-4a04-bf0d-b79dbe89be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PowerPoint_Light</Template>
  <Application>Microsoft Office PowerPoint</Application>
  <PresentationFormat>Custom</PresentationFormat>
  <Slides>9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Digitale Tjenester</vt:lpstr>
      <vt:lpstr>Ruters Avtale om Digitale Tjenester</vt:lpstr>
      <vt:lpstr>Ruters Avtale om Digitale Tjenester - Versjonering</vt:lpstr>
      <vt:lpstr>PowerPoint Presentation</vt:lpstr>
      <vt:lpstr>PowerPoint Presentation</vt:lpstr>
      <vt:lpstr>PowerPoint Presentation</vt:lpstr>
      <vt:lpstr>Innvendige informasjonsflater</vt:lpstr>
      <vt:lpstr>PowerPoint Presentation</vt:lpstr>
      <vt:lpstr>Takk for oppmerksomheten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ADT / Intro</dc:title>
  <dc:creator>Degerdalen Tommy</dc:creator>
  <dc:description>Template by addpoint.no</dc:description>
  <cp:revision>1</cp:revision>
  <dcterms:created xsi:type="dcterms:W3CDTF">2020-12-02T08:01:40Z</dcterms:created>
  <dcterms:modified xsi:type="dcterms:W3CDTF">2021-10-25T10:32:58Z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0x010100A58BC1407083D24EB102DB6B16518576</vt:lpwstr>
  </property>
</Properties>
</file>