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73" r:id="rId2"/>
    <p:sldId id="278" r:id="rId3"/>
    <p:sldId id="279" r:id="rId4"/>
    <p:sldId id="280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26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704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354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1888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ight Triangle 6"/>
          <p:cNvSpPr/>
          <p:nvPr userDrawn="1"/>
        </p:nvSpPr>
        <p:spPr>
          <a:xfrm>
            <a:off x="3" y="2647950"/>
            <a:ext cx="4762500" cy="4210050"/>
          </a:xfrm>
          <a:prstGeom prst="rtTriangle">
            <a:avLst/>
          </a:prstGeom>
          <a:solidFill>
            <a:srgbClr val="ED70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Freeform 7"/>
          <p:cNvSpPr/>
          <p:nvPr userDrawn="1"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F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6" y="1515557"/>
            <a:ext cx="3614983" cy="1359998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dirty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21968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7" name="Gruppe 6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8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0" name="Bilde 9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11" name="Bilde 10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787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851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8" name="Gruppe 7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9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1" name="Bilde 10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12" name="Bilde 1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2508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10" name="Gruppe 9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11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3" name="Bilde 12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14" name="Bilde 13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775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6" name="Gruppe 5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7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9" name="Bilde 8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10" name="Bilde 9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334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5" name="Gruppe 4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6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8" name="Bilde 7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9" name="Bilde 8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208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8" name="Gruppe 7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9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1" name="Bilde 10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12" name="Bilde 1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528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  <p:grpSp>
        <p:nvGrpSpPr>
          <p:cNvPr id="8" name="Gruppe 7"/>
          <p:cNvGrpSpPr/>
          <p:nvPr userDrawn="1"/>
        </p:nvGrpSpPr>
        <p:grpSpPr>
          <a:xfrm>
            <a:off x="-3172" y="5495737"/>
            <a:ext cx="12183595" cy="1425553"/>
            <a:chOff x="-3172" y="5495733"/>
            <a:chExt cx="12183594" cy="1425553"/>
          </a:xfrm>
        </p:grpSpPr>
        <p:sp>
          <p:nvSpPr>
            <p:cNvPr id="9" name="Freeform 7"/>
            <p:cNvSpPr/>
            <p:nvPr userDrawn="1"/>
          </p:nvSpPr>
          <p:spPr>
            <a:xfrm>
              <a:off x="-3172" y="5496232"/>
              <a:ext cx="12183594" cy="1361768"/>
            </a:xfrm>
            <a:custGeom>
              <a:avLst/>
              <a:gdLst>
                <a:gd name="connsiteX0" fmla="*/ 0 w 3350419"/>
                <a:gd name="connsiteY0" fmla="*/ 2081213 h 2083594"/>
                <a:gd name="connsiteX1" fmla="*/ 3031331 w 3350419"/>
                <a:gd name="connsiteY1" fmla="*/ 0 h 2083594"/>
                <a:gd name="connsiteX2" fmla="*/ 3350419 w 3350419"/>
                <a:gd name="connsiteY2" fmla="*/ 80963 h 2083594"/>
                <a:gd name="connsiteX3" fmla="*/ 3350419 w 3350419"/>
                <a:gd name="connsiteY3" fmla="*/ 2083594 h 2083594"/>
                <a:gd name="connsiteX4" fmla="*/ 0 w 3350419"/>
                <a:gd name="connsiteY4" fmla="*/ 2081213 h 2083594"/>
                <a:gd name="connsiteX0" fmla="*/ 0 w 3112294"/>
                <a:gd name="connsiteY0" fmla="*/ 2019301 h 2083594"/>
                <a:gd name="connsiteX1" fmla="*/ 2793206 w 3112294"/>
                <a:gd name="connsiteY1" fmla="*/ 0 h 2083594"/>
                <a:gd name="connsiteX2" fmla="*/ 3112294 w 3112294"/>
                <a:gd name="connsiteY2" fmla="*/ 80963 h 2083594"/>
                <a:gd name="connsiteX3" fmla="*/ 3112294 w 3112294"/>
                <a:gd name="connsiteY3" fmla="*/ 2083594 h 2083594"/>
                <a:gd name="connsiteX4" fmla="*/ 0 w 3112294"/>
                <a:gd name="connsiteY4" fmla="*/ 2019301 h 2083594"/>
                <a:gd name="connsiteX0" fmla="*/ 0 w 3345656"/>
                <a:gd name="connsiteY0" fmla="*/ 2097882 h 2097882"/>
                <a:gd name="connsiteX1" fmla="*/ 3026568 w 3345656"/>
                <a:gd name="connsiteY1" fmla="*/ 0 h 2097882"/>
                <a:gd name="connsiteX2" fmla="*/ 3345656 w 3345656"/>
                <a:gd name="connsiteY2" fmla="*/ 80963 h 2097882"/>
                <a:gd name="connsiteX3" fmla="*/ 3345656 w 3345656"/>
                <a:gd name="connsiteY3" fmla="*/ 2083594 h 2097882"/>
                <a:gd name="connsiteX4" fmla="*/ 0 w 3345656"/>
                <a:gd name="connsiteY4" fmla="*/ 2097882 h 2097882"/>
                <a:gd name="connsiteX0" fmla="*/ 0 w 2800350"/>
                <a:gd name="connsiteY0" fmla="*/ 1935957 h 2083594"/>
                <a:gd name="connsiteX1" fmla="*/ 2481262 w 2800350"/>
                <a:gd name="connsiteY1" fmla="*/ 0 h 2083594"/>
                <a:gd name="connsiteX2" fmla="*/ 2800350 w 2800350"/>
                <a:gd name="connsiteY2" fmla="*/ 80963 h 2083594"/>
                <a:gd name="connsiteX3" fmla="*/ 2800350 w 2800350"/>
                <a:gd name="connsiteY3" fmla="*/ 2083594 h 2083594"/>
                <a:gd name="connsiteX4" fmla="*/ 0 w 2800350"/>
                <a:gd name="connsiteY4" fmla="*/ 1935957 h 2083594"/>
                <a:gd name="connsiteX0" fmla="*/ 0 w 3352800"/>
                <a:gd name="connsiteY0" fmla="*/ 2083594 h 2083594"/>
                <a:gd name="connsiteX1" fmla="*/ 3033712 w 3352800"/>
                <a:gd name="connsiteY1" fmla="*/ 0 h 2083594"/>
                <a:gd name="connsiteX2" fmla="*/ 3352800 w 3352800"/>
                <a:gd name="connsiteY2" fmla="*/ 80963 h 2083594"/>
                <a:gd name="connsiteX3" fmla="*/ 3352800 w 3352800"/>
                <a:gd name="connsiteY3" fmla="*/ 2083594 h 2083594"/>
                <a:gd name="connsiteX4" fmla="*/ 0 w 3352800"/>
                <a:gd name="connsiteY4" fmla="*/ 2083594 h 2083594"/>
                <a:gd name="connsiteX0" fmla="*/ 0 w 3352800"/>
                <a:gd name="connsiteY0" fmla="*/ 2002631 h 2002631"/>
                <a:gd name="connsiteX1" fmla="*/ 3033712 w 3352800"/>
                <a:gd name="connsiteY1" fmla="*/ 15716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988469 w 3352800"/>
                <a:gd name="connsiteY1" fmla="*/ 59530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3966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45314 w 3352800"/>
                <a:gd name="connsiteY1" fmla="*/ 1224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34839 w 3352800"/>
                <a:gd name="connsiteY1" fmla="*/ 425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631 h 2002631"/>
                <a:gd name="connsiteX1" fmla="*/ 2875865 w 3352800"/>
                <a:gd name="connsiteY1" fmla="*/ 81782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2002901 h 2002901"/>
                <a:gd name="connsiteX1" fmla="*/ 2836585 w 3352800"/>
                <a:gd name="connsiteY1" fmla="*/ 0 h 2002901"/>
                <a:gd name="connsiteX2" fmla="*/ 3352800 w 3352800"/>
                <a:gd name="connsiteY2" fmla="*/ 270 h 2002901"/>
                <a:gd name="connsiteX3" fmla="*/ 3352800 w 3352800"/>
                <a:gd name="connsiteY3" fmla="*/ 2002901 h 2002901"/>
                <a:gd name="connsiteX4" fmla="*/ 0 w 3352800"/>
                <a:gd name="connsiteY4" fmla="*/ 2002901 h 2002901"/>
                <a:gd name="connsiteX0" fmla="*/ 0 w 3352800"/>
                <a:gd name="connsiteY0" fmla="*/ 2002631 h 2002631"/>
                <a:gd name="connsiteX1" fmla="*/ 754045 w 3352800"/>
                <a:gd name="connsiteY1" fmla="*/ 1468326 h 2002631"/>
                <a:gd name="connsiteX2" fmla="*/ 3352800 w 3352800"/>
                <a:gd name="connsiteY2" fmla="*/ 0 h 2002631"/>
                <a:gd name="connsiteX3" fmla="*/ 3352800 w 3352800"/>
                <a:gd name="connsiteY3" fmla="*/ 2002631 h 2002631"/>
                <a:gd name="connsiteX4" fmla="*/ 0 w 3352800"/>
                <a:gd name="connsiteY4" fmla="*/ 2002631 h 2002631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34305 h 534305"/>
                <a:gd name="connsiteX1" fmla="*/ 754045 w 3352800"/>
                <a:gd name="connsiteY1" fmla="*/ 0 h 534305"/>
                <a:gd name="connsiteX2" fmla="*/ 3352800 w 3352800"/>
                <a:gd name="connsiteY2" fmla="*/ 7687 h 534305"/>
                <a:gd name="connsiteX3" fmla="*/ 3352800 w 3352800"/>
                <a:gd name="connsiteY3" fmla="*/ 534305 h 534305"/>
                <a:gd name="connsiteX4" fmla="*/ 0 w 3352800"/>
                <a:gd name="connsiteY4" fmla="*/ 534305 h 534305"/>
                <a:gd name="connsiteX0" fmla="*/ 0 w 3352800"/>
                <a:gd name="connsiteY0" fmla="*/ 526618 h 526618"/>
                <a:gd name="connsiteX1" fmla="*/ 980611 w 3352800"/>
                <a:gd name="connsiteY1" fmla="*/ 9368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6888 h 526888"/>
                <a:gd name="connsiteX1" fmla="*/ 744735 w 3352800"/>
                <a:gd name="connsiteY1" fmla="*/ 0 h 526888"/>
                <a:gd name="connsiteX2" fmla="*/ 3352800 w 3352800"/>
                <a:gd name="connsiteY2" fmla="*/ 270 h 526888"/>
                <a:gd name="connsiteX3" fmla="*/ 3352800 w 3352800"/>
                <a:gd name="connsiteY3" fmla="*/ 526888 h 526888"/>
                <a:gd name="connsiteX4" fmla="*/ 0 w 3352800"/>
                <a:gd name="connsiteY4" fmla="*/ 526888 h 526888"/>
                <a:gd name="connsiteX0" fmla="*/ 0 w 3352800"/>
                <a:gd name="connsiteY0" fmla="*/ 526618 h 526618"/>
                <a:gd name="connsiteX1" fmla="*/ 811948 w 3352800"/>
                <a:gd name="connsiteY1" fmla="*/ 60921 h 526618"/>
                <a:gd name="connsiteX2" fmla="*/ 3352800 w 3352800"/>
                <a:gd name="connsiteY2" fmla="*/ 0 h 526618"/>
                <a:gd name="connsiteX3" fmla="*/ 3352800 w 3352800"/>
                <a:gd name="connsiteY3" fmla="*/ 526618 h 526618"/>
                <a:gd name="connsiteX4" fmla="*/ 0 w 3352800"/>
                <a:gd name="connsiteY4" fmla="*/ 526618 h 526618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966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241069 w 3352800"/>
                <a:gd name="connsiteY2" fmla="*/ 94144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584 h 527584"/>
                <a:gd name="connsiteX1" fmla="*/ 751718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  <a:gd name="connsiteX0" fmla="*/ 0 w 3352800"/>
                <a:gd name="connsiteY0" fmla="*/ 527313 h 527313"/>
                <a:gd name="connsiteX1" fmla="*/ 900984 w 3352800"/>
                <a:gd name="connsiteY1" fmla="*/ 97774 h 527313"/>
                <a:gd name="connsiteX2" fmla="*/ 3352800 w 3352800"/>
                <a:gd name="connsiteY2" fmla="*/ 0 h 527313"/>
                <a:gd name="connsiteX3" fmla="*/ 3352800 w 3352800"/>
                <a:gd name="connsiteY3" fmla="*/ 527313 h 527313"/>
                <a:gd name="connsiteX4" fmla="*/ 0 w 3352800"/>
                <a:gd name="connsiteY4" fmla="*/ 527313 h 527313"/>
                <a:gd name="connsiteX0" fmla="*/ 0 w 3352800"/>
                <a:gd name="connsiteY0" fmla="*/ 527584 h 527584"/>
                <a:gd name="connsiteX1" fmla="*/ 748227 w 3352800"/>
                <a:gd name="connsiteY1" fmla="*/ 0 h 527584"/>
                <a:gd name="connsiteX2" fmla="*/ 3352800 w 3352800"/>
                <a:gd name="connsiteY2" fmla="*/ 271 h 527584"/>
                <a:gd name="connsiteX3" fmla="*/ 3352800 w 3352800"/>
                <a:gd name="connsiteY3" fmla="*/ 527584 h 527584"/>
                <a:gd name="connsiteX4" fmla="*/ 0 w 3352800"/>
                <a:gd name="connsiteY4" fmla="*/ 527584 h 527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0" h="527584">
                  <a:moveTo>
                    <a:pt x="0" y="527584"/>
                  </a:moveTo>
                  <a:lnTo>
                    <a:pt x="748227" y="0"/>
                  </a:lnTo>
                  <a:lnTo>
                    <a:pt x="3352800" y="271"/>
                  </a:lnTo>
                  <a:lnTo>
                    <a:pt x="3352800" y="527584"/>
                  </a:lnTo>
                  <a:lnTo>
                    <a:pt x="0" y="527584"/>
                  </a:lnTo>
                  <a:close/>
                </a:path>
              </a:pathLst>
            </a:cu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Freeform 6"/>
            <p:cNvSpPr/>
            <p:nvPr userDrawn="1"/>
          </p:nvSpPr>
          <p:spPr>
            <a:xfrm>
              <a:off x="0" y="5495734"/>
              <a:ext cx="4748463" cy="1362266"/>
            </a:xfrm>
            <a:custGeom>
              <a:avLst/>
              <a:gdLst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3571875 w 3571875"/>
                <a:gd name="connsiteY2" fmla="*/ 4210050 h 4210050"/>
                <a:gd name="connsiteX3" fmla="*/ 0 w 3571875"/>
                <a:gd name="connsiteY3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883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050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281238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28825 w 3571875"/>
                <a:gd name="connsiteY2" fmla="*/ 2393157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76450 w 3571875"/>
                <a:gd name="connsiteY2" fmla="*/ 2274094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245519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4210050 h 4210050"/>
                <a:gd name="connsiteX1" fmla="*/ 0 w 3571875"/>
                <a:gd name="connsiteY1" fmla="*/ 0 h 4210050"/>
                <a:gd name="connsiteX2" fmla="*/ 2038350 w 3571875"/>
                <a:gd name="connsiteY2" fmla="*/ 2405063 h 4210050"/>
                <a:gd name="connsiteX3" fmla="*/ 3571875 w 3571875"/>
                <a:gd name="connsiteY3" fmla="*/ 4210050 h 4210050"/>
                <a:gd name="connsiteX4" fmla="*/ 0 w 3571875"/>
                <a:gd name="connsiteY4" fmla="*/ 4210050 h 4210050"/>
                <a:gd name="connsiteX0" fmla="*/ 0 w 3571875"/>
                <a:gd name="connsiteY0" fmla="*/ 2433637 h 2433637"/>
                <a:gd name="connsiteX1" fmla="*/ 257175 w 3571875"/>
                <a:gd name="connsiteY1" fmla="*/ 0 h 2433637"/>
                <a:gd name="connsiteX2" fmla="*/ 2038350 w 3571875"/>
                <a:gd name="connsiteY2" fmla="*/ 628650 h 2433637"/>
                <a:gd name="connsiteX3" fmla="*/ 3571875 w 3571875"/>
                <a:gd name="connsiteY3" fmla="*/ 2433637 h 2433637"/>
                <a:gd name="connsiteX4" fmla="*/ 0 w 3571875"/>
                <a:gd name="connsiteY4" fmla="*/ 2433637 h 2433637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24051 w 3574257"/>
                <a:gd name="connsiteY2" fmla="*/ 30718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40682 w 3574257"/>
                <a:gd name="connsiteY2" fmla="*/ 450057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9749 h 1809749"/>
                <a:gd name="connsiteX1" fmla="*/ 0 w 3574257"/>
                <a:gd name="connsiteY1" fmla="*/ 2381 h 1809749"/>
                <a:gd name="connsiteX2" fmla="*/ 2038351 w 3574257"/>
                <a:gd name="connsiteY2" fmla="*/ 0 h 1809749"/>
                <a:gd name="connsiteX3" fmla="*/ 3574257 w 3574257"/>
                <a:gd name="connsiteY3" fmla="*/ 1809749 h 1809749"/>
                <a:gd name="connsiteX4" fmla="*/ 2382 w 3574257"/>
                <a:gd name="connsiteY4" fmla="*/ 1809749 h 1809749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657351 w 3574257"/>
                <a:gd name="connsiteY2" fmla="*/ 2309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0732 w 3574257"/>
                <a:gd name="connsiteY2" fmla="*/ 238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774032 w 3574257"/>
                <a:gd name="connsiteY2" fmla="*/ 161925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969294 w 3574257"/>
                <a:gd name="connsiteY2" fmla="*/ 21432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1819275 w 3574257"/>
                <a:gd name="connsiteY2" fmla="*/ 200026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  <a:gd name="connsiteX0" fmla="*/ 2382 w 3574257"/>
                <a:gd name="connsiteY0" fmla="*/ 1807368 h 1807368"/>
                <a:gd name="connsiteX1" fmla="*/ 0 w 3574257"/>
                <a:gd name="connsiteY1" fmla="*/ 0 h 1807368"/>
                <a:gd name="connsiteX2" fmla="*/ 2045494 w 3574257"/>
                <a:gd name="connsiteY2" fmla="*/ 1 h 1807368"/>
                <a:gd name="connsiteX3" fmla="*/ 3574257 w 3574257"/>
                <a:gd name="connsiteY3" fmla="*/ 1807368 h 1807368"/>
                <a:gd name="connsiteX4" fmla="*/ 2382 w 3574257"/>
                <a:gd name="connsiteY4" fmla="*/ 1807368 h 180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74257" h="1807368">
                  <a:moveTo>
                    <a:pt x="2382" y="1807368"/>
                  </a:moveTo>
                  <a:lnTo>
                    <a:pt x="0" y="0"/>
                  </a:lnTo>
                  <a:lnTo>
                    <a:pt x="2045494" y="1"/>
                  </a:lnTo>
                  <a:lnTo>
                    <a:pt x="3574257" y="1807368"/>
                  </a:lnTo>
                  <a:lnTo>
                    <a:pt x="2382" y="1807368"/>
                  </a:lnTo>
                  <a:close/>
                </a:path>
              </a:pathLst>
            </a:custGeom>
            <a:solidFill>
              <a:srgbClr val="ED70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1" name="Bilde 10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1" t="51092"/>
            <a:stretch/>
          </p:blipFill>
          <p:spPr>
            <a:xfrm>
              <a:off x="1623011" y="5870379"/>
              <a:ext cx="1798491" cy="1050907"/>
            </a:xfrm>
            <a:prstGeom prst="rect">
              <a:avLst/>
            </a:prstGeom>
          </p:spPr>
        </p:pic>
        <p:pic>
          <p:nvPicPr>
            <p:cNvPr id="12" name="Bilde 11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75" r="66353" b="52427"/>
            <a:stretch/>
          </p:blipFill>
          <p:spPr>
            <a:xfrm>
              <a:off x="153826" y="5495733"/>
              <a:ext cx="1294913" cy="900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107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60D22-3330-4650-B064-3D33C1BF8768}" type="datetimeFigureOut">
              <a:rPr lang="nb-NO" smtClean="0"/>
              <a:t>22.10.2021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B04E8-EDE3-4E7B-B1DC-45B0E318D1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64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93368"/>
          </a:xfrm>
        </p:spPr>
        <p:txBody>
          <a:bodyPr>
            <a:normAutofit/>
          </a:bodyPr>
          <a:lstStyle/>
          <a:p>
            <a:r>
              <a:rPr lang="nb-NO" sz="4000" b="1" i="1" dirty="0"/>
              <a:t>Romerike 2023</a:t>
            </a:r>
            <a:br>
              <a:rPr lang="nb-NO" sz="4000" b="1" i="1" dirty="0"/>
            </a:br>
            <a:br>
              <a:rPr lang="nb-NO" sz="4000" b="1" i="1" dirty="0"/>
            </a:br>
            <a:r>
              <a:rPr lang="nb-NO" sz="4000" b="1" i="1" dirty="0"/>
              <a:t>Dialogkonferanse Ruter 25/10/21</a:t>
            </a:r>
            <a:endParaRPr lang="nb-NO" sz="4000" i="1" dirty="0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F9B4FB26-A599-45BE-8944-30C8532AE722}"/>
              </a:ext>
            </a:extLst>
          </p:cNvPr>
          <p:cNvSpPr txBox="1"/>
          <p:nvPr/>
        </p:nvSpPr>
        <p:spPr>
          <a:xfrm>
            <a:off x="4683039" y="5930538"/>
            <a:ext cx="33130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2400" i="1" dirty="0"/>
              <a:t>Erik Skaaden</a:t>
            </a:r>
            <a:br>
              <a:rPr lang="nb-NO" sz="2400" i="1" dirty="0"/>
            </a:br>
            <a:r>
              <a:rPr lang="nb-NO" sz="2400" i="1" dirty="0"/>
              <a:t>Administrerende direktør</a:t>
            </a:r>
          </a:p>
        </p:txBody>
      </p:sp>
    </p:spTree>
    <p:extLst>
      <p:ext uri="{BB962C8B-B14F-4D97-AF65-F5344CB8AC3E}">
        <p14:creationId xmlns:p14="http://schemas.microsoft.com/office/powerpoint/2010/main" val="413636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b="1" dirty="0"/>
              <a:t>Øvre Romerike 2017-dd.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920BC71-3BFE-43D2-836F-52C0FD572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81778"/>
            <a:ext cx="5181600" cy="4351338"/>
          </a:xfrm>
        </p:spPr>
        <p:txBody>
          <a:bodyPr/>
          <a:lstStyle/>
          <a:p>
            <a:r>
              <a:rPr lang="nb-NO" b="1" dirty="0"/>
              <a:t>Minibuss 24-7</a:t>
            </a:r>
          </a:p>
          <a:p>
            <a:pPr lvl="1"/>
            <a:r>
              <a:rPr lang="nb-NO" dirty="0"/>
              <a:t>21 minibusser</a:t>
            </a:r>
          </a:p>
          <a:p>
            <a:pPr lvl="2"/>
            <a:r>
              <a:rPr lang="nb-NO" dirty="0"/>
              <a:t>10 seter</a:t>
            </a:r>
          </a:p>
          <a:p>
            <a:pPr lvl="2"/>
            <a:r>
              <a:rPr lang="nb-NO" dirty="0"/>
              <a:t>16 seter med rullestolplasser</a:t>
            </a:r>
          </a:p>
          <a:p>
            <a:pPr lvl="2"/>
            <a:r>
              <a:rPr lang="nb-NO" dirty="0"/>
              <a:t>8 biogass</a:t>
            </a:r>
          </a:p>
          <a:p>
            <a:pPr lvl="1"/>
            <a:r>
              <a:rPr lang="nb-NO" dirty="0"/>
              <a:t>Skoleskyss</a:t>
            </a:r>
          </a:p>
          <a:p>
            <a:pPr lvl="1"/>
            <a:r>
              <a:rPr lang="nb-NO" dirty="0"/>
              <a:t>Bestillingstransport servicelinjer</a:t>
            </a:r>
          </a:p>
          <a:p>
            <a:pPr lvl="2"/>
            <a:r>
              <a:rPr lang="nb-NO" dirty="0"/>
              <a:t>Pilot aldersvennlig</a:t>
            </a:r>
          </a:p>
          <a:p>
            <a:pPr lvl="1"/>
            <a:r>
              <a:rPr lang="nb-NO" dirty="0"/>
              <a:t>Heltid (</a:t>
            </a:r>
            <a:r>
              <a:rPr lang="nb-NO" i="1" dirty="0"/>
              <a:t>brudd midt på dagen</a:t>
            </a:r>
            <a:r>
              <a:rPr lang="nb-NO" dirty="0"/>
              <a:t>)</a:t>
            </a:r>
          </a:p>
          <a:p>
            <a:pPr lvl="1"/>
            <a:r>
              <a:rPr lang="nb-NO" dirty="0"/>
              <a:t>Dekker Øvre Romerike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07D52C-5A3A-45F5-ACFA-214E2C99C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161" y="1632224"/>
            <a:ext cx="5181600" cy="4351338"/>
          </a:xfrm>
        </p:spPr>
        <p:txBody>
          <a:bodyPr/>
          <a:lstStyle/>
          <a:p>
            <a:r>
              <a:rPr lang="nb-NO" b="1" dirty="0"/>
              <a:t>Kundegrupper</a:t>
            </a:r>
          </a:p>
          <a:p>
            <a:pPr lvl="1"/>
            <a:r>
              <a:rPr lang="nb-NO" dirty="0"/>
              <a:t>Skoleskyss, 3 kategorier;</a:t>
            </a:r>
          </a:p>
          <a:p>
            <a:pPr lvl="2"/>
            <a:r>
              <a:rPr lang="nb-NO" dirty="0"/>
              <a:t>Lang skolevei</a:t>
            </a:r>
          </a:p>
          <a:p>
            <a:pPr lvl="2"/>
            <a:r>
              <a:rPr lang="nb-NO" dirty="0"/>
              <a:t>Farlig skolevei og </a:t>
            </a:r>
          </a:p>
          <a:p>
            <a:pPr lvl="2"/>
            <a:r>
              <a:rPr lang="nb-NO" dirty="0"/>
              <a:t>Medisinsk begrunnet skyss (</a:t>
            </a:r>
            <a:r>
              <a:rPr lang="nb-NO" i="1" dirty="0"/>
              <a:t>lite</a:t>
            </a:r>
            <a:r>
              <a:rPr lang="nb-NO" dirty="0"/>
              <a:t>)</a:t>
            </a:r>
          </a:p>
          <a:p>
            <a:pPr lvl="3"/>
            <a:r>
              <a:rPr lang="nb-NO" dirty="0"/>
              <a:t>Få rullestolbrukere</a:t>
            </a:r>
          </a:p>
          <a:p>
            <a:pPr lvl="1"/>
            <a:r>
              <a:rPr lang="nb-NO" dirty="0"/>
              <a:t>Servicelinjer (bestillingstransport)</a:t>
            </a:r>
          </a:p>
          <a:p>
            <a:pPr lvl="2"/>
            <a:r>
              <a:rPr lang="nb-NO" dirty="0"/>
              <a:t>Stort sett eldre brukere</a:t>
            </a:r>
          </a:p>
          <a:p>
            <a:pPr lvl="2"/>
            <a:r>
              <a:rPr lang="nb-NO" dirty="0"/>
              <a:t>Hovedsak ‘’dør til dør’’</a:t>
            </a:r>
          </a:p>
          <a:p>
            <a:pPr marL="914400" lvl="2" indent="0">
              <a:buNone/>
            </a:pP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5414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0FD39C-B327-4D66-B614-9DCFAE067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b="1" i="1" dirty="0"/>
              <a:t>ØR 2017 – </a:t>
            </a:r>
            <a:r>
              <a:rPr lang="nb-NO" sz="2400" b="1" i="1" dirty="0" err="1"/>
              <a:t>dd</a:t>
            </a:r>
            <a:r>
              <a:rPr lang="nb-NO" sz="2400" b="1" i="1" dirty="0"/>
              <a:t>.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31D1AF-DA42-46C5-BB80-B39D51491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564364"/>
            <a:ext cx="5531069" cy="4351338"/>
          </a:xfrm>
        </p:spPr>
        <p:txBody>
          <a:bodyPr>
            <a:normAutofit/>
          </a:bodyPr>
          <a:lstStyle/>
          <a:p>
            <a:r>
              <a:rPr lang="nb-NO" b="1" dirty="0"/>
              <a:t>Karakteristikk Romerike</a:t>
            </a:r>
          </a:p>
          <a:p>
            <a:pPr lvl="1"/>
            <a:r>
              <a:rPr lang="nb-NO" dirty="0"/>
              <a:t>Stort område</a:t>
            </a:r>
          </a:p>
          <a:p>
            <a:pPr lvl="2"/>
            <a:r>
              <a:rPr lang="nb-NO" sz="1800" i="1" dirty="0"/>
              <a:t>3800 km2 (Vestfold 2200 km2)</a:t>
            </a:r>
          </a:p>
          <a:p>
            <a:pPr lvl="1"/>
            <a:r>
              <a:rPr lang="nb-NO" dirty="0"/>
              <a:t>Våre områder;</a:t>
            </a:r>
          </a:p>
          <a:p>
            <a:pPr lvl="2"/>
            <a:r>
              <a:rPr lang="nb-NO" dirty="0"/>
              <a:t>Hurdal, Jessheim, Eidsvoll, Årnes og Nes </a:t>
            </a:r>
          </a:p>
          <a:p>
            <a:pPr lvl="2"/>
            <a:r>
              <a:rPr lang="nb-NO" dirty="0"/>
              <a:t>1 time syd-nord</a:t>
            </a:r>
          </a:p>
          <a:p>
            <a:pPr lvl="1"/>
            <a:r>
              <a:rPr lang="nb-NO" dirty="0"/>
              <a:t>Stor variasjon i kjøreforhold</a:t>
            </a:r>
          </a:p>
          <a:p>
            <a:pPr lvl="2"/>
            <a:r>
              <a:rPr lang="nb-NO" dirty="0"/>
              <a:t>Store områder med få passasjerer</a:t>
            </a:r>
          </a:p>
          <a:p>
            <a:pPr lvl="2"/>
            <a:r>
              <a:rPr lang="nb-NO" dirty="0"/>
              <a:t>‘’Tidlig vinter’’ (NB: Hurdal)</a:t>
            </a:r>
          </a:p>
          <a:p>
            <a:pPr lvl="2"/>
            <a:r>
              <a:rPr lang="nb-NO" dirty="0"/>
              <a:t>Gårder og trange veier</a:t>
            </a:r>
          </a:p>
          <a:p>
            <a:pPr lvl="2"/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5711C49-C058-4180-9A65-4E052A6EB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64364"/>
            <a:ext cx="5181600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br>
              <a:rPr lang="nb-NO" dirty="0"/>
            </a:br>
            <a:endParaRPr lang="nb-NO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4117913-CC3C-487B-AE8F-EF74695F2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163" y="378372"/>
            <a:ext cx="4099104" cy="575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74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0FD39C-B327-4D66-B614-9DCFAE067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b="1" i="1" dirty="0"/>
              <a:t>ØR 2017 – </a:t>
            </a:r>
            <a:r>
              <a:rPr lang="nb-NO" sz="2400" b="1" i="1" dirty="0" err="1"/>
              <a:t>dd</a:t>
            </a:r>
            <a:r>
              <a:rPr lang="nb-NO" sz="2400" b="1" i="1" dirty="0"/>
              <a:t>.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5711C49-C058-4180-9A65-4E052A6EB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5798" y="1566766"/>
            <a:ext cx="5181600" cy="4351338"/>
          </a:xfrm>
        </p:spPr>
        <p:txBody>
          <a:bodyPr>
            <a:normAutofit/>
          </a:bodyPr>
          <a:lstStyle/>
          <a:p>
            <a:r>
              <a:rPr lang="nb-NO" b="1" dirty="0"/>
              <a:t>Forbedring (</a:t>
            </a:r>
            <a:r>
              <a:rPr lang="nb-NO" b="1" i="1" dirty="0"/>
              <a:t>ønsker</a:t>
            </a:r>
            <a:r>
              <a:rPr lang="nb-NO" b="1" dirty="0"/>
              <a:t>)</a:t>
            </a:r>
          </a:p>
          <a:p>
            <a:pPr lvl="1"/>
            <a:r>
              <a:rPr lang="nb-NO" dirty="0"/>
              <a:t>Utvidet innhold, oppdrag som gir</a:t>
            </a:r>
            <a:br>
              <a:rPr lang="nb-NO" dirty="0"/>
            </a:br>
            <a:r>
              <a:rPr lang="nb-NO" dirty="0"/>
              <a:t>færre delte skift og mulighet for større stillingsbrøker.</a:t>
            </a:r>
          </a:p>
          <a:p>
            <a:pPr lvl="2"/>
            <a:r>
              <a:rPr lang="nb-NO" i="1" dirty="0"/>
              <a:t>Bedre samsvar innleie og lønn</a:t>
            </a:r>
          </a:p>
          <a:p>
            <a:pPr lvl="2"/>
            <a:r>
              <a:rPr lang="nb-NO" i="1" dirty="0"/>
              <a:t>Enklere bemanning!</a:t>
            </a:r>
          </a:p>
          <a:p>
            <a:pPr lvl="2"/>
            <a:r>
              <a:rPr lang="nb-NO" i="1" dirty="0"/>
              <a:t>Eks. Pilot Nes</a:t>
            </a:r>
          </a:p>
          <a:p>
            <a:pPr lvl="2"/>
            <a:endParaRPr lang="nb-NO" dirty="0"/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AB4FD22-F16A-4A14-922B-C3EBEBA96E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80582"/>
            <a:ext cx="5181600" cy="4351338"/>
          </a:xfrm>
        </p:spPr>
        <p:txBody>
          <a:bodyPr/>
          <a:lstStyle/>
          <a:p>
            <a:r>
              <a:rPr lang="nb-NO" b="1" dirty="0"/>
              <a:t>Bemanning</a:t>
            </a:r>
          </a:p>
          <a:p>
            <a:pPr lvl="1"/>
            <a:r>
              <a:rPr lang="nb-NO" dirty="0"/>
              <a:t>Relativt stabil, </a:t>
            </a:r>
            <a:br>
              <a:rPr lang="nb-NO" dirty="0"/>
            </a:br>
            <a:r>
              <a:rPr lang="nb-NO" dirty="0"/>
              <a:t>men stillingsbrøker en utfordring</a:t>
            </a:r>
          </a:p>
          <a:p>
            <a:pPr lvl="1"/>
            <a:r>
              <a:rPr lang="nb-NO" dirty="0"/>
              <a:t>Tilgang nye sjåfører krevende</a:t>
            </a:r>
          </a:p>
          <a:p>
            <a:r>
              <a:rPr lang="nb-NO" b="1" dirty="0"/>
              <a:t>Erfaringer fra gjennomføring</a:t>
            </a:r>
          </a:p>
          <a:p>
            <a:pPr lvl="1"/>
            <a:r>
              <a:rPr lang="nb-NO" dirty="0"/>
              <a:t>God dialog med skoler</a:t>
            </a:r>
          </a:p>
          <a:p>
            <a:pPr lvl="1"/>
            <a:r>
              <a:rPr lang="nb-NO" dirty="0"/>
              <a:t>Fornøyde foresatte og brukere</a:t>
            </a:r>
          </a:p>
          <a:p>
            <a:pPr lvl="1"/>
            <a:r>
              <a:rPr lang="nb-NO" dirty="0"/>
              <a:t>Godt samarbeid med Konsentra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4665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8BC1407083D24EB102DB6B16518576" ma:contentTypeVersion="4" ma:contentTypeDescription="Opprett et nytt dokument." ma:contentTypeScope="" ma:versionID="ed4e25b6ce5501038fff9f1005b1ac68">
  <xsd:schema xmlns:xsd="http://www.w3.org/2001/XMLSchema" xmlns:xs="http://www.w3.org/2001/XMLSchema" xmlns:p="http://schemas.microsoft.com/office/2006/metadata/properties" xmlns:ns2="83e6fecc-21ad-4a04-bf0d-b79dbe89bea3" xmlns:ns3="57d60343-3b6e-4bad-8f45-3020def22d2a" targetNamespace="http://schemas.microsoft.com/office/2006/metadata/properties" ma:root="true" ma:fieldsID="35fd47244bfa8229b00bd7c611f44a63" ns2:_="" ns3:_="">
    <xsd:import namespace="83e6fecc-21ad-4a04-bf0d-b79dbe89bea3"/>
    <xsd:import namespace="57d60343-3b6e-4bad-8f45-3020def22d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e6fecc-21ad-4a04-bf0d-b79dbe89be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60343-3b6e-4bad-8f45-3020def22d2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9FA782-AB50-411D-A9B5-F6C8645CF8BE}"/>
</file>

<file path=customXml/itemProps2.xml><?xml version="1.0" encoding="utf-8"?>
<ds:datastoreItem xmlns:ds="http://schemas.openxmlformats.org/officeDocument/2006/customXml" ds:itemID="{D51FA65C-02D7-449B-BCED-374531A76FB9}"/>
</file>

<file path=customXml/itemProps3.xml><?xml version="1.0" encoding="utf-8"?>
<ds:datastoreItem xmlns:ds="http://schemas.openxmlformats.org/officeDocument/2006/customXml" ds:itemID="{18241BBD-A22B-4FF7-9271-2D0C5B1EEFC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1358</TotalTime>
  <Words>195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PowerPoint-presentasjon</vt:lpstr>
      <vt:lpstr>Øvre Romerike 2017-dd.</vt:lpstr>
      <vt:lpstr>ØR 2017 – dd.</vt:lpstr>
      <vt:lpstr>ØR 2017 – dd.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Erik Skaaden</dc:creator>
  <cp:lastModifiedBy>Erik Skaaden</cp:lastModifiedBy>
  <cp:revision>131</cp:revision>
  <dcterms:created xsi:type="dcterms:W3CDTF">2015-04-15T13:02:51Z</dcterms:created>
  <dcterms:modified xsi:type="dcterms:W3CDTF">2021-10-22T09:32:16Z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0x010100A58BC1407083D24EB102DB6B16518576</vt:lpwstr>
  </property>
</Properties>
</file>