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9" r:id="rId2"/>
    <p:sldId id="257" r:id="rId3"/>
    <p:sldId id="759" r:id="rId4"/>
    <p:sldId id="760" r:id="rId5"/>
    <p:sldId id="758" r:id="rId6"/>
    <p:sldId id="751" r:id="rId7"/>
    <p:sldId id="753" r:id="rId8"/>
    <p:sldId id="754" r:id="rId9"/>
    <p:sldId id="752" r:id="rId10"/>
    <p:sldId id="755" r:id="rId11"/>
    <p:sldId id="756" r:id="rId12"/>
    <p:sldId id="757" r:id="rId13"/>
    <p:sldId id="761" r:id="rId14"/>
    <p:sldId id="762" r:id="rId15"/>
    <p:sldId id="750" r:id="rId16"/>
  </p:sldIdLst>
  <p:sldSz cx="9144000" cy="5145088"/>
  <p:notesSz cx="6735763" cy="9866313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Nasir Mushtaq" initials="ANM" lastIdx="1" clrIdx="0">
    <p:extLst>
      <p:ext uri="{19B8F6BF-5375-455C-9EA6-DF929625EA0E}">
        <p15:presenceInfo xmlns:p15="http://schemas.microsoft.com/office/powerpoint/2012/main" userId="S-1-5-21-2036031588-730629661-1306914269-895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707070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6" y="32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jetilVrenne\Dropbox\EC%20AS\Enable%202019\RUTER%20BK%20%20Anbud\Billettkontrollomfang%20og%20l&#248;nnsomhet\19%2001%2007%20Billettkontrollomfang%20v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jetilVrenne\Dropbox\EC%20AS\Enable%202019\RUTER%20BK%20%20Anbud\Billettkontrollomfang%20og%20l&#248;nnsomhet\19%2001%2007%20Billettkontrollomfang%20v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0" i="0" baseline="0">
                <a:effectLst/>
              </a:rPr>
              <a:t>Andel kontrollert av påstigende </a:t>
            </a:r>
            <a:endParaRPr lang="nb-NO" sz="900">
              <a:effectLst/>
            </a:endParaRPr>
          </a:p>
        </c:rich>
      </c:tx>
      <c:layout>
        <c:manualLayout>
          <c:xMode val="edge"/>
          <c:yMode val="edge"/>
          <c:x val="7.4789262453304464E-3"/>
          <c:y val="1.55948973389969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506631115555003E-2"/>
          <c:y val="0.12720389252766429"/>
          <c:w val="0.73150908219805855"/>
          <c:h val="0.74230780984201039"/>
        </c:manualLayout>
      </c:layout>
      <c:lineChart>
        <c:grouping val="standard"/>
        <c:varyColors val="0"/>
        <c:ser>
          <c:idx val="0"/>
          <c:order val="0"/>
          <c:tx>
            <c:strRef>
              <c:f>'Omfang av BK i 2019'!$B$23</c:f>
              <c:strCache>
                <c:ptCount val="1"/>
                <c:pt idx="0">
                  <c:v>RuterBy inkl. båt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2019'!$C$22:$G$22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</c:strCache>
            </c:strRef>
          </c:cat>
          <c:val>
            <c:numRef>
              <c:f>'Omfang av BK i 2019'!$C$23:$G$23</c:f>
              <c:numCache>
                <c:formatCode>0.0\ %</c:formatCode>
                <c:ptCount val="5"/>
                <c:pt idx="0">
                  <c:v>8.684492911668484E-3</c:v>
                </c:pt>
                <c:pt idx="1">
                  <c:v>1.8899234088457388E-2</c:v>
                </c:pt>
                <c:pt idx="2">
                  <c:v>2.6155170575692967E-2</c:v>
                </c:pt>
                <c:pt idx="3">
                  <c:v>2.4762945891783569E-2</c:v>
                </c:pt>
                <c:pt idx="4">
                  <c:v>2.3920269109647865E-2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9-4D42-A70B-D95AC4ABF517}"/>
            </c:ext>
          </c:extLst>
        </c:ser>
        <c:ser>
          <c:idx val="4"/>
          <c:order val="1"/>
          <c:tx>
            <c:strRef>
              <c:f>'Omfang av BK i 2019'!$B$27</c:f>
              <c:strCache>
                <c:ptCount val="1"/>
                <c:pt idx="0">
                  <c:v>T-bane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2019'!$C$22:$G$22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</c:strCache>
            </c:strRef>
          </c:cat>
          <c:val>
            <c:numRef>
              <c:f>'Omfang av BK i 2019'!$C$27:$G$27</c:f>
              <c:numCache>
                <c:formatCode>0.0\ %</c:formatCode>
                <c:ptCount val="5"/>
                <c:pt idx="0">
                  <c:v>1.2983136363636365E-2</c:v>
                </c:pt>
                <c:pt idx="1">
                  <c:v>1.655757894736842E-2</c:v>
                </c:pt>
                <c:pt idx="2">
                  <c:v>2.1181443396226414E-2</c:v>
                </c:pt>
                <c:pt idx="3">
                  <c:v>2.0561686440677965E-2</c:v>
                </c:pt>
                <c:pt idx="4">
                  <c:v>2.0071719128329297E-2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9-4D42-A70B-D95AC4ABF517}"/>
            </c:ext>
          </c:extLst>
        </c:ser>
        <c:ser>
          <c:idx val="6"/>
          <c:order val="2"/>
          <c:tx>
            <c:strRef>
              <c:f>'Omfang av BK i 2019'!$B$29</c:f>
              <c:strCache>
                <c:ptCount val="1"/>
                <c:pt idx="0">
                  <c:v>Sum Ruter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2019'!$C$22:$G$22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</c:strCache>
            </c:strRef>
          </c:cat>
          <c:val>
            <c:numRef>
              <c:f>'Omfang av BK i 2019'!$C$29:$G$29</c:f>
              <c:numCache>
                <c:formatCode>0.0\ %</c:formatCode>
                <c:ptCount val="5"/>
                <c:pt idx="0">
                  <c:v>8.1544950564971762E-3</c:v>
                </c:pt>
                <c:pt idx="1">
                  <c:v>1.3265414402173914E-2</c:v>
                </c:pt>
                <c:pt idx="2">
                  <c:v>1.9141761107533805E-2</c:v>
                </c:pt>
                <c:pt idx="3">
                  <c:v>1.7872914027149321E-2</c:v>
                </c:pt>
                <c:pt idx="4">
                  <c:v>1.7040462543991951E-2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9-4D42-A70B-D95AC4ABF517}"/>
            </c:ext>
          </c:extLst>
        </c:ser>
        <c:ser>
          <c:idx val="3"/>
          <c:order val="3"/>
          <c:tx>
            <c:strRef>
              <c:f>'Omfang av BK i 2019'!$B$26</c:f>
              <c:strCache>
                <c:ptCount val="1"/>
                <c:pt idx="0">
                  <c:v>Trikk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2019'!$C$22:$G$22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</c:strCache>
            </c:strRef>
          </c:cat>
          <c:val>
            <c:numRef>
              <c:f>'Omfang av BK i 2019'!$C$26:$G$26</c:f>
              <c:numCache>
                <c:formatCode>0.0\ %</c:formatCode>
                <c:ptCount val="5"/>
                <c:pt idx="0">
                  <c:v>6.0596078431372543E-3</c:v>
                </c:pt>
                <c:pt idx="1">
                  <c:v>9.1970740740740728E-3</c:v>
                </c:pt>
                <c:pt idx="2">
                  <c:v>2.1062886792452832E-2</c:v>
                </c:pt>
                <c:pt idx="3">
                  <c:v>1.7402529411764706E-2</c:v>
                </c:pt>
                <c:pt idx="4">
                  <c:v>1.3935144724556488E-2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79-4D42-A70B-D95AC4ABF517}"/>
            </c:ext>
          </c:extLst>
        </c:ser>
        <c:ser>
          <c:idx val="2"/>
          <c:order val="4"/>
          <c:tx>
            <c:strRef>
              <c:f>'Omfang av BK i 2019'!$B$25</c:f>
              <c:strCache>
                <c:ptCount val="1"/>
                <c:pt idx="0">
                  <c:v>Båt Akershus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2019'!$C$22:$G$22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</c:strCache>
            </c:strRef>
          </c:cat>
          <c:val>
            <c:numRef>
              <c:f>'Omfang av BK i 2019'!$C$25:$G$25</c:f>
              <c:numCache>
                <c:formatCode>0.0\ %</c:formatCode>
                <c:ptCount val="5"/>
                <c:pt idx="0">
                  <c:v>4.372E-3</c:v>
                </c:pt>
                <c:pt idx="1">
                  <c:v>5.3383783783783776E-3</c:v>
                </c:pt>
                <c:pt idx="2">
                  <c:v>8.1105263157894743E-3</c:v>
                </c:pt>
                <c:pt idx="3">
                  <c:v>8.275405405405405E-3</c:v>
                </c:pt>
                <c:pt idx="4">
                  <c:v>8.7258687258687257E-3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79-4D42-A70B-D95AC4ABF517}"/>
            </c:ext>
          </c:extLst>
        </c:ser>
        <c:ser>
          <c:idx val="1"/>
          <c:order val="5"/>
          <c:tx>
            <c:strRef>
              <c:f>'Omfang av BK i 2019'!$B$24</c:f>
              <c:strCache>
                <c:ptCount val="1"/>
                <c:pt idx="0">
                  <c:v>RuterRegion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2019'!$C$22:$G$22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</c:strCache>
            </c:strRef>
          </c:cat>
          <c:val>
            <c:numRef>
              <c:f>'Omfang av BK i 2019'!$C$24:$G$24</c:f>
              <c:numCache>
                <c:formatCode>0.0\ %</c:formatCode>
                <c:ptCount val="5"/>
                <c:pt idx="0">
                  <c:v>9.4136734693877559E-4</c:v>
                </c:pt>
                <c:pt idx="1">
                  <c:v>1.3064285714285714E-3</c:v>
                </c:pt>
                <c:pt idx="2">
                  <c:v>1.8461111111111111E-3</c:v>
                </c:pt>
                <c:pt idx="3">
                  <c:v>1.8491864406779662E-3</c:v>
                </c:pt>
                <c:pt idx="4">
                  <c:v>2.5462631154156575E-3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79-4D42-A70B-D95AC4ABF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169048"/>
        <c:axId val="407168264"/>
      </c:lineChart>
      <c:catAx>
        <c:axId val="40716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7168264"/>
        <c:crosses val="autoZero"/>
        <c:auto val="1"/>
        <c:lblAlgn val="ctr"/>
        <c:lblOffset val="100"/>
        <c:noMultiLvlLbl val="0"/>
      </c:catAx>
      <c:valAx>
        <c:axId val="40716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716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31800191642709"/>
          <c:y val="0.21752949265060831"/>
          <c:w val="0.19965907039397854"/>
          <c:h val="0.66627498281174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1177630573956"/>
          <c:y val="9.6091799500672176E-2"/>
          <c:w val="0.85049195239483955"/>
          <c:h val="0.71398365723560719"/>
        </c:manualLayout>
      </c:layout>
      <c:lineChart>
        <c:grouping val="standard"/>
        <c:varyColors val="0"/>
        <c:ser>
          <c:idx val="0"/>
          <c:order val="0"/>
          <c:tx>
            <c:strRef>
              <c:f>'Omfang av BK i 2019'!$B$19</c:f>
              <c:strCache>
                <c:ptCount val="1"/>
                <c:pt idx="0">
                  <c:v>RuterBy inkl. båt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2019'!$C$18:$N$18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  <c:pt idx="5">
                  <c:v>P 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strCache>
            </c:strRef>
          </c:cat>
          <c:val>
            <c:numRef>
              <c:f>'Omfang av BK i 2019'!$C$19:$N$19</c:f>
              <c:numCache>
                <c:formatCode>0.0\ %</c:formatCode>
                <c:ptCount val="12"/>
                <c:pt idx="0">
                  <c:v>8.684492911668484E-3</c:v>
                </c:pt>
                <c:pt idx="1">
                  <c:v>1.8899234088457388E-2</c:v>
                </c:pt>
                <c:pt idx="2">
                  <c:v>2.6155170575692967E-2</c:v>
                </c:pt>
                <c:pt idx="3">
                  <c:v>2.4762945891783569E-2</c:v>
                </c:pt>
                <c:pt idx="4">
                  <c:v>2.3920269109647865E-2</c:v>
                </c:pt>
                <c:pt idx="5">
                  <c:v>2.2781208675855109E-2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74-4605-B4C4-489D8B4C6382}"/>
            </c:ext>
          </c:extLst>
        </c:ser>
        <c:ser>
          <c:idx val="1"/>
          <c:order val="1"/>
          <c:tx>
            <c:strRef>
              <c:f>'Omfang av BK i 2019'!$B$20</c:f>
              <c:strCache>
                <c:ptCount val="1"/>
                <c:pt idx="0">
                  <c:v>RuterRegion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2019'!$C$18:$N$18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  <c:pt idx="5">
                  <c:v>P 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strCache>
            </c:strRef>
          </c:cat>
          <c:val>
            <c:numRef>
              <c:f>'Omfang av BK i 2019'!$C$20:$N$20</c:f>
              <c:numCache>
                <c:formatCode>0.0\ %</c:formatCode>
                <c:ptCount val="12"/>
                <c:pt idx="0">
                  <c:v>9.4136734693877559E-4</c:v>
                </c:pt>
                <c:pt idx="1">
                  <c:v>1.3064285714285714E-3</c:v>
                </c:pt>
                <c:pt idx="2">
                  <c:v>1.8461111111111111E-3</c:v>
                </c:pt>
                <c:pt idx="3">
                  <c:v>1.8491864406779662E-3</c:v>
                </c:pt>
                <c:pt idx="4">
                  <c:v>2.5462631154156575E-3</c:v>
                </c:pt>
                <c:pt idx="5">
                  <c:v>2.4250124908720551E-3</c:v>
                </c:pt>
                <c:pt idx="6">
                  <c:v>3.0000000000000001E-3</c:v>
                </c:pt>
                <c:pt idx="7">
                  <c:v>3.0000000000000001E-3</c:v>
                </c:pt>
                <c:pt idx="8">
                  <c:v>3.0000000000000001E-3</c:v>
                </c:pt>
                <c:pt idx="9">
                  <c:v>3.0000000000000001E-3</c:v>
                </c:pt>
                <c:pt idx="10">
                  <c:v>3.0000000000000001E-3</c:v>
                </c:pt>
                <c:pt idx="11">
                  <c:v>3.0000000000000001E-3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74-4605-B4C4-489D8B4C6382}"/>
            </c:ext>
          </c:extLst>
        </c:ser>
        <c:ser>
          <c:idx val="2"/>
          <c:order val="2"/>
          <c:tx>
            <c:strRef>
              <c:f>'Omfang av BK i 2019'!$B$21</c:f>
              <c:strCache>
                <c:ptCount val="1"/>
                <c:pt idx="0">
                  <c:v>Båt Akershus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2019'!$C$18:$N$18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  <c:pt idx="5">
                  <c:v>P 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strCache>
            </c:strRef>
          </c:cat>
          <c:val>
            <c:numRef>
              <c:f>'Omfang av BK i 2019'!$C$21:$N$21</c:f>
              <c:numCache>
                <c:formatCode>0.0\ %</c:formatCode>
                <c:ptCount val="12"/>
                <c:pt idx="0">
                  <c:v>4.372E-3</c:v>
                </c:pt>
                <c:pt idx="1">
                  <c:v>5.3383783783783776E-3</c:v>
                </c:pt>
                <c:pt idx="2">
                  <c:v>8.1105263157894743E-3</c:v>
                </c:pt>
                <c:pt idx="3">
                  <c:v>8.275405405405405E-3</c:v>
                </c:pt>
                <c:pt idx="4">
                  <c:v>8.7258687258687257E-3</c:v>
                </c:pt>
                <c:pt idx="5">
                  <c:v>8.3103511674940244E-3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74-4605-B4C4-489D8B4C6382}"/>
            </c:ext>
          </c:extLst>
        </c:ser>
        <c:ser>
          <c:idx val="3"/>
          <c:order val="3"/>
          <c:tx>
            <c:strRef>
              <c:f>'Omfang av BK i 2019'!$B$22</c:f>
              <c:strCache>
                <c:ptCount val="1"/>
                <c:pt idx="0">
                  <c:v>Sum Ruter buss og båt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'Omfang av BK i 2019'!$C$18:$N$18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P 2018</c:v>
                </c:pt>
                <c:pt idx="5">
                  <c:v>P 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strCache>
            </c:strRef>
          </c:cat>
          <c:val>
            <c:numRef>
              <c:f>'Omfang av BK i 2019'!$C$22:$N$22</c:f>
              <c:numCache>
                <c:formatCode>0.0\ %</c:formatCode>
                <c:ptCount val="12"/>
                <c:pt idx="0">
                  <c:v>5.9569236111111116E-3</c:v>
                </c:pt>
                <c:pt idx="1">
                  <c:v>1.2660179310344827E-2</c:v>
                </c:pt>
                <c:pt idx="2" formatCode="0.00%">
                  <c:v>1.6999111842105261E-2</c:v>
                </c:pt>
                <c:pt idx="3" formatCode="0.00%">
                  <c:v>1.6018791411042947E-2</c:v>
                </c:pt>
                <c:pt idx="4" formatCode="0.00%">
                  <c:v>1.5765387087350279E-2</c:v>
                </c:pt>
                <c:pt idx="5" formatCode="0.00%">
                  <c:v>1.5024414673844999E-2</c:v>
                </c:pt>
                <c:pt idx="6" formatCode="0.00%">
                  <c:v>1.6619631901840494E-2</c:v>
                </c:pt>
                <c:pt idx="7" formatCode="0.00%">
                  <c:v>1.6619631901840497E-2</c:v>
                </c:pt>
                <c:pt idx="8" formatCode="0.00%">
                  <c:v>1.6619631901840497E-2</c:v>
                </c:pt>
                <c:pt idx="9" formatCode="0.00%">
                  <c:v>1.6619631901840494E-2</c:v>
                </c:pt>
                <c:pt idx="10" formatCode="0.00%">
                  <c:v>1.6619631901840494E-2</c:v>
                </c:pt>
                <c:pt idx="11" formatCode="0.00%">
                  <c:v>1.6619631901840497E-2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74-4605-B4C4-489D8B4C6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171008"/>
        <c:axId val="407169440"/>
      </c:lineChart>
      <c:catAx>
        <c:axId val="4071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07169440"/>
        <c:crosses val="autoZero"/>
        <c:auto val="1"/>
        <c:lblAlgn val="ctr"/>
        <c:lblOffset val="100"/>
        <c:noMultiLvlLbl val="0"/>
      </c:catAx>
      <c:valAx>
        <c:axId val="407169440"/>
        <c:scaling>
          <c:orientation val="minMax"/>
          <c:max val="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071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964893277229237E-2"/>
          <c:y val="0.90225967525105777"/>
          <c:w val="0.87047921093196678"/>
          <c:h val="5.8401221680492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34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3488"/>
            <a:ext cx="5913437" cy="33289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6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3488"/>
            <a:ext cx="5913437" cy="33289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48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/>
        </p:nvSpPr>
        <p:spPr>
          <a:xfrm>
            <a:off x="-894" y="-594109"/>
            <a:ext cx="9282054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Dette lysbildet skal kun brukes med bakgrunnsbilde.</a:t>
            </a:r>
          </a:p>
          <a:p>
            <a:r>
              <a:rPr lang="nb-NO" b="1" dirty="0"/>
              <a:t>Høyreklikk </a:t>
            </a:r>
            <a:r>
              <a:rPr lang="nb-NO" b="1" baseline="0" dirty="0"/>
              <a:t>på lysbildet og velg «Formater bakgrunn» -&gt; «Bilde eller tekstur» -&gt; «Fil» for å sette inn et bilde.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707" r:id="rId32"/>
    <p:sldLayoutId id="2147483672" r:id="rId33"/>
    <p:sldLayoutId id="2147483673" r:id="rId34"/>
    <p:sldLayoutId id="2147483674" r:id="rId35"/>
    <p:sldLayoutId id="2147483675" r:id="rId36"/>
    <p:sldLayoutId id="2147483676" r:id="rId37"/>
    <p:sldLayoutId id="2147483666" r:id="rId38"/>
    <p:sldLayoutId id="2147483667" r:id="rId39"/>
    <p:sldLayoutId id="2147483677" r:id="rId40"/>
    <p:sldLayoutId id="2147483678" r:id="rId41"/>
  </p:sldLayoutIdLst>
  <p:hf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1427455"/>
            <a:ext cx="9143621" cy="2765142"/>
          </a:xfrm>
        </p:spPr>
        <p:txBody>
          <a:bodyPr/>
          <a:lstStyle/>
          <a:p>
            <a:r>
              <a:rPr lang="nb-NO" dirty="0"/>
              <a:t>Anbud billettkontroll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739690"/>
          </a:xfrm>
        </p:spPr>
        <p:txBody>
          <a:bodyPr/>
          <a:lstStyle/>
          <a:p>
            <a:r>
              <a:rPr lang="nb-NO" dirty="0"/>
              <a:t>Dialogkonferanse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580649" y="3703502"/>
            <a:ext cx="7980536" cy="166199"/>
          </a:xfrm>
        </p:spPr>
        <p:txBody>
          <a:bodyPr/>
          <a:lstStyle/>
          <a:p>
            <a:r>
              <a:rPr lang="nb-NO" dirty="0"/>
              <a:t>Ruter</a:t>
            </a:r>
            <a:r>
              <a:rPr lang="nb-NO"/>
              <a:t>, 10.april 2019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578270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6DAA8-6126-4350-AA09-53F1D32F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Oppfattet kontrollomfang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B283C9-C839-427A-9955-16C4BAC37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2050" name="Bilde 9">
            <a:extLst>
              <a:ext uri="{FF2B5EF4-FFF2-40B4-BE49-F238E27FC236}">
                <a16:creationId xmlns:a16="http://schemas.microsoft.com/office/drawing/2014/main" id="{10768E15-98C0-4A54-B09E-0ADD140D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9" y="1628512"/>
            <a:ext cx="3876588" cy="24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334A5DBE-F185-4AA6-BEB4-10786C63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17" y="1628512"/>
            <a:ext cx="3759483" cy="24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039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21085F-55E4-442C-821C-5401E64E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Opplevelse av billettkontroll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196781-9CC4-4371-8DFA-96BBFA29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93608B9-B86B-4E39-B9AB-70B406CF33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13" y="1301955"/>
            <a:ext cx="4888786" cy="319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1607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68ED91-390A-450E-892E-02574C45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48634"/>
            <a:ext cx="7980536" cy="430887"/>
          </a:xfrm>
        </p:spPr>
        <p:txBody>
          <a:bodyPr/>
          <a:lstStyle/>
          <a:p>
            <a:r>
              <a:rPr lang="nb-NO" dirty="0"/>
              <a:t>Kommunikasjon og markedskommunikasjon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1FADD3-3E74-41D1-92CF-F3D94BE47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5D9BA89-AEA8-4AA5-9B35-830287A751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649" y="1187908"/>
            <a:ext cx="4308749" cy="24236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0DD5FE8-D21A-4321-8298-0DFC9599BC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70117" y="1972593"/>
            <a:ext cx="4384283" cy="24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884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16F247-A9EC-46EE-8AE2-360F2048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Konkurransegrunnlaget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132147-61E5-4CF3-A09B-AA570F0A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369642"/>
            <a:ext cx="7980536" cy="3310308"/>
          </a:xfrm>
        </p:spPr>
        <p:txBody>
          <a:bodyPr numCol="2" spcCol="36000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600" dirty="0"/>
              <a:t>Utkast til prosedyre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600" dirty="0"/>
              <a:t>Utkast til kontrakt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600" dirty="0"/>
              <a:t>Utkast til oppdragsbeskrivelse m/bilag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nb-NO" sz="1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CC6F12-DC02-4533-A680-FFF630CFF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4704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B87928-7353-482C-8C21-FCC3B80B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48634"/>
            <a:ext cx="7980536" cy="430887"/>
          </a:xfrm>
        </p:spPr>
        <p:txBody>
          <a:bodyPr/>
          <a:lstStyle/>
          <a:p>
            <a:r>
              <a:rPr lang="nb-NO" dirty="0"/>
              <a:t>Tentativ fremdriftsplan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A3B246-2FB2-4D1F-B976-5118AC92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079521"/>
            <a:ext cx="7980536" cy="319450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Innspill fra leverandører 25.04.19 </a:t>
            </a:r>
            <a:r>
              <a:rPr lang="nb-NO" sz="1400" dirty="0" err="1"/>
              <a:t>kl</a:t>
            </a:r>
            <a:r>
              <a:rPr lang="nb-NO" sz="1400" dirty="0"/>
              <a:t> 10:00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Publisering av oppdragsbeskrivelse/prekvalifisering - starten av mai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Prekvalifisering i løpet av 30-dager – innlevering starten av juni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Invitasjon til å delta i konkurransen til prekvalifiserte – start/midt juni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Spørsmålsfrist 13. august (de to siste ukene i juli og de to første ukene i august vil det ikke bli besvart spørsmål)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Tilbudsfrist 20.08.2019		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Tilbudsåpning og åpningsprotokoll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Evaluering av tilbud / forhandlingsrunder – september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Meddele innstilling – medio oktober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Kontraktsinngåelse primo november 2019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Oppstartsfase ny leverandør november 2019 til februar 2020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b-NO" sz="1400" dirty="0"/>
              <a:t>Oppstart ny kontrakt 1. mars 2020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578363-2055-4FD7-B8F2-EDB2B1C80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4788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DA4D69C-2922-4AB8-930F-B3B257A4F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17009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Foreløpig program: </a:t>
            </a:r>
          </a:p>
        </p:txBody>
      </p:sp>
      <p:sp>
        <p:nvSpPr>
          <p:cNvPr id="12" name="Plassholder for innhold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09:00	 Velkommen, hensikt med møtet</a:t>
            </a:r>
          </a:p>
          <a:p>
            <a:pPr marL="448350" lvl="1" indent="0">
              <a:buNone/>
            </a:pPr>
            <a:r>
              <a:rPr lang="nb-NO" dirty="0"/>
              <a:t>	 Innledende perspektiver</a:t>
            </a:r>
          </a:p>
          <a:p>
            <a:pPr marL="448350" lvl="1" indent="0">
              <a:buNone/>
            </a:pPr>
            <a:r>
              <a:rPr lang="nb-NO" dirty="0"/>
              <a:t>	 Hvorfor Billettkontroll - inntektssikring</a:t>
            </a:r>
          </a:p>
          <a:p>
            <a:pPr marL="0" indent="0">
              <a:buNone/>
            </a:pPr>
            <a:r>
              <a:rPr lang="nb-NO" dirty="0"/>
              <a:t>09:20	 Gjennomgang av utkast til konkurransegrunnlag</a:t>
            </a:r>
          </a:p>
          <a:p>
            <a:pPr marL="0" indent="0">
              <a:buNone/>
            </a:pPr>
            <a:r>
              <a:rPr lang="nb-NO" i="1" dirty="0"/>
              <a:t>10:30  </a:t>
            </a:r>
            <a:r>
              <a:rPr lang="nb-NO" i="1" dirty="0" err="1"/>
              <a:t>Lunch</a:t>
            </a:r>
            <a:endParaRPr lang="nb-NO" i="1" dirty="0"/>
          </a:p>
          <a:p>
            <a:pPr marL="0" indent="0">
              <a:buNone/>
            </a:pPr>
            <a:r>
              <a:rPr lang="nb-NO" dirty="0"/>
              <a:t>11:00	 Gjennomgang av utkast til konkurransegrunnlag (fortsetter)</a:t>
            </a:r>
          </a:p>
          <a:p>
            <a:pPr marL="0" indent="0">
              <a:buNone/>
            </a:pPr>
            <a:r>
              <a:rPr lang="nb-NO" dirty="0"/>
              <a:t>12:30	 Oppsummering – kort om videre prosess</a:t>
            </a:r>
          </a:p>
          <a:p>
            <a:pPr marL="0" indent="0">
              <a:buNone/>
            </a:pPr>
            <a:r>
              <a:rPr lang="nb-NO" dirty="0"/>
              <a:t>13:00	 Slutt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07217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B4C600-70D7-430A-B2D1-B87F65F0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billettkontroll?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CDC3B9-F830-4FB2-9DB8-EFDA8D819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dirty="0"/>
              <a:t>Billettkontroll er en sentral del av Ruters arbeide med inntektssikring</a:t>
            </a:r>
          </a:p>
          <a:p>
            <a:r>
              <a:rPr lang="nb-NO" dirty="0"/>
              <a:t>Bybuss, trikk, båt og T-bane har et åpent og tillitsbasert betalingssystem, hvor billetten ikke blir kontrollert ved påstigning. Høy betalingsandel forutsetter billettkontroll i et tilstrekkelig omfang. </a:t>
            </a:r>
          </a:p>
          <a:p>
            <a:r>
              <a:rPr lang="nb-NO" dirty="0"/>
              <a:t>På Regionbuss er behovet for billettkontroll mindre, siden passasjerene skal gå på foran å vise gyldig billett til sjåfør. </a:t>
            </a:r>
          </a:p>
          <a:p>
            <a:r>
              <a:rPr lang="nb-NO" dirty="0"/>
              <a:t>Utover billettkontroll gjøres det tiltak innenfor informasjon, opplæring av operatører og sjåfører, oppetid på betalingsutstyr og markedskommunikasjon.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FD26A3-6D6B-49D7-8B6F-B981AEBCB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71997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B4C600-70D7-430A-B2D1-B87F65F0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kontrolleres det?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CDC3B9-F830-4FB2-9DB8-EFDA8D819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50" y="1369642"/>
            <a:ext cx="3127750" cy="31945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1800" dirty="0"/>
              <a:t>Tilgjengelig kontrollvolum per kontrolltype fordeles etter behov på: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sz="1800" dirty="0"/>
              <a:t>Geografiske områder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sz="1800" dirty="0"/>
              <a:t>Tidspunkter/ukedager </a:t>
            </a:r>
          </a:p>
          <a:p>
            <a:pPr marL="85645" indent="0">
              <a:lnSpc>
                <a:spcPct val="100000"/>
              </a:lnSpc>
              <a:buNone/>
            </a:pPr>
            <a:r>
              <a:rPr lang="nb-NO" sz="1800" dirty="0"/>
              <a:t>Denne vurderingen er blant annet basert på måling av reelt antall betalende passasjerer. 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FD26A3-6D6B-49D7-8B6F-B981AEBCB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17" y="1079073"/>
            <a:ext cx="4997515" cy="31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769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580649" y="525523"/>
            <a:ext cx="7980536" cy="677108"/>
          </a:xfrm>
        </p:spPr>
        <p:txBody>
          <a:bodyPr/>
          <a:lstStyle/>
          <a:p>
            <a:r>
              <a:rPr lang="nb-NO" sz="1600" dirty="0"/>
              <a:t>Hvordan kontrolleres det?</a:t>
            </a:r>
            <a:br>
              <a:rPr lang="nb-NO" dirty="0"/>
            </a:br>
            <a:r>
              <a:rPr lang="nb-NO" dirty="0" err="1"/>
              <a:t>RuterKontroll</a:t>
            </a:r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82038C3-7833-46FE-B6D7-638672BEB2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" y="1829578"/>
            <a:ext cx="287401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546BCEB-4305-4475-934F-DFB6CBF8EE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1829578"/>
            <a:ext cx="2115820" cy="19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DD1E30D-72E1-4204-805E-C26F05DEEBB7}"/>
              </a:ext>
            </a:extLst>
          </p:cNvPr>
          <p:cNvSpPr txBox="1"/>
          <p:nvPr/>
        </p:nvSpPr>
        <p:spPr>
          <a:xfrm>
            <a:off x="651933" y="4070968"/>
            <a:ext cx="20890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Sender alle data til Ruter</a:t>
            </a:r>
          </a:p>
        </p:txBody>
      </p:sp>
    </p:spTree>
    <p:extLst>
      <p:ext uri="{BB962C8B-B14F-4D97-AF65-F5344CB8AC3E}">
        <p14:creationId xmlns:p14="http://schemas.microsoft.com/office/powerpoint/2010/main" val="321501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9CFAC25-E81C-46DF-B5D1-0C47A580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33190"/>
            <a:ext cx="8128636" cy="861774"/>
          </a:xfrm>
        </p:spPr>
        <p:txBody>
          <a:bodyPr/>
          <a:lstStyle/>
          <a:p>
            <a:r>
              <a:rPr lang="nb-NO" altLang="nb-NO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Utvikling i andel betalende </a:t>
            </a:r>
            <a:r>
              <a:rPr lang="nb-NO" altLang="nb-NO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RuterRegion</a:t>
            </a:r>
            <a:r>
              <a:rPr lang="nb-NO" altLang="nb-NO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nb-NO" altLang="nb-NO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RuterBy</a:t>
            </a:r>
            <a:r>
              <a:rPr lang="nb-NO" altLang="nb-NO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samt for Ruter totalt* </a:t>
            </a:r>
            <a:endParaRPr lang="nb-NO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1081152-A93C-461E-9D69-FB8B79E91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1025" name="Bilde 6">
            <a:extLst>
              <a:ext uri="{FF2B5EF4-FFF2-40B4-BE49-F238E27FC236}">
                <a16:creationId xmlns:a16="http://schemas.microsoft.com/office/drawing/2014/main" id="{F34DE1DD-DE26-4F41-BB7A-7C519EE1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4"/>
          <a:stretch>
            <a:fillRect/>
          </a:stretch>
        </p:blipFill>
        <p:spPr bwMode="auto">
          <a:xfrm>
            <a:off x="636244" y="1373591"/>
            <a:ext cx="6116825" cy="315099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0C97B7F-3706-412C-8F35-41BA74A8ABE1}"/>
              </a:ext>
            </a:extLst>
          </p:cNvPr>
          <p:cNvSpPr txBox="1"/>
          <p:nvPr/>
        </p:nvSpPr>
        <p:spPr>
          <a:xfrm>
            <a:off x="580649" y="4561857"/>
            <a:ext cx="1811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>
                <a:solidFill>
                  <a:schemeClr val="bg1">
                    <a:lumMod val="50000"/>
                  </a:schemeClr>
                </a:solidFill>
              </a:rPr>
              <a:t>* Inkluderer trikk og T-bane</a:t>
            </a:r>
          </a:p>
        </p:txBody>
      </p:sp>
    </p:spTree>
    <p:extLst>
      <p:ext uri="{BB962C8B-B14F-4D97-AF65-F5344CB8AC3E}">
        <p14:creationId xmlns:p14="http://schemas.microsoft.com/office/powerpoint/2010/main" val="21449011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950821-D8F1-4155-8F36-612C5BFB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33189"/>
            <a:ext cx="7980536" cy="861774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nb-NO" altLang="nb-NO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Utvikling i andel betalende passasjerer basert på årlige punktmålinger</a:t>
            </a: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30588B-1A9A-47D7-ADC5-D1D176155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A0DA7A4-9AB1-4A0C-B396-C338EC6DA73A}"/>
              </a:ext>
            </a:extLst>
          </p:cNvPr>
          <p:cNvSpPr/>
          <p:nvPr/>
        </p:nvSpPr>
        <p:spPr>
          <a:xfrm>
            <a:off x="644400" y="3916357"/>
            <a:ext cx="77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1050" dirty="0">
                <a:ea typeface="Calibri" panose="020F0502020204030204" pitchFamily="34" charset="0"/>
                <a:cs typeface="Times New Roman" panose="02020603050405020304" pitchFamily="18" charset="0"/>
              </a:rPr>
              <a:t>Endringene fra 2016 til 2018 er ikke signifikante, og kan skyldes tilfeldigheter/feilmarginer i målingene, men kan også være uttrykk for at andel betalende går noe ned.</a:t>
            </a:r>
            <a:endParaRPr lang="nb-NO" sz="1050" dirty="0"/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27F8476F-79AD-4234-8B0B-71A6446DD19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44400" y="1499236"/>
          <a:ext cx="7980538" cy="2124271"/>
        </p:xfrm>
        <a:graphic>
          <a:graphicData uri="http://schemas.openxmlformats.org/drawingml/2006/table">
            <a:tbl>
              <a:tblPr firstRow="1" firstCol="1" bandRow="1"/>
              <a:tblGrid>
                <a:gridCol w="1317467">
                  <a:extLst>
                    <a:ext uri="{9D8B030D-6E8A-4147-A177-3AD203B41FA5}">
                      <a16:colId xmlns:a16="http://schemas.microsoft.com/office/drawing/2014/main" val="2423074316"/>
                    </a:ext>
                  </a:extLst>
                </a:gridCol>
                <a:gridCol w="1394084">
                  <a:extLst>
                    <a:ext uri="{9D8B030D-6E8A-4147-A177-3AD203B41FA5}">
                      <a16:colId xmlns:a16="http://schemas.microsoft.com/office/drawing/2014/main" val="2626031636"/>
                    </a:ext>
                  </a:extLst>
                </a:gridCol>
                <a:gridCol w="1316586">
                  <a:extLst>
                    <a:ext uri="{9D8B030D-6E8A-4147-A177-3AD203B41FA5}">
                      <a16:colId xmlns:a16="http://schemas.microsoft.com/office/drawing/2014/main" val="2249516618"/>
                    </a:ext>
                  </a:extLst>
                </a:gridCol>
                <a:gridCol w="1317467">
                  <a:extLst>
                    <a:ext uri="{9D8B030D-6E8A-4147-A177-3AD203B41FA5}">
                      <a16:colId xmlns:a16="http://schemas.microsoft.com/office/drawing/2014/main" val="3603200247"/>
                    </a:ext>
                  </a:extLst>
                </a:gridCol>
                <a:gridCol w="1317467">
                  <a:extLst>
                    <a:ext uri="{9D8B030D-6E8A-4147-A177-3AD203B41FA5}">
                      <a16:colId xmlns:a16="http://schemas.microsoft.com/office/drawing/2014/main" val="2761339238"/>
                    </a:ext>
                  </a:extLst>
                </a:gridCol>
                <a:gridCol w="1317467">
                  <a:extLst>
                    <a:ext uri="{9D8B030D-6E8A-4147-A177-3AD203B41FA5}">
                      <a16:colId xmlns:a16="http://schemas.microsoft.com/office/drawing/2014/main" val="1405745503"/>
                    </a:ext>
                  </a:extLst>
                </a:gridCol>
              </a:tblGrid>
              <a:tr h="30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År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nb-N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nb-N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nb-N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nb-N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nb-N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60406"/>
                  </a:ext>
                </a:extLst>
              </a:tr>
              <a:tr h="2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Ruter totalt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149517"/>
                  </a:ext>
                </a:extLst>
              </a:tr>
              <a:tr h="2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T-bane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94,3%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842826"/>
                  </a:ext>
                </a:extLst>
              </a:tr>
              <a:tr h="2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Trikk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91,6%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125837"/>
                  </a:ext>
                </a:extLst>
              </a:tr>
              <a:tr h="2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Bybuss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355671"/>
                  </a:ext>
                </a:extLst>
              </a:tr>
              <a:tr h="2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Regionbuss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94,8%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94916"/>
                  </a:ext>
                </a:extLst>
              </a:tr>
              <a:tr h="2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Båt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98,0%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94,2%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948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8469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8A381C-7147-47F6-B900-275BBF95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Utvikling i andel kontrollerte av påstigende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0F36D6-9C42-423D-8D51-BE8490F79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8</a:t>
            </a:fld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9161FDF3-9C20-45CA-A1BC-BCB4604A5F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1370013"/>
          <a:ext cx="7980363" cy="319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7275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72628-60F8-4C38-857A-CAAAFBBC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 dirty="0"/>
              <a:t>Utvikling i andel av passasjerer som kontrolleres fra 2014 til 2025 *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B0F694-5F4E-41C8-BDDF-8AC423404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9</a:t>
            </a:fld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53F9573C-0718-42AA-AD59-860AC0A7564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81025" y="1370013"/>
          <a:ext cx="7980363" cy="319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E3F8743D-6CFC-43EB-B589-852F7E3A64F3}"/>
              </a:ext>
            </a:extLst>
          </p:cNvPr>
          <p:cNvSpPr txBox="1"/>
          <p:nvPr/>
        </p:nvSpPr>
        <p:spPr>
          <a:xfrm>
            <a:off x="860061" y="4492626"/>
            <a:ext cx="66837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* </a:t>
            </a:r>
            <a:r>
              <a:rPr lang="nb-NO" sz="1050" i="1" dirty="0"/>
              <a:t>Tall for 2018 og 2019 er estimert på bakgrunn av antatt passasjerutvikling. For perioden 2020 til 2025 vises foreslått andel kontrollerte. </a:t>
            </a:r>
            <a:br>
              <a:rPr lang="nb-NO" sz="1050" i="1" dirty="0"/>
            </a:b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10449146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2237E53A-3CFD-43F4-A0D8-CDDA43AEAE2B}" vid="{BDECE72D-470A-4082-A783-5114E363D0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1560</TotalTime>
  <Words>422</Words>
  <Application>Microsoft Office PowerPoint</Application>
  <PresentationFormat>Egendefinert</PresentationFormat>
  <Paragraphs>112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Office-tema</vt:lpstr>
      <vt:lpstr>Anbud billettkontroll</vt:lpstr>
      <vt:lpstr>Foreløpig program: </vt:lpstr>
      <vt:lpstr>Hvorfor billettkontroll?</vt:lpstr>
      <vt:lpstr>Hvor kontrolleres det?</vt:lpstr>
      <vt:lpstr>Hvordan kontrolleres det? RuterKontroll</vt:lpstr>
      <vt:lpstr>Utvikling i andel betalende RuterRegion og RuterBy, samt for Ruter totalt* </vt:lpstr>
      <vt:lpstr>Utvikling i andel betalende passasjerer basert på årlige punktmålinger</vt:lpstr>
      <vt:lpstr>Utvikling i andel kontrollerte av påstigende</vt:lpstr>
      <vt:lpstr>Utvikling i andel av passasjerer som kontrolleres fra 2014 til 2025 * </vt:lpstr>
      <vt:lpstr>Oppfattet kontrollomfang</vt:lpstr>
      <vt:lpstr>Opplevelse av billettkontroll</vt:lpstr>
      <vt:lpstr>Kommunikasjon og markedskommunikasjon</vt:lpstr>
      <vt:lpstr>Konkurransegrunnlaget</vt:lpstr>
      <vt:lpstr>Tentativ fremdriftsplan</vt:lpstr>
      <vt:lpstr>PowerPoint-presentasjon</vt:lpstr>
    </vt:vector>
  </TitlesOfParts>
  <Company>Ruter 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Ruters billettpriser 2019</dc:title>
  <dc:creator>Skulevold Pia-Suzann</dc:creator>
  <dc:description>Template by addpoint.no</dc:description>
  <cp:lastModifiedBy>Rytter-Johansen Benny</cp:lastModifiedBy>
  <cp:revision>65</cp:revision>
  <cp:lastPrinted>2019-02-19T08:27:05Z</cp:lastPrinted>
  <dcterms:created xsi:type="dcterms:W3CDTF">2018-06-15T09:37:33Z</dcterms:created>
  <dcterms:modified xsi:type="dcterms:W3CDTF">2019-04-09T12:06:36Z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