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62" r:id="rId2"/>
    <p:sldMasterId id="2147483665" r:id="rId3"/>
    <p:sldMasterId id="2147483668" r:id="rId4"/>
    <p:sldMasterId id="2147483671" r:id="rId5"/>
    <p:sldMasterId id="2147483806" r:id="rId6"/>
    <p:sldMasterId id="2147483815" r:id="rId7"/>
  </p:sldMasterIdLst>
  <p:notesMasterIdLst>
    <p:notesMasterId r:id="rId15"/>
  </p:notesMasterIdLst>
  <p:handoutMasterIdLst>
    <p:handoutMasterId r:id="rId16"/>
  </p:handoutMasterIdLst>
  <p:sldIdLst>
    <p:sldId id="382" r:id="rId8"/>
    <p:sldId id="487" r:id="rId9"/>
    <p:sldId id="473" r:id="rId10"/>
    <p:sldId id="544" r:id="rId11"/>
    <p:sldId id="472" r:id="rId12"/>
    <p:sldId id="474" r:id="rId13"/>
    <p:sldId id="521" r:id="rId14"/>
  </p:sldIdLst>
  <p:sldSz cx="16238538" cy="10153650"/>
  <p:notesSz cx="6797675" cy="9928225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DIN-Regular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8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CA6"/>
    <a:srgbClr val="000000"/>
    <a:srgbClr val="FF0000"/>
    <a:srgbClr val="E60000"/>
    <a:srgbClr val="A6AEB6"/>
    <a:srgbClr val="C0C0C0"/>
    <a:srgbClr val="DDDDDD"/>
    <a:srgbClr val="FF5050"/>
    <a:srgbClr val="5BA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9130" autoAdjust="0"/>
  </p:normalViewPr>
  <p:slideViewPr>
    <p:cSldViewPr>
      <p:cViewPr varScale="1">
        <p:scale>
          <a:sx n="71" d="100"/>
          <a:sy n="71" d="100"/>
        </p:scale>
        <p:origin x="534" y="54"/>
      </p:cViewPr>
      <p:guideLst>
        <p:guide orient="horz" pos="3198"/>
        <p:guide pos="5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52" y="1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60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52" y="9430360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9528DAF-23B6-4F8E-862E-B940A04ED2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33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52" y="1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44538"/>
            <a:ext cx="59531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3" y="4715182"/>
            <a:ext cx="5437510" cy="44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60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52" y="9430360"/>
            <a:ext cx="2945450" cy="4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F9795-18F0-4524-94DD-CD330A9FD96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514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 b="0" i="0">
                <a:latin typeface="DIN-Medium"/>
                <a:cs typeface="DIN-Medium"/>
              </a:defRPr>
            </a:lvl1pPr>
          </a:lstStyle>
          <a:p>
            <a:r>
              <a:rPr lang="nb-NO" noProof="0" smtClean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noProof="0" smtClean="0"/>
              <a:t>Click to edit Master subtitle style</a:t>
            </a:r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>
            <a:off x="803275" y="1724025"/>
            <a:ext cx="14630400" cy="381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>
            <a:off x="803275" y="1724025"/>
            <a:ext cx="14630400" cy="381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>
            <a:off x="803275" y="1724025"/>
            <a:ext cx="14630400" cy="381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 bwMode="auto">
          <a:xfrm>
            <a:off x="803275" y="1724025"/>
            <a:ext cx="14630400" cy="381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 bwMode="auto">
          <a:xfrm>
            <a:off x="803275" y="1724025"/>
            <a:ext cx="14630400" cy="381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9" y="1985963"/>
            <a:ext cx="13803312" cy="1719262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469" y="3852862"/>
            <a:ext cx="13792200" cy="122396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23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77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3132138"/>
            <a:ext cx="7115175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9613" y="3132138"/>
            <a:ext cx="7116762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1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16112" cy="16922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213" y="2273300"/>
            <a:ext cx="7175500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13" y="3219450"/>
            <a:ext cx="7175500" cy="5849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650" y="2273300"/>
            <a:ext cx="717867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650" y="3219450"/>
            <a:ext cx="7178675" cy="5849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79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574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80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938" y="7107238"/>
            <a:ext cx="9742487" cy="839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938" y="906463"/>
            <a:ext cx="9742487" cy="6092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938" y="7947025"/>
            <a:ext cx="9742487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500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2038" y="966788"/>
            <a:ext cx="14401800" cy="5729287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37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&amp;tekst uten topp- og bunn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96" b="1">
                <a:latin typeface="Verdana"/>
                <a:cs typeface="Verdana"/>
              </a:defRPr>
            </a:lvl1pPr>
          </a:lstStyle>
          <a:p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97">
                <a:latin typeface="Verdana"/>
                <a:cs typeface="Verdana"/>
              </a:defRPr>
            </a:lvl1pPr>
            <a:lvl2pPr>
              <a:defRPr sz="1998">
                <a:latin typeface="Verdana"/>
                <a:cs typeface="Verdana"/>
              </a:defRPr>
            </a:lvl2pPr>
            <a:lvl3pPr>
              <a:defRPr sz="1598">
                <a:latin typeface="Verdana"/>
                <a:cs typeface="Verdana"/>
              </a:defRPr>
            </a:lvl3pPr>
            <a:lvl4pPr>
              <a:defRPr sz="1598">
                <a:latin typeface="Verdana"/>
                <a:cs typeface="Verdana"/>
              </a:defRPr>
            </a:lvl4pPr>
            <a:lvl5pPr>
              <a:defRPr sz="1598">
                <a:latin typeface="Verdana"/>
                <a:cs typeface="Verdana"/>
              </a:defRPr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6F5CB-18AA-7D49-B25C-E6DE115F4CE1}" type="slidenum">
              <a:rPr lang="nb-NO" smtClean="0">
                <a:solidFill>
                  <a:srgbClr val="ABABAB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ABABAB"/>
              </a:solidFill>
            </a:endParaRPr>
          </a:p>
        </p:txBody>
      </p:sp>
      <p:sp>
        <p:nvSpPr>
          <p:cNvPr id="9" name="Rectangle 1"/>
          <p:cNvSpPr>
            <a:spLocks/>
          </p:cNvSpPr>
          <p:nvPr userDrawn="1"/>
        </p:nvSpPr>
        <p:spPr bwMode="auto">
          <a:xfrm>
            <a:off x="1106031" y="9499552"/>
            <a:ext cx="5137974" cy="2644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57715" bIns="0">
            <a:prstTxWarp prst="textNoShape">
              <a:avLst/>
            </a:prstTxWarp>
          </a:bodyPr>
          <a:lstStyle/>
          <a:p>
            <a:pPr marL="57067" algn="l">
              <a:defRPr/>
            </a:pPr>
            <a:r>
              <a:rPr lang="nb-NO" sz="1398" dirty="0" smtClean="0">
                <a:solidFill>
                  <a:srgbClr val="ABABAB"/>
                </a:solidFill>
                <a:latin typeface="Klavika-Regular"/>
                <a:ea typeface="KlavikaRegular TF" pitchFamily="-107" charset="0"/>
                <a:cs typeface="Klavika-Regular"/>
                <a:sym typeface="KlavikaRegular TF" pitchFamily="-107" charset="0"/>
              </a:rPr>
              <a:t>                                                                                  </a:t>
            </a:r>
            <a:r>
              <a:rPr lang="nb-NO" sz="1398" dirty="0" smtClean="0">
                <a:solidFill>
                  <a:srgbClr val="FFFFFF"/>
                </a:solidFill>
                <a:latin typeface="Klavika-Regular"/>
                <a:ea typeface="KlavikaRegular TF" pitchFamily="-107" charset="0"/>
                <a:cs typeface="Klavika-Regular"/>
                <a:sym typeface="KlavikaRegular TF" pitchFamily="-107" charset="0"/>
              </a:rPr>
              <a:t>.</a:t>
            </a:r>
            <a:r>
              <a:rPr lang="nb-NO" sz="1398" dirty="0" smtClean="0">
                <a:solidFill>
                  <a:srgbClr val="ABABAB"/>
                </a:solidFill>
                <a:latin typeface="Klavika-Regular"/>
                <a:ea typeface="KlavikaRegular TF" pitchFamily="-107" charset="0"/>
                <a:cs typeface="Klavika-Regular"/>
                <a:sym typeface="KlavikaRegular TF" pitchFamily="-107" charset="0"/>
              </a:rPr>
              <a:t>       </a:t>
            </a:r>
            <a:endParaRPr lang="nb-NO" sz="1398" dirty="0">
              <a:solidFill>
                <a:srgbClr val="ABABAB"/>
              </a:solidFill>
              <a:latin typeface="Klavika-Regular"/>
              <a:ea typeface="KlavikaRegular TF" pitchFamily="-107" charset="0"/>
              <a:cs typeface="Klavika-Regular"/>
              <a:sym typeface="KlavikaRegular TF" pitchFamily="-107" charset="0"/>
            </a:endParaRPr>
          </a:p>
        </p:txBody>
      </p:sp>
      <p:pic>
        <p:nvPicPr>
          <p:cNvPr id="8" name="Bilde 7"/>
          <p:cNvPicPr>
            <a:picLocks/>
          </p:cNvPicPr>
          <p:nvPr userDrawn="1"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5344359" y="-48390"/>
            <a:ext cx="507455" cy="6593923"/>
          </a:xfrm>
          <a:prstGeom prst="rect">
            <a:avLst/>
          </a:prstGeom>
        </p:spPr>
      </p:pic>
      <p:pic>
        <p:nvPicPr>
          <p:cNvPr id="7" name="Bilde 6" descr="Apeland logo 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94" y="429215"/>
            <a:ext cx="1704766" cy="3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(ute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6238538" cy="1015365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6047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vit uten stri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36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vart uten logo"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2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3132138"/>
            <a:ext cx="7115175" cy="5678487"/>
          </a:xfrm>
        </p:spPr>
        <p:txBody>
          <a:bodyPr/>
          <a:lstStyle>
            <a:lvl1pPr>
              <a:defRPr sz="3200" b="0" i="0">
                <a:latin typeface="DIN-Regular"/>
                <a:cs typeface="DIN-Regular"/>
              </a:defRPr>
            </a:lvl1pPr>
            <a:lvl2pPr>
              <a:defRPr sz="2800" b="0" i="0">
                <a:latin typeface="DIN-Regular"/>
                <a:cs typeface="DIN-Regular"/>
              </a:defRPr>
            </a:lvl2pPr>
            <a:lvl3pPr>
              <a:defRPr sz="2400" b="0" i="0">
                <a:latin typeface="DIN-Regular"/>
                <a:cs typeface="DIN-Regular"/>
              </a:defRPr>
            </a:lvl3pPr>
            <a:lvl4pPr>
              <a:defRPr sz="2000" b="0" i="0">
                <a:latin typeface="DIN-Regular"/>
                <a:cs typeface="DIN-Regular"/>
              </a:defRPr>
            </a:lvl4pPr>
            <a:lvl5pPr>
              <a:defRPr sz="2000" b="0" i="0">
                <a:latin typeface="DIN-Regular"/>
                <a:cs typeface="DIN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9613" y="3132138"/>
            <a:ext cx="7116762" cy="5678487"/>
          </a:xfrm>
        </p:spPr>
        <p:txBody>
          <a:bodyPr/>
          <a:lstStyle>
            <a:lvl1pPr>
              <a:defRPr sz="3200" b="0" i="0">
                <a:latin typeface="DIN-Regular"/>
                <a:cs typeface="DIN-Regular"/>
              </a:defRPr>
            </a:lvl1pPr>
            <a:lvl2pPr>
              <a:defRPr sz="2800" b="0" i="0">
                <a:latin typeface="DIN-Regular"/>
                <a:cs typeface="DIN-Regular"/>
              </a:defRPr>
            </a:lvl2pPr>
            <a:lvl3pPr>
              <a:defRPr sz="2400" b="0" i="0">
                <a:latin typeface="DIN-Regular"/>
                <a:cs typeface="DIN-Regular"/>
              </a:defRPr>
            </a:lvl3pPr>
            <a:lvl4pPr>
              <a:defRPr sz="2000" b="0" i="0">
                <a:latin typeface="DIN-Regular"/>
                <a:cs typeface="DIN-Regular"/>
              </a:defRPr>
            </a:lvl4pPr>
            <a:lvl5pPr>
              <a:defRPr sz="2000" b="0" i="0">
                <a:latin typeface="DIN-Regular"/>
                <a:cs typeface="DIN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16112" cy="16922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213" y="2273300"/>
            <a:ext cx="7175500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13" y="3219450"/>
            <a:ext cx="7175500" cy="5849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650" y="2273300"/>
            <a:ext cx="717867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650" y="3219450"/>
            <a:ext cx="7178675" cy="5849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Click to edit Master title style</a:t>
            </a:r>
            <a:endParaRPr lang="nb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938" y="7107238"/>
            <a:ext cx="9742487" cy="839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938" y="906463"/>
            <a:ext cx="9742487" cy="6092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938" y="7947025"/>
            <a:ext cx="9742487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2038" y="966788"/>
            <a:ext cx="14401800" cy="5729287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tfallende bilde (ute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6238538" cy="1015365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963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</p:txBody>
      </p:sp>
      <p:pic>
        <p:nvPicPr>
          <p:cNvPr id="1028" name="Picture 3" descr="Konsentra_Ruter_groenn_hel_cmyk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820" r:id="rId9"/>
  </p:sldLayoutIdLst>
  <p:timing>
    <p:tnLst>
      <p:par>
        <p:cTn id="1" dur="indefinite" restart="never" nodeType="tmRoot"/>
      </p:par>
    </p:tnLst>
  </p:timing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 b="0" i="0">
          <a:solidFill>
            <a:schemeClr val="tx2"/>
          </a:solidFill>
          <a:latin typeface="DIN-Medium"/>
          <a:ea typeface="ＭＳ Ｐゴシック" charset="-128"/>
          <a:cs typeface="DIN-Medium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rgbClr val="5BAB35"/>
        </a:buClr>
        <a:buSzPct val="100000"/>
        <a:buBlip>
          <a:blip r:embed="rId12"/>
        </a:buBlip>
        <a:tabLst>
          <a:tab pos="1704975" algn="l"/>
        </a:tabLst>
        <a:defRPr sz="3400" b="0" i="0">
          <a:solidFill>
            <a:schemeClr val="tx1"/>
          </a:solidFill>
          <a:latin typeface="DIN-Regular"/>
          <a:ea typeface="ＭＳ Ｐゴシック" charset="-128"/>
          <a:cs typeface="DIN-Regular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buChar char="-"/>
        <a:tabLst>
          <a:tab pos="1704975" algn="l"/>
        </a:tabLst>
        <a:defRPr sz="3400" b="0" i="0">
          <a:solidFill>
            <a:schemeClr val="tx1"/>
          </a:solidFill>
          <a:latin typeface="DIN-Regular"/>
          <a:ea typeface="ＭＳ Ｐゴシック" charset="-128"/>
          <a:cs typeface="DIN-Regular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bakgrunn-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80975"/>
            <a:ext cx="16238538" cy="1040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Konsentra_Ruter_hvit_hel_cmyk.eps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263" y="9115425"/>
            <a:ext cx="34353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4" r:id="rId2"/>
  </p:sldLayoutIdLst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rgbClr val="5BAB35"/>
        </a:buClr>
        <a:buSzPct val="100000"/>
        <a:buBlip>
          <a:blip r:embed="rId6"/>
        </a:buBlip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buChar char="-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T-bakgrunn-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80975"/>
            <a:ext cx="16238538" cy="1040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Konsentra_Ruter_hvit_hel_cmyk.eps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263" y="9115425"/>
            <a:ext cx="34353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5" r:id="rId2"/>
  </p:sldLayoutIdLst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rgbClr val="5BAB35"/>
        </a:buClr>
        <a:buSzPct val="100000"/>
        <a:buBlip>
          <a:blip r:embed="rId6"/>
        </a:buBlip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buChar char="-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T-bakgrunn-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80975"/>
            <a:ext cx="16238538" cy="1040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Konsentra_Ruter_hvit_hel_cmyk.eps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263" y="9115425"/>
            <a:ext cx="34353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6" r:id="rId2"/>
  </p:sldLayoutIdLst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rgbClr val="5BAB35"/>
        </a:buClr>
        <a:buSzPct val="100000"/>
        <a:buBlip>
          <a:blip r:embed="rId6"/>
        </a:buBlip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buChar char="-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BA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onsentra_Ruter_hvit_hel_cmy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263" y="9115425"/>
            <a:ext cx="34353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</p:sldLayoutIdLst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2"/>
        <a:buChar char="§"/>
        <a:tabLst>
          <a:tab pos="1704975" algn="l"/>
        </a:tabLst>
        <a:defRPr sz="3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2"/>
        <a:buChar char="§"/>
        <a:tabLst>
          <a:tab pos="1704975" algn="l"/>
        </a:tabLst>
        <a:defRPr sz="3400">
          <a:solidFill>
            <a:schemeClr val="bg1"/>
          </a:solidFill>
          <a:latin typeface="+mn-lt"/>
          <a:ea typeface="ＭＳ Ｐゴシック" charset="-128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966788"/>
            <a:ext cx="143843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45" tIns="71974" rIns="143945" bIns="7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</p:txBody>
      </p:sp>
      <p:pic>
        <p:nvPicPr>
          <p:cNvPr id="1028" name="Picture 3" descr="Konsentra_Ruter_groenn_hel_cmyk.eps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</p:sldLayoutIdLst>
  <p:timing>
    <p:tnLst>
      <p:par>
        <p:cTn id="1" dur="indefinite" restart="never" nodeType="tmRoot"/>
      </p:par>
    </p:tnLst>
  </p:timing>
  <p:txStyles>
    <p:titleStyle>
      <a:lvl1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2pPr>
      <a:lvl3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3pPr>
      <a:lvl4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4pPr>
      <a:lvl5pPr algn="l" defTabSz="14398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  <a:ea typeface="ＭＳ Ｐゴシック" charset="-128"/>
          <a:cs typeface="ＭＳ Ｐゴシック" charset="-128"/>
        </a:defRPr>
      </a:lvl5pPr>
      <a:lvl6pPr marL="4572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6pPr>
      <a:lvl7pPr marL="9144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7pPr>
      <a:lvl8pPr marL="13716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8pPr>
      <a:lvl9pPr marL="1828800" algn="l" defTabSz="14398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DIN-Bold" charset="0"/>
        </a:defRPr>
      </a:lvl9pPr>
    </p:titleStyle>
    <p:bodyStyle>
      <a:lvl1pPr marL="542925" indent="-542925" algn="l" defTabSz="1439863" rtl="0" eaLnBrk="0" fontAlgn="base" hangingPunct="0">
        <a:spcBef>
          <a:spcPct val="20000"/>
        </a:spcBef>
        <a:spcAft>
          <a:spcPct val="0"/>
        </a:spcAft>
        <a:buClr>
          <a:srgbClr val="5BAB35"/>
        </a:buClr>
        <a:buSzPct val="100000"/>
        <a:buBlip>
          <a:blip r:embed="rId11"/>
        </a:buBlip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9975" indent="-3476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pitchFamily="2" charset="0"/>
        <a:buChar char="-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974850" indent="-449263" algn="l" defTabSz="14398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DIN-Bold" pitchFamily="2" charset="0"/>
        <a:tabLst>
          <a:tab pos="1704975" algn="l"/>
        </a:tabLst>
        <a:defRPr sz="3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2519363" indent="-360363" algn="l" defTabSz="1439863" rtl="0" eaLnBrk="0" fontAlgn="base" hangingPunct="0">
        <a:spcBef>
          <a:spcPct val="20000"/>
        </a:spcBef>
        <a:spcAft>
          <a:spcPct val="0"/>
        </a:spcAft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marL="3238500" indent="-358775" algn="l" defTabSz="1439863" rtl="0" eaLnBrk="0" fontAlgn="base" hangingPunct="0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36957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6pPr>
      <a:lvl7pPr marL="41529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7pPr>
      <a:lvl8pPr marL="46101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8pPr>
      <a:lvl9pPr marL="5067300" indent="-358775" algn="l" defTabSz="1439863" rtl="0" fontAlgn="base">
        <a:spcBef>
          <a:spcPct val="20000"/>
        </a:spcBef>
        <a:spcAft>
          <a:spcPct val="0"/>
        </a:spcAft>
        <a:buChar char="»"/>
        <a:tabLst>
          <a:tab pos="1704975" algn="l"/>
        </a:tabLst>
        <a:defRPr sz="3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0058" y="568498"/>
            <a:ext cx="13907420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7" tIns="50787" rIns="108571" bIns="507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dirty="0">
              <a:sym typeface="KlavikaMedium TF" pitchFamily="-107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0058" y="2392985"/>
            <a:ext cx="13907420" cy="6888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7" tIns="50787" rIns="108571" bIns="50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 smtClean="0">
                <a:sym typeface="KlavikaRegular TF" pitchFamily="-107" charset="0"/>
              </a:rPr>
              <a:t>Click</a:t>
            </a:r>
            <a:r>
              <a:rPr lang="nb-NO" noProof="0" dirty="0" smtClean="0">
                <a:sym typeface="KlavikaRegular TF" pitchFamily="-107" charset="0"/>
              </a:rPr>
              <a:t> to </a:t>
            </a:r>
            <a:r>
              <a:rPr lang="nb-NO" noProof="0" dirty="0" err="1" smtClean="0">
                <a:sym typeface="KlavikaRegular TF" pitchFamily="-107" charset="0"/>
              </a:rPr>
              <a:t>edit</a:t>
            </a:r>
            <a:r>
              <a:rPr lang="nb-NO" noProof="0" dirty="0" smtClean="0">
                <a:sym typeface="KlavikaRegular TF" pitchFamily="-107" charset="0"/>
              </a:rPr>
              <a:t> Master </a:t>
            </a:r>
            <a:r>
              <a:rPr lang="nb-NO" noProof="0" dirty="0" err="1" smtClean="0">
                <a:sym typeface="KlavikaRegular TF" pitchFamily="-107" charset="0"/>
              </a:rPr>
              <a:t>text</a:t>
            </a:r>
            <a:r>
              <a:rPr lang="nb-NO" noProof="0" dirty="0" smtClean="0">
                <a:sym typeface="KlavikaRegular TF" pitchFamily="-107" charset="0"/>
              </a:rPr>
              <a:t> styles</a:t>
            </a:r>
          </a:p>
          <a:p>
            <a:pPr lvl="1"/>
            <a:r>
              <a:rPr lang="nb-NO" noProof="0" dirty="0" smtClean="0">
                <a:sym typeface="KlavikaRegular TF" pitchFamily="-107" charset="0"/>
              </a:rPr>
              <a:t>Second </a:t>
            </a:r>
            <a:r>
              <a:rPr lang="nb-NO" noProof="0" dirty="0" err="1" smtClean="0">
                <a:sym typeface="KlavikaRegular TF" pitchFamily="-107" charset="0"/>
              </a:rPr>
              <a:t>level</a:t>
            </a:r>
            <a:endParaRPr lang="nb-NO" noProof="0" dirty="0" smtClean="0">
              <a:sym typeface="KlavikaRegular TF" pitchFamily="-107" charset="0"/>
            </a:endParaRPr>
          </a:p>
          <a:p>
            <a:pPr lvl="2"/>
            <a:r>
              <a:rPr lang="nb-NO" noProof="0" dirty="0" smtClean="0">
                <a:sym typeface="KlavikaRegular TF" pitchFamily="-107" charset="0"/>
              </a:rPr>
              <a:t>Third </a:t>
            </a:r>
            <a:r>
              <a:rPr lang="nb-NO" noProof="0" dirty="0" err="1" smtClean="0">
                <a:sym typeface="KlavikaRegular TF" pitchFamily="-107" charset="0"/>
              </a:rPr>
              <a:t>level</a:t>
            </a:r>
            <a:endParaRPr lang="nb-NO" noProof="0" dirty="0" smtClean="0">
              <a:sym typeface="KlavikaRegular TF" pitchFamily="-107" charset="0"/>
            </a:endParaRPr>
          </a:p>
          <a:p>
            <a:pPr lvl="3"/>
            <a:r>
              <a:rPr lang="nb-NO" noProof="0" dirty="0" err="1" smtClean="0">
                <a:sym typeface="KlavikaRegular TF" pitchFamily="-107" charset="0"/>
              </a:rPr>
              <a:t>Fourth</a:t>
            </a:r>
            <a:r>
              <a:rPr lang="nb-NO" noProof="0" dirty="0" smtClean="0">
                <a:sym typeface="KlavikaRegular TF" pitchFamily="-107" charset="0"/>
              </a:rPr>
              <a:t> </a:t>
            </a:r>
            <a:r>
              <a:rPr lang="nb-NO" noProof="0" dirty="0" err="1" smtClean="0">
                <a:sym typeface="KlavikaRegular TF" pitchFamily="-107" charset="0"/>
              </a:rPr>
              <a:t>level</a:t>
            </a:r>
            <a:endParaRPr lang="nb-NO" noProof="0" dirty="0" smtClean="0">
              <a:sym typeface="KlavikaRegular TF" pitchFamily="-107" charset="0"/>
            </a:endParaRPr>
          </a:p>
          <a:p>
            <a:pPr lvl="4"/>
            <a:r>
              <a:rPr lang="nb-NO" noProof="0" dirty="0" smtClean="0">
                <a:sym typeface="KlavikaRegular TF" pitchFamily="-107" charset="0"/>
              </a:rPr>
              <a:t>Fifth </a:t>
            </a:r>
            <a:r>
              <a:rPr lang="nb-NO" noProof="0" dirty="0" err="1" smtClean="0">
                <a:sym typeface="KlavikaRegular TF" pitchFamily="-107" charset="0"/>
              </a:rPr>
              <a:t>level</a:t>
            </a:r>
            <a:endParaRPr lang="nb-NO" noProof="0" dirty="0">
              <a:sym typeface="KlavikaRegular TF" pitchFamily="-107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724106" y="9479390"/>
            <a:ext cx="342929" cy="264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ctr">
              <a:defRPr sz="1398" b="0" i="0">
                <a:solidFill>
                  <a:schemeClr val="bg2"/>
                </a:solidFill>
                <a:latin typeface="Klavika-Regular"/>
                <a:ea typeface="KlavikaRegular TF" pitchFamily="-107" charset="0"/>
                <a:cs typeface="Klavika-Regular"/>
                <a:sym typeface="KlavikaRegular TF" pitchFamily="-107" charset="0"/>
              </a:defRPr>
            </a:lvl1pPr>
          </a:lstStyle>
          <a:p>
            <a:pPr>
              <a:defRPr/>
            </a:pPr>
            <a:fld id="{559F88D3-4700-1E41-AD33-68BAB32A50D5}" type="slidenum">
              <a:rPr lang="nb-NO" smtClean="0">
                <a:solidFill>
                  <a:srgbClr val="ABABAB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ABABAB"/>
              </a:solidFill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1173490" y="9479390"/>
            <a:ext cx="5137974" cy="2644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57715" bIns="0">
            <a:prstTxWarp prst="textNoShape">
              <a:avLst/>
            </a:prstTxWarp>
          </a:bodyPr>
          <a:lstStyle/>
          <a:p>
            <a:pPr marL="57067" algn="l">
              <a:defRPr/>
            </a:pPr>
            <a:r>
              <a:rPr lang="nb-NO" sz="1398" smtClean="0">
                <a:solidFill>
                  <a:srgbClr val="FFFFFF">
                    <a:lumMod val="65000"/>
                  </a:srgbClr>
                </a:solidFill>
                <a:latin typeface="Klavika-Regular"/>
                <a:ea typeface="KlavikaRegular TF" pitchFamily="-107" charset="0"/>
                <a:cs typeface="Klavika-Regular"/>
                <a:sym typeface="KlavikaRegular TF" pitchFamily="-107" charset="0"/>
              </a:rPr>
              <a:t>   </a:t>
            </a:r>
            <a:endParaRPr lang="nb-NO" sz="1398">
              <a:solidFill>
                <a:srgbClr val="FFFFFF">
                  <a:lumMod val="65000"/>
                </a:srgbClr>
              </a:solidFill>
              <a:latin typeface="Klavika-Regular"/>
              <a:ea typeface="KlavikaRegular TF" pitchFamily="-107" charset="0"/>
              <a:cs typeface="Klavika-Regular"/>
              <a:sym typeface="KlavikaRegular TF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6341" indent="-6341" algn="l" rtl="0" eaLnBrk="0" fontAlgn="base" hangingPunct="0">
        <a:spcBef>
          <a:spcPct val="0"/>
        </a:spcBef>
        <a:spcAft>
          <a:spcPct val="0"/>
        </a:spcAft>
        <a:defRPr sz="3995" b="0" i="0">
          <a:solidFill>
            <a:srgbClr val="CC2315"/>
          </a:solidFill>
          <a:latin typeface="Klavika-Medium"/>
          <a:ea typeface="+mj-ea"/>
          <a:cs typeface="Klavika-Medium"/>
          <a:sym typeface="KlavikaMedium TF" pitchFamily="-107" charset="0"/>
        </a:defRPr>
      </a:lvl1pPr>
      <a:lvl2pPr marL="6341" indent="-6341" algn="l" rtl="0" eaLnBrk="0" fontAlgn="base" hangingPunct="0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-Medium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2pPr>
      <a:lvl3pPr marL="6341" indent="-6341" algn="l" rtl="0" eaLnBrk="0" fontAlgn="base" hangingPunct="0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-Medium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3pPr>
      <a:lvl4pPr marL="6341" indent="-6341" algn="l" rtl="0" eaLnBrk="0" fontAlgn="base" hangingPunct="0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-Medium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4pPr>
      <a:lvl5pPr marL="6341" indent="-6341" algn="l" rtl="0" eaLnBrk="0" fontAlgn="base" hangingPunct="0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-Medium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5pPr>
      <a:lvl6pPr marL="462870" algn="l" rtl="0" fontAlgn="base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Medium TF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6pPr>
      <a:lvl7pPr marL="919402" algn="l" rtl="0" fontAlgn="base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Medium TF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7pPr>
      <a:lvl8pPr marL="1375931" algn="l" rtl="0" fontAlgn="base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Medium TF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8pPr>
      <a:lvl9pPr marL="1832463" algn="l" rtl="0" fontAlgn="base">
        <a:spcBef>
          <a:spcPct val="0"/>
        </a:spcBef>
        <a:spcAft>
          <a:spcPct val="0"/>
        </a:spcAft>
        <a:defRPr sz="4495">
          <a:solidFill>
            <a:srgbClr val="CC2315"/>
          </a:solidFill>
          <a:latin typeface="KlavikaMedium TF" pitchFamily="-107" charset="0"/>
          <a:ea typeface="ヒラギノ角ゴ ProN W6" pitchFamily="-107" charset="-128"/>
          <a:cs typeface="ヒラギノ角ゴ ProN W6" pitchFamily="-107" charset="-128"/>
          <a:sym typeface="KlavikaMedium TF" pitchFamily="-107" charset="0"/>
        </a:defRPr>
      </a:lvl9pPr>
    </p:titleStyle>
    <p:bodyStyle>
      <a:lvl1pPr marL="382027" indent="-342397" algn="l" rtl="0" eaLnBrk="0" fontAlgn="base" hangingPunct="0">
        <a:spcBef>
          <a:spcPts val="1798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797">
          <a:solidFill>
            <a:srgbClr val="450018"/>
          </a:solidFill>
          <a:latin typeface="Klavika-Regular"/>
          <a:ea typeface="+mn-ea"/>
          <a:cs typeface="Klavika-Regular"/>
          <a:sym typeface="KlavikaRegular TF" pitchFamily="-107" charset="0"/>
        </a:defRPr>
      </a:lvl1pPr>
      <a:lvl2pPr marL="730767" indent="-285331" algn="l" rtl="0" eaLnBrk="0" fontAlgn="base" hangingPunct="0">
        <a:spcBef>
          <a:spcPts val="599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197">
          <a:solidFill>
            <a:srgbClr val="450018"/>
          </a:solidFill>
          <a:latin typeface="Klavika-Regular"/>
          <a:ea typeface="+mn-ea"/>
          <a:cs typeface="Klavika-Regular"/>
          <a:sym typeface="KlavikaRegular TF" pitchFamily="-107" charset="0"/>
        </a:defRPr>
      </a:lvl2pPr>
      <a:lvl3pPr marL="1130230" indent="-228265" algn="l" rtl="0" eaLnBrk="0" fontAlgn="base" hangingPunct="0">
        <a:spcBef>
          <a:spcPts val="599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1798">
          <a:solidFill>
            <a:srgbClr val="450018"/>
          </a:solidFill>
          <a:latin typeface="Klavika-Regular"/>
          <a:ea typeface="+mn-ea"/>
          <a:cs typeface="Klavika-Regular"/>
          <a:sym typeface="KlavikaRegular TF" pitchFamily="-107" charset="0"/>
        </a:defRPr>
      </a:lvl3pPr>
      <a:lvl4pPr marL="1586761" indent="-228265" algn="l" rtl="0" eaLnBrk="0" fontAlgn="base" hangingPunct="0">
        <a:spcBef>
          <a:spcPts val="599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1798">
          <a:solidFill>
            <a:srgbClr val="450018"/>
          </a:solidFill>
          <a:latin typeface="Klavika-Regular"/>
          <a:ea typeface="+mn-ea"/>
          <a:cs typeface="Klavika-Regular"/>
          <a:sym typeface="KlavikaRegular TF" pitchFamily="-107" charset="0"/>
        </a:defRPr>
      </a:lvl4pPr>
      <a:lvl5pPr marL="2043291" indent="-228265" algn="l" rtl="0" eaLnBrk="0" fontAlgn="base" hangingPunct="0">
        <a:spcBef>
          <a:spcPts val="599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1798">
          <a:solidFill>
            <a:srgbClr val="450018"/>
          </a:solidFill>
          <a:latin typeface="Klavika-Regular"/>
          <a:ea typeface="+mn-ea"/>
          <a:cs typeface="Klavika-Regular"/>
          <a:sym typeface="KlavikaRegular TF" pitchFamily="-107" charset="0"/>
        </a:defRPr>
      </a:lvl5pPr>
      <a:lvl6pPr marL="2499821" indent="-228265" algn="l" rtl="0" fontAlgn="base">
        <a:spcBef>
          <a:spcPts val="698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897">
          <a:solidFill>
            <a:srgbClr val="450018"/>
          </a:solidFill>
          <a:latin typeface="+mn-lt"/>
          <a:ea typeface="+mn-ea"/>
          <a:cs typeface="+mn-cs"/>
          <a:sym typeface="KlavikaRegular TF" pitchFamily="-107" charset="0"/>
        </a:defRPr>
      </a:lvl6pPr>
      <a:lvl7pPr marL="2956352" indent="-228265" algn="l" rtl="0" fontAlgn="base">
        <a:spcBef>
          <a:spcPts val="698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897">
          <a:solidFill>
            <a:srgbClr val="450018"/>
          </a:solidFill>
          <a:latin typeface="+mn-lt"/>
          <a:ea typeface="+mn-ea"/>
          <a:cs typeface="+mn-cs"/>
          <a:sym typeface="KlavikaRegular TF" pitchFamily="-107" charset="0"/>
        </a:defRPr>
      </a:lvl7pPr>
      <a:lvl8pPr marL="3412882" indent="-228265" algn="l" rtl="0" fontAlgn="base">
        <a:spcBef>
          <a:spcPts val="698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897">
          <a:solidFill>
            <a:srgbClr val="450018"/>
          </a:solidFill>
          <a:latin typeface="+mn-lt"/>
          <a:ea typeface="+mn-ea"/>
          <a:cs typeface="+mn-cs"/>
          <a:sym typeface="KlavikaRegular TF" pitchFamily="-107" charset="0"/>
        </a:defRPr>
      </a:lvl8pPr>
      <a:lvl9pPr marL="3869413" indent="-228265" algn="l" rtl="0" fontAlgn="base">
        <a:spcBef>
          <a:spcPts val="698"/>
        </a:spcBef>
        <a:spcAft>
          <a:spcPct val="0"/>
        </a:spcAft>
        <a:buClr>
          <a:srgbClr val="C30064"/>
        </a:buClr>
        <a:buSzPct val="100000"/>
        <a:buFont typeface="Times" pitchFamily="-107" charset="0"/>
        <a:buChar char="•"/>
        <a:defRPr sz="2897">
          <a:solidFill>
            <a:srgbClr val="450018"/>
          </a:solidFill>
          <a:latin typeface="+mn-lt"/>
          <a:ea typeface="+mn-ea"/>
          <a:cs typeface="+mn-cs"/>
          <a:sym typeface="KlavikaRegular TF" pitchFamily="-107" charset="0"/>
        </a:defRPr>
      </a:lvl9pPr>
    </p:bodyStyle>
    <p:otherStyle>
      <a:defPPr>
        <a:defRPr lang="nb-NO"/>
      </a:defPPr>
      <a:lvl1pPr marL="0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30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061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2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2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653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182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714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243" algn="l" defTabSz="45653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SC_1742_treklø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56000" cy="104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03275" y="1770881"/>
            <a:ext cx="14630400" cy="381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defTabSz="1439863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24580" name="Title 14"/>
          <p:cNvSpPr>
            <a:spLocks noGrp="1"/>
          </p:cNvSpPr>
          <p:nvPr>
            <p:ph type="ctrTitle"/>
          </p:nvPr>
        </p:nvSpPr>
        <p:spPr>
          <a:xfrm>
            <a:off x="957263" y="1985963"/>
            <a:ext cx="13801725" cy="1719262"/>
          </a:xfrm>
        </p:spPr>
        <p:txBody>
          <a:bodyPr/>
          <a:lstStyle/>
          <a:p>
            <a:r>
              <a:rPr lang="nb-NO" dirty="0" smtClean="0"/>
              <a:t>Konsentra As</a:t>
            </a:r>
            <a:endParaRPr lang="nb-NO" sz="2000" dirty="0" smtClean="0"/>
          </a:p>
        </p:txBody>
      </p:sp>
      <p:pic>
        <p:nvPicPr>
          <p:cNvPr id="24582" name="Picture 6" descr="Konsentra_Ruter_hvit_hel_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6263" y="9115425"/>
            <a:ext cx="34353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14.november 2017</a:t>
            </a:r>
            <a:endParaRPr lang="nb-N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Etablert 2005</a:t>
            </a:r>
          </a:p>
          <a:p>
            <a:r>
              <a:rPr lang="nb-NO" dirty="0" smtClean="0"/>
              <a:t>Datterselskap av Ruter AS</a:t>
            </a:r>
          </a:p>
          <a:p>
            <a:r>
              <a:rPr lang="nb-NO" dirty="0" smtClean="0"/>
              <a:t>26 årsverk</a:t>
            </a:r>
          </a:p>
          <a:p>
            <a:r>
              <a:rPr lang="nb-NO" dirty="0" smtClean="0"/>
              <a:t>Omsetning 2016: </a:t>
            </a:r>
            <a:r>
              <a:rPr lang="nb-NO" dirty="0" err="1" smtClean="0"/>
              <a:t>ca</a:t>
            </a:r>
            <a:r>
              <a:rPr lang="nb-NO" dirty="0" smtClean="0"/>
              <a:t> 30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r>
              <a:rPr lang="nb-NO" dirty="0" smtClean="0"/>
              <a:t>Kun oppgaver for Ruter</a:t>
            </a:r>
          </a:p>
          <a:p>
            <a:pPr>
              <a:buFontTx/>
              <a:buNone/>
            </a:pPr>
            <a:endParaRPr lang="nb-NO" dirty="0" smtClean="0"/>
          </a:p>
        </p:txBody>
      </p:sp>
      <p:sp>
        <p:nvSpPr>
          <p:cNvPr id="14337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Konsentra</a:t>
            </a:r>
            <a:endParaRPr lang="en-US" dirty="0"/>
          </a:p>
        </p:txBody>
      </p:sp>
      <p:pic>
        <p:nvPicPr>
          <p:cNvPr id="6" name="Picture 4" descr="Konsentra-logo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5234">
            <a:off x="8761828" y="3671348"/>
            <a:ext cx="6184105" cy="2810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22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723" y="9121129"/>
            <a:ext cx="3441795" cy="44636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ym typeface="Arial" charset="0"/>
              </a:rPr>
              <a:t>Hva gjør vi for Ruter?</a:t>
            </a:r>
            <a:endParaRPr lang="nb-NO" dirty="0">
              <a:sym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3132138"/>
            <a:ext cx="10153575" cy="6049143"/>
          </a:xfrm>
        </p:spPr>
        <p:txBody>
          <a:bodyPr/>
          <a:lstStyle/>
          <a:p>
            <a:r>
              <a:rPr lang="nb-NO" dirty="0" smtClean="0">
                <a:sym typeface="Arial" charset="0"/>
              </a:rPr>
              <a:t>Organiserer </a:t>
            </a:r>
            <a:r>
              <a:rPr lang="nb-NO" b="1" dirty="0" smtClean="0">
                <a:sym typeface="Arial" charset="0"/>
              </a:rPr>
              <a:t>årlig 750 </a:t>
            </a:r>
            <a:r>
              <a:rPr lang="nb-NO" b="1" dirty="0">
                <a:sym typeface="Arial" charset="0"/>
              </a:rPr>
              <a:t>000 </a:t>
            </a:r>
            <a:r>
              <a:rPr lang="nb-NO" b="1" dirty="0" smtClean="0">
                <a:sym typeface="Arial" charset="0"/>
              </a:rPr>
              <a:t>turer</a:t>
            </a:r>
            <a:br>
              <a:rPr lang="nb-NO" b="1" dirty="0" smtClean="0">
                <a:sym typeface="Arial" charset="0"/>
              </a:rPr>
            </a:br>
            <a:r>
              <a:rPr lang="nb-NO" dirty="0" smtClean="0">
                <a:sym typeface="Arial" charset="0"/>
              </a:rPr>
              <a:t>med skoletransport</a:t>
            </a:r>
          </a:p>
          <a:p>
            <a:endParaRPr lang="nb-NO" dirty="0" smtClean="0">
              <a:sym typeface="Arial" charset="0"/>
            </a:endParaRPr>
          </a:p>
          <a:p>
            <a:r>
              <a:rPr lang="nb-NO" dirty="0" smtClean="0">
                <a:sym typeface="Arial" charset="0"/>
              </a:rPr>
              <a:t>Godkjenning </a:t>
            </a:r>
            <a:r>
              <a:rPr lang="nb-NO" dirty="0">
                <a:sym typeface="Arial" charset="0"/>
              </a:rPr>
              <a:t>av skoleskyss </a:t>
            </a:r>
            <a:r>
              <a:rPr lang="nb-NO" dirty="0" smtClean="0">
                <a:sym typeface="Arial" charset="0"/>
              </a:rPr>
              <a:t>for</a:t>
            </a:r>
            <a:br>
              <a:rPr lang="nb-NO" dirty="0" smtClean="0">
                <a:sym typeface="Arial" charset="0"/>
              </a:rPr>
            </a:br>
            <a:r>
              <a:rPr lang="nb-NO" dirty="0" smtClean="0">
                <a:sym typeface="Arial" charset="0"/>
              </a:rPr>
              <a:t>500 </a:t>
            </a:r>
            <a:r>
              <a:rPr lang="nb-NO" dirty="0">
                <a:sym typeface="Arial" charset="0"/>
              </a:rPr>
              <a:t>skoler i </a:t>
            </a:r>
            <a:r>
              <a:rPr lang="nb-NO" dirty="0" smtClean="0">
                <a:sym typeface="Arial" charset="0"/>
              </a:rPr>
              <a:t>Akershus</a:t>
            </a:r>
          </a:p>
          <a:p>
            <a:endParaRPr lang="nb-NO" b="1" dirty="0" smtClean="0">
              <a:sym typeface="Arial" charset="0"/>
            </a:endParaRPr>
          </a:p>
          <a:p>
            <a:r>
              <a:rPr lang="nb-NO" b="1" dirty="0" smtClean="0">
                <a:sym typeface="Arial" charset="0"/>
              </a:rPr>
              <a:t>Servicelinjer</a:t>
            </a:r>
            <a:r>
              <a:rPr lang="nb-NO" dirty="0" smtClean="0">
                <a:sym typeface="Arial" charset="0"/>
              </a:rPr>
              <a:t> </a:t>
            </a:r>
            <a:r>
              <a:rPr lang="nb-NO" dirty="0">
                <a:sym typeface="Arial" charset="0"/>
              </a:rPr>
              <a:t>og </a:t>
            </a:r>
            <a:r>
              <a:rPr lang="nb-NO" b="1" dirty="0">
                <a:sym typeface="Arial" charset="0"/>
              </a:rPr>
              <a:t>Bestillingstransport</a:t>
            </a:r>
          </a:p>
          <a:p>
            <a:endParaRPr lang="nb-NO" dirty="0" smtClean="0">
              <a:sym typeface="Arial" charset="0"/>
            </a:endParaRPr>
          </a:p>
          <a:p>
            <a:r>
              <a:rPr lang="nb-NO" dirty="0" smtClean="0">
                <a:sym typeface="Arial" charset="0"/>
              </a:rPr>
              <a:t>Oppfølging av Ruters spesialskyss operatører</a:t>
            </a:r>
            <a:br>
              <a:rPr lang="nb-NO" dirty="0" smtClean="0">
                <a:sym typeface="Arial" charset="0"/>
              </a:rPr>
            </a:br>
            <a:endParaRPr lang="nb-NO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99999">
            <a:off x="9485191" y="2561816"/>
            <a:ext cx="5230194" cy="3481978"/>
            <a:chOff x="0" y="0"/>
            <a:chExt cx="3293" cy="2191"/>
          </a:xfrm>
        </p:grpSpPr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916" y="833332"/>
            <a:ext cx="3418900" cy="438399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214601" y="1688767"/>
            <a:ext cx="12227016" cy="938699"/>
          </a:xfrm>
          <a:prstGeom prst="rect">
            <a:avLst/>
          </a:prstGeom>
        </p:spPr>
        <p:txBody>
          <a:bodyPr/>
          <a:lstStyle>
            <a:lvl1pPr marL="6349" indent="-6349"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>
                <a:solidFill>
                  <a:srgbClr val="CC2315"/>
                </a:solidFill>
                <a:latin typeface="Klavika-Medium"/>
                <a:ea typeface="+mj-ea"/>
                <a:cs typeface="Klavika-Medium"/>
                <a:sym typeface="KlavikaMedium TF" pitchFamily="-107" charset="0"/>
              </a:defRPr>
            </a:lvl1pPr>
            <a:lvl2pPr marL="6349" indent="-6349"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-Medium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2pPr>
            <a:lvl3pPr marL="6349" indent="-6349"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-Medium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3pPr>
            <a:lvl4pPr marL="6349" indent="-6349"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-Medium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4pPr>
            <a:lvl5pPr marL="6349" indent="-6349" algn="l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-Medium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5pPr>
            <a:lvl6pPr marL="463426" algn="l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Medium TF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6pPr>
            <a:lvl7pPr marL="920507" algn="l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Medium TF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7pPr>
            <a:lvl8pPr marL="1377584" algn="l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Medium TF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8pPr>
            <a:lvl9pPr marL="1834665" algn="l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rgbClr val="CC2315"/>
                </a:solidFill>
                <a:latin typeface="KlavikaMedium TF" pitchFamily="-107" charset="0"/>
                <a:ea typeface="ヒラギノ角ゴ ProN W6" pitchFamily="-107" charset="-128"/>
                <a:cs typeface="ヒラギノ角ゴ ProN W6" pitchFamily="-107" charset="-128"/>
                <a:sym typeface="KlavikaMedium TF" pitchFamily="-107" charset="0"/>
              </a:defRPr>
            </a:lvl9pPr>
          </a:lstStyle>
          <a:p>
            <a:r>
              <a:rPr lang="nb-NO" sz="5181" b="1" kern="0" dirty="0">
                <a:solidFill>
                  <a:srgbClr val="2D181E"/>
                </a:solidFill>
              </a:rPr>
              <a:t>Kontraktsoppfølging - operatører</a:t>
            </a:r>
            <a:endParaRPr lang="nb-NO" sz="3454" b="1" kern="0" dirty="0">
              <a:solidFill>
                <a:srgbClr val="2D181E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293" y="3204617"/>
            <a:ext cx="6552981" cy="5407044"/>
          </a:xfrm>
          <a:prstGeom prst="rect">
            <a:avLst/>
          </a:prstGeom>
        </p:spPr>
      </p:pic>
      <p:sp>
        <p:nvSpPr>
          <p:cNvPr id="18" name="Plassholder for innhold 1"/>
          <p:cNvSpPr txBox="1">
            <a:spLocks/>
          </p:cNvSpPr>
          <p:nvPr/>
        </p:nvSpPr>
        <p:spPr bwMode="auto">
          <a:xfrm>
            <a:off x="1861914" y="2919116"/>
            <a:ext cx="7695828" cy="2229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7" tIns="50727" rIns="108444" bIns="50727" numCol="1" anchor="t" anchorCtr="0" compatLnSpc="1">
            <a:prstTxWarp prst="textNoShape">
              <a:avLst/>
            </a:prstTxWarp>
          </a:bodyPr>
          <a:lstStyle>
            <a:lvl1pPr marL="382486" indent="-34280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800">
                <a:solidFill>
                  <a:srgbClr val="450018"/>
                </a:solidFill>
                <a:latin typeface="Klavika-Regular"/>
                <a:ea typeface="+mn-ea"/>
                <a:cs typeface="Klavika-Regular"/>
                <a:sym typeface="KlavikaRegular TF" pitchFamily="-107" charset="0"/>
              </a:defRPr>
            </a:lvl1pPr>
            <a:lvl2pPr marL="731645" indent="-285674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200">
                <a:solidFill>
                  <a:srgbClr val="450018"/>
                </a:solidFill>
                <a:latin typeface="Klavika-Regular"/>
                <a:ea typeface="+mn-ea"/>
                <a:cs typeface="Klavika-Regular"/>
                <a:sym typeface="KlavikaRegular TF" pitchFamily="-107" charset="0"/>
              </a:defRPr>
            </a:lvl2pPr>
            <a:lvl3pPr marL="1131588" indent="-228539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1800">
                <a:solidFill>
                  <a:srgbClr val="450018"/>
                </a:solidFill>
                <a:latin typeface="Klavika-Regular"/>
                <a:ea typeface="+mn-ea"/>
                <a:cs typeface="Klavika-Regular"/>
                <a:sym typeface="KlavikaRegular TF" pitchFamily="-107" charset="0"/>
              </a:defRPr>
            </a:lvl3pPr>
            <a:lvl4pPr marL="1588667" indent="-228539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1800">
                <a:solidFill>
                  <a:srgbClr val="450018"/>
                </a:solidFill>
                <a:latin typeface="Klavika-Regular"/>
                <a:ea typeface="+mn-ea"/>
                <a:cs typeface="Klavika-Regular"/>
                <a:sym typeface="KlavikaRegular TF" pitchFamily="-107" charset="0"/>
              </a:defRPr>
            </a:lvl4pPr>
            <a:lvl5pPr marL="2045746" indent="-228539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1800">
                <a:solidFill>
                  <a:srgbClr val="450018"/>
                </a:solidFill>
                <a:latin typeface="Klavika-Regular"/>
                <a:ea typeface="+mn-ea"/>
                <a:cs typeface="Klavika-Regular"/>
                <a:sym typeface="KlavikaRegular TF" pitchFamily="-107" charset="0"/>
              </a:defRPr>
            </a:lvl5pPr>
            <a:lvl6pPr marL="2502824" indent="-228539" algn="l" rtl="0" fontAlgn="base">
              <a:spcBef>
                <a:spcPts val="699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900">
                <a:solidFill>
                  <a:srgbClr val="450018"/>
                </a:solidFill>
                <a:latin typeface="+mn-lt"/>
                <a:ea typeface="+mn-ea"/>
                <a:cs typeface="+mn-cs"/>
                <a:sym typeface="KlavikaRegular TF" pitchFamily="-107" charset="0"/>
              </a:defRPr>
            </a:lvl6pPr>
            <a:lvl7pPr marL="2959904" indent="-228539" algn="l" rtl="0" fontAlgn="base">
              <a:spcBef>
                <a:spcPts val="699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900">
                <a:solidFill>
                  <a:srgbClr val="450018"/>
                </a:solidFill>
                <a:latin typeface="+mn-lt"/>
                <a:ea typeface="+mn-ea"/>
                <a:cs typeface="+mn-cs"/>
                <a:sym typeface="KlavikaRegular TF" pitchFamily="-107" charset="0"/>
              </a:defRPr>
            </a:lvl7pPr>
            <a:lvl8pPr marL="3416982" indent="-228539" algn="l" rtl="0" fontAlgn="base">
              <a:spcBef>
                <a:spcPts val="699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900">
                <a:solidFill>
                  <a:srgbClr val="450018"/>
                </a:solidFill>
                <a:latin typeface="+mn-lt"/>
                <a:ea typeface="+mn-ea"/>
                <a:cs typeface="+mn-cs"/>
                <a:sym typeface="KlavikaRegular TF" pitchFamily="-107" charset="0"/>
              </a:defRPr>
            </a:lvl8pPr>
            <a:lvl9pPr marL="3874062" indent="-228539" algn="l" rtl="0" fontAlgn="base">
              <a:spcBef>
                <a:spcPts val="699"/>
              </a:spcBef>
              <a:spcAft>
                <a:spcPct val="0"/>
              </a:spcAft>
              <a:buClr>
                <a:srgbClr val="C30064"/>
              </a:buClr>
              <a:buSzPct val="100000"/>
              <a:buFont typeface="Times" pitchFamily="-107" charset="0"/>
              <a:buChar char="•"/>
              <a:defRPr sz="2900">
                <a:solidFill>
                  <a:srgbClr val="450018"/>
                </a:solidFill>
                <a:latin typeface="+mn-lt"/>
                <a:ea typeface="+mn-ea"/>
                <a:cs typeface="+mn-cs"/>
                <a:sym typeface="KlavikaRegular TF" pitchFamily="-107" charset="0"/>
              </a:defRPr>
            </a:lvl9pPr>
          </a:lstStyle>
          <a:p>
            <a:pPr marL="328995" indent="-328995">
              <a:buFont typeface="Arial" panose="020B0604020202020204" pitchFamily="34" charset="0"/>
              <a:buChar char="•"/>
            </a:pPr>
            <a:r>
              <a:rPr lang="nb-NO" sz="3596" kern="0" dirty="0"/>
              <a:t>220 minibusser, </a:t>
            </a:r>
            <a:r>
              <a:rPr lang="nb-NO" sz="3596" kern="0" dirty="0" smtClean="0"/>
              <a:t>4 operatører</a:t>
            </a:r>
          </a:p>
          <a:p>
            <a:pPr marL="328995" indent="-328995">
              <a:buFont typeface="Arial" panose="020B0604020202020204" pitchFamily="34" charset="0"/>
              <a:buChar char="•"/>
            </a:pPr>
            <a:r>
              <a:rPr lang="nb-NO" sz="3596" kern="0" dirty="0" smtClean="0"/>
              <a:t>200 taxier, 4 operatører</a:t>
            </a:r>
            <a:endParaRPr lang="nb-NO" sz="3596" kern="0" dirty="0"/>
          </a:p>
        </p:txBody>
      </p:sp>
    </p:spTree>
    <p:extLst>
      <p:ext uri="{BB962C8B-B14F-4D97-AF65-F5344CB8AC3E}">
        <p14:creationId xmlns:p14="http://schemas.microsoft.com/office/powerpoint/2010/main" val="7714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723" y="9121129"/>
            <a:ext cx="3441795" cy="44636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…og i tillegg:</a:t>
            </a:r>
            <a:endParaRPr lang="nb-NO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Selger (Ruter) ledig transportkapasitet</a:t>
            </a:r>
          </a:p>
          <a:p>
            <a:pPr lvl="1"/>
            <a:r>
              <a:rPr lang="nb-NO" dirty="0" smtClean="0"/>
              <a:t>Til 20 kommuner i Akershus</a:t>
            </a:r>
          </a:p>
          <a:p>
            <a:r>
              <a:rPr lang="nb-NO" dirty="0" smtClean="0"/>
              <a:t>Planleggingstjenester (avsluttet </a:t>
            </a:r>
            <a:r>
              <a:rPr lang="nb-NO" dirty="0" err="1" smtClean="0"/>
              <a:t>sept</a:t>
            </a:r>
            <a:r>
              <a:rPr lang="nb-NO" dirty="0" smtClean="0"/>
              <a:t> 17)</a:t>
            </a:r>
          </a:p>
          <a:p>
            <a:pPr lvl="1"/>
            <a:r>
              <a:rPr lang="nb-NO" dirty="0" smtClean="0"/>
              <a:t>Pasienttransport for</a:t>
            </a:r>
            <a:br>
              <a:rPr lang="nb-NO" dirty="0" smtClean="0"/>
            </a:br>
            <a:r>
              <a:rPr lang="nb-NO" dirty="0" smtClean="0"/>
              <a:t>Oslo Universitetssykehus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299999">
            <a:off x="9485191" y="2561816"/>
            <a:ext cx="5230194" cy="3481978"/>
            <a:chOff x="0" y="0"/>
            <a:chExt cx="3293" cy="2191"/>
          </a:xfrm>
        </p:grpSpPr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/>
          </p:cNvGrpSpPr>
          <p:nvPr/>
        </p:nvGrpSpPr>
        <p:grpSpPr bwMode="auto">
          <a:xfrm rot="299999">
            <a:off x="9485121" y="2561819"/>
            <a:ext cx="5230195" cy="3480389"/>
            <a:chOff x="0" y="0"/>
            <a:chExt cx="3293" cy="2191"/>
          </a:xfrm>
        </p:grpSpPr>
        <p:sp>
          <p:nvSpPr>
            <p:cNvPr id="14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5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723" y="9121129"/>
            <a:ext cx="3441795" cy="44636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Samkjøring gir gevinst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Flere passasjerer på hver tur</a:t>
            </a:r>
          </a:p>
          <a:p>
            <a:r>
              <a:rPr lang="en-US" smtClean="0"/>
              <a:t>Færre biler, like mange turer</a:t>
            </a:r>
          </a:p>
          <a:p>
            <a:r>
              <a:rPr lang="en-US" smtClean="0"/>
              <a:t>Bedre kapasitet i rushtid</a:t>
            </a:r>
          </a:p>
          <a:p>
            <a:r>
              <a:rPr lang="en-US" smtClean="0"/>
              <a:t>Økt miljøgevinst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9" y="0"/>
            <a:ext cx="15553728" cy="868728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83" y="3636665"/>
            <a:ext cx="12697940" cy="37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lvetica">
      <a:majorFont>
        <a:latin typeface="Klavika-Medium"/>
        <a:ea typeface=""/>
        <a:cs typeface=""/>
      </a:majorFont>
      <a:minorFont>
        <a:latin typeface="Klavika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IN-Bold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IN-Bold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IN-Bold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IN-Bold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IN-Bold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IN-Regular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ten stiplet linje, utfallende og svart og hvit">
  <a:themeElements>
    <a:clrScheme name="Apeland 1">
      <a:dk1>
        <a:srgbClr val="2D0010"/>
      </a:dk1>
      <a:lt1>
        <a:srgbClr val="FFFFFF"/>
      </a:lt1>
      <a:dk2>
        <a:srgbClr val="000000"/>
      </a:dk2>
      <a:lt2>
        <a:srgbClr val="ABABAB"/>
      </a:lt2>
      <a:accent1>
        <a:srgbClr val="D01D21"/>
      </a:accent1>
      <a:accent2>
        <a:srgbClr val="9B1B1D"/>
      </a:accent2>
      <a:accent3>
        <a:srgbClr val="E37322"/>
      </a:accent3>
      <a:accent4>
        <a:srgbClr val="A6064B"/>
      </a:accent4>
      <a:accent5>
        <a:srgbClr val="626C72"/>
      </a:accent5>
      <a:accent6>
        <a:srgbClr val="BDBDBD"/>
      </a:accent6>
      <a:hlink>
        <a:srgbClr val="9B1B1D"/>
      </a:hlink>
      <a:folHlink>
        <a:srgbClr val="E37322"/>
      </a:folHlink>
    </a:clrScheme>
    <a:fontScheme name="Tekstslide">
      <a:majorFont>
        <a:latin typeface="KlavikaMedium TF"/>
        <a:ea typeface="ヒラギノ角ゴ ProN W6"/>
        <a:cs typeface="ヒラギノ角ゴ ProN W6"/>
      </a:majorFont>
      <a:minorFont>
        <a:latin typeface="KlavikaRegular TF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50018"/>
        </a:solidFill>
        <a:ln w="12700" cap="flat" cmpd="sng" algn="ctr">
          <a:solidFill>
            <a:srgbClr val="28000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28000D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50018"/>
        </a:solidFill>
        <a:ln w="12700" cap="flat" cmpd="sng" algn="ctr">
          <a:solidFill>
            <a:srgbClr val="28000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28000D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Tekst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10250</TotalTime>
  <Words>92</Words>
  <Application>Microsoft Office PowerPoint</Application>
  <PresentationFormat>Egendefinert</PresentationFormat>
  <Paragraphs>29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14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7</vt:i4>
      </vt:variant>
    </vt:vector>
  </HeadingPairs>
  <TitlesOfParts>
    <vt:vector size="28" baseType="lpstr">
      <vt:lpstr>ＭＳ Ｐゴシック</vt:lpstr>
      <vt:lpstr>Arial</vt:lpstr>
      <vt:lpstr>DIN-Bold</vt:lpstr>
      <vt:lpstr>DIN-Medium</vt:lpstr>
      <vt:lpstr>DIN-Regular</vt:lpstr>
      <vt:lpstr>Klavika-Medium</vt:lpstr>
      <vt:lpstr>KlavikaMedium TF</vt:lpstr>
      <vt:lpstr>Klavika-Regular</vt:lpstr>
      <vt:lpstr>KlavikaRegular TF</vt:lpstr>
      <vt:lpstr>Times</vt:lpstr>
      <vt:lpstr>Verdana</vt:lpstr>
      <vt:lpstr>Wingdings</vt:lpstr>
      <vt:lpstr>ヒラギノ角ゴ ProN W3</vt:lpstr>
      <vt:lpstr>ヒラギノ角ゴ ProN W6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Uten stiplet linje, utfallende og svart og hvit</vt:lpstr>
      <vt:lpstr>Konsentra As</vt:lpstr>
      <vt:lpstr>Konsentra</vt:lpstr>
      <vt:lpstr>Hva gjør vi for Ruter?</vt:lpstr>
      <vt:lpstr>PowerPoint-presentasjon</vt:lpstr>
      <vt:lpstr>…og i tillegg:</vt:lpstr>
      <vt:lpstr>Samkjøring gir gevinst</vt:lpstr>
      <vt:lpstr>PowerPoint-presentasjon</vt:lpstr>
    </vt:vector>
  </TitlesOfParts>
  <Company>Ruter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</dc:title>
  <dc:creator>Marit Nordli</dc:creator>
  <cp:lastModifiedBy>Aune John Gunnar</cp:lastModifiedBy>
  <cp:revision>688</cp:revision>
  <cp:lastPrinted>2016-10-10T08:04:05Z</cp:lastPrinted>
  <dcterms:created xsi:type="dcterms:W3CDTF">2010-10-13T07:47:31Z</dcterms:created>
  <dcterms:modified xsi:type="dcterms:W3CDTF">2017-11-09T10:44:34Z</dcterms:modified>
</cp:coreProperties>
</file>