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1" r:id="rId2"/>
    <p:sldId id="282" r:id="rId3"/>
    <p:sldId id="283" r:id="rId4"/>
    <p:sldId id="272" r:id="rId5"/>
    <p:sldId id="279" r:id="rId6"/>
    <p:sldId id="268" r:id="rId7"/>
    <p:sldId id="276" r:id="rId8"/>
    <p:sldId id="273" r:id="rId9"/>
    <p:sldId id="284" r:id="rId10"/>
    <p:sldId id="285" r:id="rId11"/>
    <p:sldId id="286" r:id="rId12"/>
    <p:sldId id="288" r:id="rId13"/>
    <p:sldId id="289" r:id="rId14"/>
    <p:sldId id="290" r:id="rId15"/>
    <p:sldId id="287" r:id="rId16"/>
  </p:sldIdLst>
  <p:sldSz cx="9144000" cy="5715000" type="screen16x10"/>
  <p:notesSz cx="6858000" cy="9144000"/>
  <p:defaultTextStyle>
    <a:defPPr>
      <a:defRPr lang="nb-NO"/>
    </a:defPPr>
    <a:lvl1pPr algn="l" defTabSz="95007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474588" indent="-217185" algn="l" defTabSz="95007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950070" indent="-435263" algn="l" defTabSz="95007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1425551" indent="-653341" algn="l" defTabSz="95007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1901033" indent="-871419" algn="l" defTabSz="95007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1287018" algn="l" defTabSz="514807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6pPr>
    <a:lvl7pPr marL="1544422" algn="l" defTabSz="514807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7pPr>
    <a:lvl8pPr marL="1801825" algn="l" defTabSz="514807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8pPr>
    <a:lvl9pPr marL="2059229" algn="l" defTabSz="514807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E60000"/>
    <a:srgbClr val="87B9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>
      <p:cViewPr>
        <p:scale>
          <a:sx n="100" d="100"/>
          <a:sy n="100" d="100"/>
        </p:scale>
        <p:origin x="-2112" y="-1050"/>
      </p:cViewPr>
      <p:guideLst>
        <p:guide orient="horz" pos="2782"/>
        <p:guide orient="horz" pos="856"/>
        <p:guide pos="454"/>
        <p:guide pos="551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355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4E4EE7-AE36-40B4-8D5D-17D56A5EE4FB}" type="datetimeFigureOut">
              <a:rPr lang="nb-NO"/>
              <a:pPr>
                <a:defRPr/>
              </a:pPr>
              <a:t>14.11.2013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1989138" y="868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5E55DF-D652-4D9D-948F-18B91E7F5EC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24582" name="Bilde 5" descr="Logo-sor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6563" y="8877300"/>
            <a:ext cx="1219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0735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F5A882-F21F-4BE2-8F3C-95BF2808A063}" type="datetimeFigureOut">
              <a:rPr lang="nb-NO"/>
              <a:pPr>
                <a:defRPr/>
              </a:pPr>
              <a:t>14.11.2013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098550" y="468313"/>
            <a:ext cx="4641850" cy="2901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3492500"/>
            <a:ext cx="5486400" cy="496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dirty="0" smtClean="0"/>
              <a:t>Klikk for å redigere tekststiler i malen</a:t>
            </a:r>
          </a:p>
          <a:p>
            <a:pPr lvl="1"/>
            <a:r>
              <a:rPr lang="nb-NO" noProof="0" dirty="0" smtClean="0"/>
              <a:t>Andre nivå</a:t>
            </a:r>
          </a:p>
          <a:p>
            <a:pPr lvl="2"/>
            <a:r>
              <a:rPr lang="nb-NO" noProof="0" dirty="0" smtClean="0"/>
              <a:t>Tredje nivå</a:t>
            </a:r>
          </a:p>
          <a:p>
            <a:pPr lvl="3"/>
            <a:r>
              <a:rPr lang="nb-NO" noProof="0" dirty="0" smtClean="0"/>
              <a:t>Fjerde nivå</a:t>
            </a:r>
          </a:p>
          <a:p>
            <a:pPr lvl="4"/>
            <a:r>
              <a:rPr lang="nb-NO" noProof="0" dirty="0" smtClean="0"/>
              <a:t>Femte nivå</a:t>
            </a:r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1989138" y="868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DC77C6B-F5C4-4346-A23F-534C72B796E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21512" name="Bilde 7" descr="Logo-sor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6563" y="8877300"/>
            <a:ext cx="1219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37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50070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4588" algn="l" defTabSz="950070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0070" algn="l" defTabSz="950070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25551" algn="l" defTabSz="950070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01033" algn="l" defTabSz="950070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77380" algn="l" defTabSz="9509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52856" algn="l" defTabSz="9509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28332" algn="l" defTabSz="9509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803808" algn="l" defTabSz="9509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efs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51920" y="1567855"/>
            <a:ext cx="4970770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51920" y="2054971"/>
            <a:ext cx="4970770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3" name="Bild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3" y="0"/>
            <a:ext cx="2878073" cy="14940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1" y="1551831"/>
            <a:ext cx="2877968" cy="1224136"/>
          </a:xfrm>
          <a:prstGeom prst="rect">
            <a:avLst/>
          </a:prstGeom>
        </p:spPr>
      </p:pic>
      <p:pic>
        <p:nvPicPr>
          <p:cNvPr id="5" name="Bilde 4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4" y="2842962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98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66" y="0"/>
            <a:ext cx="9175188" cy="5735118"/>
          </a:xfrm>
          <a:prstGeom prst="rect">
            <a:avLst/>
          </a:prstGeom>
        </p:spPr>
      </p:pic>
      <p:sp>
        <p:nvSpPr>
          <p:cNvPr id="12" name="Rectangle 7"/>
          <p:cNvSpPr/>
          <p:nvPr userDrawn="1"/>
        </p:nvSpPr>
        <p:spPr>
          <a:xfrm>
            <a:off x="5292080" y="332889"/>
            <a:ext cx="3487133" cy="491587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81" tIns="25740" rIns="51481" bIns="25740" rtlCol="0" anchor="ctr"/>
          <a:lstStyle/>
          <a:p>
            <a:pPr algn="ctr"/>
            <a:endParaRPr lang="nb-NO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453867" y="506770"/>
            <a:ext cx="3165452" cy="362148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Innholdsfortegnelse</a:t>
            </a:r>
            <a:endParaRPr lang="nb-NO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453818" y="884703"/>
            <a:ext cx="3165485" cy="39470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D52B1E"/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5" name="Plassholder for innhold 6"/>
          <p:cNvSpPr>
            <a:spLocks noGrp="1"/>
          </p:cNvSpPr>
          <p:nvPr>
            <p:ph idx="11"/>
          </p:nvPr>
        </p:nvSpPr>
        <p:spPr>
          <a:xfrm>
            <a:off x="5454273" y="1291133"/>
            <a:ext cx="3164794" cy="3404506"/>
          </a:xfrm>
        </p:spPr>
        <p:txBody>
          <a:bodyPr/>
          <a:lstStyle>
            <a:lvl1pPr>
              <a:defRPr sz="16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6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579" y="4843462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66" y="0"/>
            <a:ext cx="9175188" cy="573511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292080" y="332889"/>
            <a:ext cx="3487133" cy="491587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81" tIns="25740" rIns="51481" bIns="25740" rtlCol="0" anchor="ctr"/>
          <a:lstStyle/>
          <a:p>
            <a:pPr algn="ctr"/>
            <a:endParaRPr lang="nb-NO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453867" y="506770"/>
            <a:ext cx="3165452" cy="362148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Innholdsfortegnelse</a:t>
            </a:r>
            <a:endParaRPr lang="nb-NO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453818" y="884703"/>
            <a:ext cx="3165485" cy="39470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D52B1E"/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innhold 6"/>
          <p:cNvSpPr>
            <a:spLocks noGrp="1"/>
          </p:cNvSpPr>
          <p:nvPr>
            <p:ph idx="11"/>
          </p:nvPr>
        </p:nvSpPr>
        <p:spPr>
          <a:xfrm>
            <a:off x="5454273" y="1291133"/>
            <a:ext cx="3164794" cy="3404506"/>
          </a:xfrm>
        </p:spPr>
        <p:txBody>
          <a:bodyPr/>
          <a:lstStyle>
            <a:lvl1pPr>
              <a:defRPr sz="16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8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579" y="4843462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293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" y="0"/>
            <a:ext cx="9143003" cy="5715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76646" y="332889"/>
            <a:ext cx="3487133" cy="491587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81" tIns="25740" rIns="51481" bIns="25740" rtlCol="0" anchor="ctr"/>
          <a:lstStyle/>
          <a:p>
            <a:pPr algn="ctr"/>
            <a:endParaRPr lang="nb-NO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38433" y="506770"/>
            <a:ext cx="3165452" cy="362148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Innholdsfortegnelse</a:t>
            </a:r>
            <a:endParaRPr lang="nb-NO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8385" y="884703"/>
            <a:ext cx="3165485" cy="39470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rgbClr val="D52B1E"/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innhold 6"/>
          <p:cNvSpPr>
            <a:spLocks noGrp="1"/>
          </p:cNvSpPr>
          <p:nvPr>
            <p:ph idx="11"/>
          </p:nvPr>
        </p:nvSpPr>
        <p:spPr>
          <a:xfrm>
            <a:off x="638839" y="1291133"/>
            <a:ext cx="3164794" cy="3404506"/>
          </a:xfrm>
        </p:spPr>
        <p:txBody>
          <a:bodyPr/>
          <a:lstStyle>
            <a:lvl1pPr>
              <a:defRPr sz="16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8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5146" y="4843462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7474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" y="0"/>
            <a:ext cx="9143003" cy="5715000"/>
          </a:xfrm>
          <a:prstGeom prst="rect">
            <a:avLst/>
          </a:prstGeom>
        </p:spPr>
      </p:pic>
      <p:sp>
        <p:nvSpPr>
          <p:cNvPr id="12" name="Rectangle 7"/>
          <p:cNvSpPr/>
          <p:nvPr userDrawn="1"/>
        </p:nvSpPr>
        <p:spPr>
          <a:xfrm>
            <a:off x="5292080" y="332889"/>
            <a:ext cx="3487133" cy="491587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81" tIns="25740" rIns="51481" bIns="25740" rtlCol="0" anchor="ctr"/>
          <a:lstStyle/>
          <a:p>
            <a:pPr algn="ctr"/>
            <a:endParaRPr lang="nb-NO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453867" y="506770"/>
            <a:ext cx="3165452" cy="362148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Innholdsfortegnelse</a:t>
            </a:r>
            <a:endParaRPr lang="nb-NO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453818" y="884703"/>
            <a:ext cx="3165485" cy="39470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D52B1E"/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5" name="Plassholder for innhold 6"/>
          <p:cNvSpPr>
            <a:spLocks noGrp="1"/>
          </p:cNvSpPr>
          <p:nvPr>
            <p:ph idx="11"/>
          </p:nvPr>
        </p:nvSpPr>
        <p:spPr>
          <a:xfrm>
            <a:off x="5454273" y="1291133"/>
            <a:ext cx="3164794" cy="3404506"/>
          </a:xfrm>
        </p:spPr>
        <p:txBody>
          <a:bodyPr/>
          <a:lstStyle>
            <a:lvl1pPr>
              <a:defRPr sz="16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6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579" y="4843462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4521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9143003" cy="5715000"/>
          </a:xfrm>
          <a:prstGeom prst="rect">
            <a:avLst/>
          </a:prstGeom>
        </p:spPr>
      </p:pic>
      <p:sp>
        <p:nvSpPr>
          <p:cNvPr id="12" name="Rectangle 7"/>
          <p:cNvSpPr/>
          <p:nvPr userDrawn="1"/>
        </p:nvSpPr>
        <p:spPr>
          <a:xfrm>
            <a:off x="5292080" y="332889"/>
            <a:ext cx="3487133" cy="491587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81" tIns="25740" rIns="51481" bIns="25740" rtlCol="0" anchor="ctr"/>
          <a:lstStyle/>
          <a:p>
            <a:pPr algn="ctr"/>
            <a:endParaRPr lang="nb-NO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453867" y="506770"/>
            <a:ext cx="3165452" cy="362148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Innholdsfortegnelse</a:t>
            </a:r>
            <a:endParaRPr lang="nb-NO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453818" y="884703"/>
            <a:ext cx="3165485" cy="39470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D52B1E"/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5" name="Plassholder for innhold 6"/>
          <p:cNvSpPr>
            <a:spLocks noGrp="1"/>
          </p:cNvSpPr>
          <p:nvPr>
            <p:ph idx="11"/>
          </p:nvPr>
        </p:nvSpPr>
        <p:spPr>
          <a:xfrm>
            <a:off x="5454273" y="1291133"/>
            <a:ext cx="3164794" cy="3404506"/>
          </a:xfrm>
        </p:spPr>
        <p:txBody>
          <a:bodyPr/>
          <a:lstStyle>
            <a:lvl1pPr>
              <a:defRPr sz="16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6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579" y="4843462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076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345056"/>
            <a:ext cx="6194906" cy="340267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Kapitteltittel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697260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8" name="Bilde 12" descr="Logo-hvi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75958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ktangel 10"/>
          <p:cNvSpPr/>
          <p:nvPr userDrawn="1"/>
        </p:nvSpPr>
        <p:spPr>
          <a:xfrm>
            <a:off x="7308304" y="5017740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" y="1345332"/>
            <a:ext cx="6550000" cy="3600000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1345332"/>
            <a:ext cx="252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99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345056"/>
            <a:ext cx="6194906" cy="340267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Kapitteltittel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697260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8" name="Bilde 12" descr="Logo-hvi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75958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ktangel 10"/>
          <p:cNvSpPr/>
          <p:nvPr userDrawn="1"/>
        </p:nvSpPr>
        <p:spPr>
          <a:xfrm>
            <a:off x="7308304" y="5017740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25" y="1345332"/>
            <a:ext cx="6550000" cy="3600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332"/>
            <a:ext cx="252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60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345056"/>
            <a:ext cx="6194906" cy="340267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Kapitteltittel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697260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8" name="Bilde 12" descr="Logo-hvi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75958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ktangel 10"/>
          <p:cNvSpPr/>
          <p:nvPr userDrawn="1"/>
        </p:nvSpPr>
        <p:spPr>
          <a:xfrm>
            <a:off x="7308304" y="5017740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" y="1345332"/>
            <a:ext cx="6550000" cy="3600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1345332"/>
            <a:ext cx="252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9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345056"/>
            <a:ext cx="6194906" cy="340267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Kapitteltittel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697260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8" name="Bilde 12" descr="Logo-hvi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75958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ktangel 10"/>
          <p:cNvSpPr/>
          <p:nvPr userDrawn="1"/>
        </p:nvSpPr>
        <p:spPr>
          <a:xfrm>
            <a:off x="7308304" y="5017740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25" y="1345332"/>
            <a:ext cx="6550000" cy="3600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332"/>
            <a:ext cx="252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26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EF8F3-F558-4445-8609-5621AE8CA248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C237B-B3DD-4E68-A444-9FD1911074B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870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efstit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51920" y="1551831"/>
            <a:ext cx="4970770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51920" y="2038947"/>
            <a:ext cx="4970770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3" name="Bild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3" y="0"/>
            <a:ext cx="2878073" cy="1493999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1" y="1551831"/>
            <a:ext cx="2877968" cy="1224135"/>
          </a:xfrm>
          <a:prstGeom prst="rect">
            <a:avLst/>
          </a:prstGeom>
        </p:spPr>
      </p:pic>
      <p:pic>
        <p:nvPicPr>
          <p:cNvPr id="5" name="Bilde 4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4" y="2842962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48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11188" y="1177315"/>
            <a:ext cx="3960000" cy="3927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88464" y="1177315"/>
            <a:ext cx="3960000" cy="3927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A1691-2F5C-4004-ADD2-6041CD4F69D3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EB4D9-6733-4D0E-8F89-0392A6BB091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1770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11188" y="1177315"/>
            <a:ext cx="5905028" cy="3927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588224" y="1177315"/>
            <a:ext cx="2160240" cy="392782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A1691-2F5C-4004-ADD2-6041CD4F69D3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EB4D9-6733-4D0E-8F89-0392A6BB091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1971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843808" y="1201316"/>
            <a:ext cx="5905028" cy="3927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1560" y="1201316"/>
            <a:ext cx="2160240" cy="3927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A1691-2F5C-4004-ADD2-6041CD4F69D3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EB4D9-6733-4D0E-8F89-0392A6BB091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0188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188" y="1177314"/>
            <a:ext cx="3960812" cy="672074"/>
          </a:xfrm>
        </p:spPr>
        <p:txBody>
          <a:bodyPr/>
          <a:lstStyle>
            <a:lvl1pPr marL="0" indent="0">
              <a:buNone/>
              <a:defRPr sz="2000" b="1"/>
            </a:lvl1pPr>
            <a:lvl2pPr marL="475476" indent="0">
              <a:buNone/>
              <a:defRPr sz="2100" b="1"/>
            </a:lvl2pPr>
            <a:lvl3pPr marL="950952" indent="0">
              <a:buNone/>
              <a:defRPr sz="1900" b="1"/>
            </a:lvl3pPr>
            <a:lvl4pPr marL="1426428" indent="0">
              <a:buNone/>
              <a:defRPr sz="1700" b="1"/>
            </a:lvl4pPr>
            <a:lvl5pPr marL="1901904" indent="0">
              <a:buNone/>
              <a:defRPr sz="1700" b="1"/>
            </a:lvl5pPr>
            <a:lvl6pPr marL="2377380" indent="0">
              <a:buNone/>
              <a:defRPr sz="1700" b="1"/>
            </a:lvl6pPr>
            <a:lvl7pPr marL="2852856" indent="0">
              <a:buNone/>
              <a:defRPr sz="1700" b="1"/>
            </a:lvl7pPr>
            <a:lvl8pPr marL="3328332" indent="0">
              <a:buNone/>
              <a:defRPr sz="1700" b="1"/>
            </a:lvl8pPr>
            <a:lvl9pPr marL="3803808" indent="0">
              <a:buNone/>
              <a:defRPr sz="17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1188" y="1849388"/>
            <a:ext cx="3960000" cy="325574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6017" y="1177313"/>
            <a:ext cx="4032697" cy="6720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75476" indent="0">
              <a:buNone/>
              <a:defRPr sz="2100" b="1"/>
            </a:lvl2pPr>
            <a:lvl3pPr marL="950952" indent="0">
              <a:buNone/>
              <a:defRPr sz="1900" b="1"/>
            </a:lvl3pPr>
            <a:lvl4pPr marL="1426428" indent="0">
              <a:buNone/>
              <a:defRPr sz="1700" b="1"/>
            </a:lvl4pPr>
            <a:lvl5pPr marL="1901904" indent="0">
              <a:buNone/>
              <a:defRPr sz="1700" b="1"/>
            </a:lvl5pPr>
            <a:lvl6pPr marL="2377380" indent="0">
              <a:buNone/>
              <a:defRPr sz="1700" b="1"/>
            </a:lvl6pPr>
            <a:lvl7pPr marL="2852856" indent="0">
              <a:buNone/>
              <a:defRPr sz="1700" b="1"/>
            </a:lvl7pPr>
            <a:lvl8pPr marL="3328332" indent="0">
              <a:buNone/>
              <a:defRPr sz="1700" b="1"/>
            </a:lvl8pPr>
            <a:lvl9pPr marL="3803808" indent="0">
              <a:buNone/>
              <a:defRPr sz="17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6016" y="1849388"/>
            <a:ext cx="4032448" cy="325574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24EB2-E0B0-4114-B07A-8ADAFBE308B4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626CE-081D-4339-A305-6C9137EFE8D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1169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ødtekst med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189" y="1177313"/>
            <a:ext cx="8137525" cy="1620180"/>
          </a:xfrm>
        </p:spPr>
        <p:txBody>
          <a:bodyPr tIns="74878">
            <a:normAutofit/>
          </a:bodyPr>
          <a:lstStyle>
            <a:lvl1pPr marL="0" indent="0">
              <a:buNone/>
              <a:defRPr sz="2000" b="0"/>
            </a:lvl1pPr>
            <a:lvl2pPr marL="475476" indent="0">
              <a:buNone/>
              <a:defRPr sz="2100" b="1"/>
            </a:lvl2pPr>
            <a:lvl3pPr marL="950952" indent="0">
              <a:buNone/>
              <a:defRPr sz="1900" b="1"/>
            </a:lvl3pPr>
            <a:lvl4pPr marL="1426428" indent="0">
              <a:buNone/>
              <a:defRPr sz="1700" b="1"/>
            </a:lvl4pPr>
            <a:lvl5pPr marL="1901904" indent="0">
              <a:buNone/>
              <a:defRPr sz="1700" b="1"/>
            </a:lvl5pPr>
            <a:lvl6pPr marL="2377380" indent="0">
              <a:buNone/>
              <a:defRPr sz="1700" b="1"/>
            </a:lvl6pPr>
            <a:lvl7pPr marL="2852856" indent="0">
              <a:buNone/>
              <a:defRPr sz="1700" b="1"/>
            </a:lvl7pPr>
            <a:lvl8pPr marL="3328332" indent="0">
              <a:buNone/>
              <a:defRPr sz="1700" b="1"/>
            </a:lvl8pPr>
            <a:lvl9pPr marL="3803808" indent="0">
              <a:buNone/>
              <a:defRPr sz="17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1189" y="2857501"/>
            <a:ext cx="8137525" cy="22476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ECE31-6DEE-4161-A9A7-30199BDAC5E9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FFC60-9DA0-4F83-BC03-AFC6AAB306B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7157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55130-3420-4BF7-8EFF-9B842B90F285}" type="datetime1">
              <a:rPr lang="nb-NO"/>
              <a:pPr>
                <a:defRPr/>
              </a:pPr>
              <a:t>14.11.2013</a:t>
            </a:fld>
            <a:endParaRPr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68101-5E73-4842-84AF-B77D371DB73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69AFA-CD9D-430C-AD78-975833FF0057}" type="datetime1">
              <a:rPr lang="nb-NO"/>
              <a:pPr>
                <a:defRPr/>
              </a:pPr>
              <a:t>14.11.2013</a:t>
            </a:fld>
            <a:endParaRPr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38BE0-F564-4F37-9EE1-02B6F953E84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vadratisk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611559" y="1201316"/>
            <a:ext cx="3960000" cy="3600400"/>
          </a:xfrm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75476" indent="0">
              <a:buNone/>
              <a:defRPr sz="2900"/>
            </a:lvl2pPr>
            <a:lvl3pPr marL="950952" indent="0">
              <a:buNone/>
              <a:defRPr sz="2500"/>
            </a:lvl3pPr>
            <a:lvl4pPr marL="1426428" indent="0">
              <a:buNone/>
              <a:defRPr sz="2100"/>
            </a:lvl4pPr>
            <a:lvl5pPr marL="1901904" indent="0">
              <a:buNone/>
              <a:defRPr sz="2100"/>
            </a:lvl5pPr>
            <a:lvl6pPr marL="2377380" indent="0">
              <a:buNone/>
              <a:defRPr sz="2100"/>
            </a:lvl6pPr>
            <a:lvl7pPr marL="2852856" indent="0">
              <a:buNone/>
              <a:defRPr sz="2100"/>
            </a:lvl7pPr>
            <a:lvl8pPr marL="3328332" indent="0">
              <a:buNone/>
              <a:defRPr sz="2100"/>
            </a:lvl8pPr>
            <a:lvl9pPr marL="3803808" indent="0">
              <a:buNone/>
              <a:defRPr sz="21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2"/>
          </p:nvPr>
        </p:nvSpPr>
        <p:spPr>
          <a:xfrm>
            <a:off x="4716016" y="1201716"/>
            <a:ext cx="3960000" cy="3600000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611560" y="517240"/>
            <a:ext cx="8075240" cy="599778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F0845-169D-4F6F-B707-36A3C2E10C2B}" type="datetime1">
              <a:rPr lang="nb-NO"/>
              <a:pPr>
                <a:defRPr/>
              </a:pPr>
              <a:t>14.11.2013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91288-1D36-443B-9EE0-7D76D01993B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611560" y="1357312"/>
            <a:ext cx="8064896" cy="3030000"/>
          </a:xfrm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75476" indent="0">
              <a:buNone/>
              <a:defRPr sz="2900"/>
            </a:lvl2pPr>
            <a:lvl3pPr marL="950952" indent="0">
              <a:buNone/>
              <a:defRPr sz="2500"/>
            </a:lvl3pPr>
            <a:lvl4pPr marL="1426428" indent="0">
              <a:buNone/>
              <a:defRPr sz="2100"/>
            </a:lvl4pPr>
            <a:lvl5pPr marL="1901904" indent="0">
              <a:buNone/>
              <a:defRPr sz="2100"/>
            </a:lvl5pPr>
            <a:lvl6pPr marL="2377380" indent="0">
              <a:buNone/>
              <a:defRPr sz="2100"/>
            </a:lvl6pPr>
            <a:lvl7pPr marL="2852856" indent="0">
              <a:buNone/>
              <a:defRPr sz="2100"/>
            </a:lvl7pPr>
            <a:lvl8pPr marL="3328332" indent="0">
              <a:buNone/>
              <a:defRPr sz="2100"/>
            </a:lvl8pPr>
            <a:lvl9pPr marL="3803808" indent="0">
              <a:buNone/>
              <a:defRPr sz="21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611560" y="517240"/>
            <a:ext cx="8075240" cy="599778"/>
          </a:xfrm>
        </p:spPr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D9B1-291D-4A8E-9E15-86F9DE341D6B}" type="datetime1">
              <a:rPr lang="nb-NO"/>
              <a:pPr>
                <a:defRPr/>
              </a:pPr>
              <a:t>14.11.2013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A78D6-888D-4277-B746-1CA1F7AD0B6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3CC-909B-43C1-A166-DD43EA188E47}" type="datetime1">
              <a:rPr lang="nb-NO"/>
              <a:pPr>
                <a:defRPr/>
              </a:pPr>
              <a:t>14.11.2013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D6D8-7FBC-42DF-8F96-A8130C094A3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efstit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51920" y="1551831"/>
            <a:ext cx="4970770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51920" y="2038947"/>
            <a:ext cx="4970770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3" name="Bild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4" y="0"/>
            <a:ext cx="2878071" cy="1493999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2" y="1551831"/>
            <a:ext cx="2877966" cy="1224135"/>
          </a:xfrm>
          <a:prstGeom prst="rect">
            <a:avLst/>
          </a:prstGeom>
        </p:spPr>
      </p:pic>
      <p:pic>
        <p:nvPicPr>
          <p:cNvPr id="5" name="Bilde 4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4" y="2842962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33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 anchor="ctr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AC4E3-D362-4D4C-A7FC-6089373DDE62}" type="datetime1">
              <a:rPr lang="nb-NO"/>
              <a:pPr>
                <a:defRPr/>
              </a:pPr>
              <a:t>14.11.2013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B5DB2-4D92-45C2-80FD-500F378E985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38"/>
          <p:cNvGrpSpPr>
            <a:grpSpLocks/>
          </p:cNvGrpSpPr>
          <p:nvPr userDrawn="1"/>
        </p:nvGrpSpPr>
        <p:grpSpPr bwMode="auto">
          <a:xfrm>
            <a:off x="2990193" y="1336717"/>
            <a:ext cx="3169872" cy="3050502"/>
            <a:chOff x="5310958" y="2374788"/>
            <a:chExt cx="5629018" cy="5419817"/>
          </a:xfrm>
        </p:grpSpPr>
        <p:grpSp>
          <p:nvGrpSpPr>
            <p:cNvPr id="3" name="Gruppe 16"/>
            <p:cNvGrpSpPr/>
            <p:nvPr userDrawn="1"/>
          </p:nvGrpSpPr>
          <p:grpSpPr>
            <a:xfrm>
              <a:off x="5670436" y="3692865"/>
              <a:ext cx="5269540" cy="812979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13" name="Trapes 12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14" name="Trapes 13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  <p:grpSp>
          <p:nvGrpSpPr>
            <p:cNvPr id="4" name="Gruppe 25"/>
            <p:cNvGrpSpPr/>
            <p:nvPr userDrawn="1"/>
          </p:nvGrpSpPr>
          <p:grpSpPr>
            <a:xfrm>
              <a:off x="5310958" y="5690869"/>
              <a:ext cx="5269540" cy="799200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11" name="Trapes 10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12" name="Trapes 11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  <p:grpSp>
          <p:nvGrpSpPr>
            <p:cNvPr id="5" name="Gruppe 29"/>
            <p:cNvGrpSpPr/>
            <p:nvPr userDrawn="1"/>
          </p:nvGrpSpPr>
          <p:grpSpPr>
            <a:xfrm rot="6060610" flipH="1">
              <a:off x="4450019" y="4673845"/>
              <a:ext cx="5417928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9" name="Trapes 8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10" name="Trapes 9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  <p:grpSp>
          <p:nvGrpSpPr>
            <p:cNvPr id="6" name="Gruppe 35"/>
            <p:cNvGrpSpPr/>
            <p:nvPr userDrawn="1"/>
          </p:nvGrpSpPr>
          <p:grpSpPr>
            <a:xfrm rot="6060610" flipH="1">
              <a:off x="6432945" y="4671189"/>
              <a:ext cx="5416395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7" name="Trapes 6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8" name="Trapes 7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ert symb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7"/>
          <p:cNvGrpSpPr/>
          <p:nvPr userDrawn="1"/>
        </p:nvGrpSpPr>
        <p:grpSpPr>
          <a:xfrm>
            <a:off x="3193050" y="2078536"/>
            <a:ext cx="2967304" cy="457587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3" name="Trapes 2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4" name="Trapes 3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  <p:grpSp>
        <p:nvGrpSpPr>
          <p:cNvPr id="5" name="Gruppe 21"/>
          <p:cNvGrpSpPr/>
          <p:nvPr userDrawn="1"/>
        </p:nvGrpSpPr>
        <p:grpSpPr>
          <a:xfrm>
            <a:off x="2990626" y="3203116"/>
            <a:ext cx="2967304" cy="449831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6" name="Trapes 5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7" name="Trapes 6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  <p:grpSp>
        <p:nvGrpSpPr>
          <p:cNvPr id="8" name="Gruppe 24"/>
          <p:cNvGrpSpPr/>
          <p:nvPr userDrawn="1"/>
        </p:nvGrpSpPr>
        <p:grpSpPr>
          <a:xfrm rot="6060610" flipH="1">
            <a:off x="2506513" y="2630577"/>
            <a:ext cx="3049491" cy="463770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9" name="Trapes 8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10" name="Trapes 9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  <p:grpSp>
        <p:nvGrpSpPr>
          <p:cNvPr id="11" name="Gruppe 27"/>
          <p:cNvGrpSpPr/>
          <p:nvPr userDrawn="1"/>
        </p:nvGrpSpPr>
        <p:grpSpPr>
          <a:xfrm rot="6060610" flipH="1">
            <a:off x="3623108" y="2629083"/>
            <a:ext cx="3048628" cy="463770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12" name="Trapes 11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13" name="Trapes 12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51793E-7 L -0.04757 0.2884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144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0523E-6 L -0.29028 -0.00232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" y="-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51793E-7 L 0.05573 -0.4564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228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34629E-6 L 0.36996 -0.00694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5270" y="409228"/>
            <a:ext cx="2157459" cy="359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7" y="409228"/>
            <a:ext cx="6823504" cy="35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6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5270" y="409228"/>
            <a:ext cx="2157459" cy="359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7" y="409228"/>
            <a:ext cx="6823504" cy="35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460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0" y="404781"/>
            <a:ext cx="2157458" cy="35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3617" y="409228"/>
            <a:ext cx="6823502" cy="359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896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5270" y="409228"/>
            <a:ext cx="2157458" cy="35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7" y="409228"/>
            <a:ext cx="6823502" cy="359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20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0" y="409228"/>
            <a:ext cx="2157457" cy="35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1776" y="413675"/>
            <a:ext cx="6823500" cy="359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632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9622" y="409229"/>
            <a:ext cx="2157457" cy="359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3" y="413675"/>
            <a:ext cx="6823500" cy="359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325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611447" y="517353"/>
            <a:ext cx="8136000" cy="59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95" tIns="47548" rIns="95095" bIns="4754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611448" y="1177669"/>
            <a:ext cx="8137436" cy="374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95" tIns="47548" rIns="95095" bIns="47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15623" y="5198541"/>
            <a:ext cx="1008352" cy="243039"/>
          </a:xfrm>
          <a:prstGeom prst="rect">
            <a:avLst/>
          </a:prstGeom>
        </p:spPr>
        <p:txBody>
          <a:bodyPr vert="horz" lIns="95095" tIns="47548" rIns="95095" bIns="47548" rtlCol="0" anchor="ctr"/>
          <a:lstStyle>
            <a:lvl1pPr marL="0" algn="l" defTabSz="950952" rtl="0" eaLnBrk="1" fontAlgn="auto" latinLnBrk="0" hangingPunct="1">
              <a:spcBef>
                <a:spcPts val="0"/>
              </a:spcBef>
              <a:spcAft>
                <a:spcPts val="0"/>
              </a:spcAft>
              <a:defRPr lang="nb-NO" sz="1200" kern="120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F30B505-5128-4BB6-8610-94C3528B68C7}" type="datetime1">
              <a:rPr lang="nb-NO" smtClean="0"/>
              <a:pPr>
                <a:defRPr/>
              </a:pPr>
              <a:t>14.11.2013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195490" y="5198541"/>
            <a:ext cx="5184788" cy="243039"/>
          </a:xfrm>
          <a:prstGeom prst="rect">
            <a:avLst/>
          </a:prstGeom>
        </p:spPr>
        <p:txBody>
          <a:bodyPr vert="horz" lIns="95095" tIns="47548" rIns="95095" bIns="47548" rtlCol="0" anchor="ctr"/>
          <a:lstStyle>
            <a:lvl1pPr marL="0" algn="l" defTabSz="950952" rtl="0" eaLnBrk="1" fontAlgn="auto" latinLnBrk="0" hangingPunct="1">
              <a:spcBef>
                <a:spcPts val="0"/>
              </a:spcBef>
              <a:spcAft>
                <a:spcPts val="0"/>
              </a:spcAft>
              <a:defRPr lang="nb-NO" sz="1200" kern="120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11447" y="5197648"/>
            <a:ext cx="404950" cy="240359"/>
          </a:xfrm>
          <a:prstGeom prst="rect">
            <a:avLst/>
          </a:prstGeom>
        </p:spPr>
        <p:txBody>
          <a:bodyPr vert="horz" lIns="95095" tIns="47548" rIns="95095" bIns="47548" rtlCol="0" anchor="ctr"/>
          <a:lstStyle>
            <a:lvl1pPr algn="l" defTabSz="950952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1031" name="Bilde 12" descr="Logo-hvit.pn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618063" y="5175310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5" r:id="rId9"/>
    <p:sldLayoutId id="2147483748" r:id="rId10"/>
    <p:sldLayoutId id="2147483776" r:id="rId11"/>
    <p:sldLayoutId id="2147483775" r:id="rId12"/>
    <p:sldLayoutId id="2147483778" r:id="rId13"/>
    <p:sldLayoutId id="2147483777" r:id="rId14"/>
    <p:sldLayoutId id="2147483784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3" r:id="rId21"/>
    <p:sldLayoutId id="2147483794" r:id="rId22"/>
    <p:sldLayoutId id="2147483791" r:id="rId23"/>
    <p:sldLayoutId id="2147483792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69" r:id="rId31"/>
    <p:sldLayoutId id="2147483770" r:id="rId3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50070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Georgia" pitchFamily="18" charset="0"/>
          <a:ea typeface="+mj-ea"/>
          <a:cs typeface="+mj-cs"/>
        </a:defRPr>
      </a:lvl1pPr>
      <a:lvl2pPr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2pPr>
      <a:lvl3pPr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3pPr>
      <a:lvl4pPr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4pPr>
      <a:lvl5pPr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5pPr>
      <a:lvl6pPr marL="257404"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6pPr>
      <a:lvl7pPr marL="514807"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7pPr>
      <a:lvl8pPr marL="772211"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8pPr>
      <a:lvl9pPr marL="1029614"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9pPr>
    </p:titleStyle>
    <p:bodyStyle>
      <a:lvl1pPr marL="280641" indent="-280641" algn="l" defTabSz="95007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900" kern="1200">
          <a:solidFill>
            <a:srgbClr val="32374B"/>
          </a:solidFill>
          <a:latin typeface="Georgia" pitchFamily="18" charset="0"/>
          <a:ea typeface="+mn-ea"/>
          <a:cs typeface="+mn-cs"/>
        </a:defRPr>
      </a:lvl1pPr>
      <a:lvl2pPr marL="561283" indent="-280641" algn="l" defTabSz="95007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1500" kern="1200">
          <a:solidFill>
            <a:srgbClr val="32374B"/>
          </a:solidFill>
          <a:latin typeface="Georgia" pitchFamily="18" charset="0"/>
          <a:ea typeface="+mn-ea"/>
          <a:cs typeface="+mn-cs"/>
        </a:defRPr>
      </a:lvl2pPr>
      <a:lvl3pPr marL="841924" indent="-280641" algn="l" defTabSz="95007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1300" kern="1200">
          <a:solidFill>
            <a:srgbClr val="32374B"/>
          </a:solidFill>
          <a:latin typeface="Georgia" pitchFamily="18" charset="0"/>
          <a:ea typeface="+mn-ea"/>
          <a:cs typeface="+mn-cs"/>
        </a:defRPr>
      </a:lvl3pPr>
      <a:lvl4pPr marL="1122566" indent="-280641" algn="l" defTabSz="95007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1100" kern="1200">
          <a:solidFill>
            <a:srgbClr val="32374B"/>
          </a:solidFill>
          <a:latin typeface="Georgia" pitchFamily="18" charset="0"/>
          <a:ea typeface="+mn-ea"/>
          <a:cs typeface="+mn-cs"/>
        </a:defRPr>
      </a:lvl4pPr>
      <a:lvl5pPr marL="1394270" indent="-271704" algn="l" defTabSz="95007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1100" kern="1200">
          <a:solidFill>
            <a:srgbClr val="32374B"/>
          </a:solidFill>
          <a:latin typeface="Georgia" pitchFamily="18" charset="0"/>
          <a:ea typeface="+mn-ea"/>
          <a:cs typeface="+mn-cs"/>
        </a:defRPr>
      </a:lvl5pPr>
      <a:lvl6pPr marL="2615118" indent="-237738" algn="l" defTabSz="95095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90594" indent="-237738" algn="l" defTabSz="95095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6070" indent="-237738" algn="l" defTabSz="95095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41546" indent="-237738" algn="l" defTabSz="95095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76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52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28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1904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7380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2856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8332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3808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Strategi for spesialtransport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Trafikkplansjef Kjersti </a:t>
            </a:r>
            <a:r>
              <a:rPr lang="nb-NO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Midttun og trafikkplanlegger Olav Raanaas Moen</a:t>
            </a:r>
            <a:endParaRPr lang="nb-NO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november 2013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4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00" y="-94828"/>
            <a:ext cx="5724000" cy="57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33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h128\AppData\Local\Microsoft\Windows\Temporary Internet Files\Content.Outlook\324GS8MZ\Vestby_desember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778" y="0"/>
            <a:ext cx="306570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64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864096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Minibusser i dagens «storbussanbud» i Follo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1345332"/>
            <a:ext cx="5184576" cy="3528392"/>
          </a:xfrm>
        </p:spPr>
        <p:txBody>
          <a:bodyPr>
            <a:normAutofit/>
          </a:bodyPr>
          <a:lstStyle/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917 Elle – Dyrløkke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Anbud 17, ruteområde 1 Drøbak (Norgesbuss). 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Matebuss avgang hvert 20. minutt rushtid.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1133 div. Vestby skole og </a:t>
            </a: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1138 div. Son skole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Anbud 17, ruteområde 3 Vestby (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Nobina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/Schaus)</a:t>
            </a:r>
          </a:p>
        </p:txBody>
      </p:sp>
    </p:spTree>
    <p:extLst>
      <p:ext uri="{BB962C8B-B14F-4D97-AF65-F5344CB8AC3E}">
        <p14:creationId xmlns:p14="http://schemas.microsoft.com/office/powerpoint/2010/main" val="113979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265212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Bestillingslinjer i Follo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841276"/>
            <a:ext cx="4970770" cy="4464496"/>
          </a:xfrm>
        </p:spPr>
        <p:txBody>
          <a:bodyPr>
            <a:normAutofit fontScale="85000" lnSpcReduction="10000"/>
          </a:bodyPr>
          <a:lstStyle/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926 Vestby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Hvitsten –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Galby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nb-NO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estby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NY LINJE 15.12.13: Kjøres mandag, onsdag, fredag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927 </a:t>
            </a:r>
            <a:r>
              <a:rPr lang="nb-NO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estby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Garder – Kjenn – </a:t>
            </a:r>
            <a:r>
              <a:rPr lang="nb-NO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estby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NY LINJE 15.12.13: Kjøres tirsdag, torsdag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976 Siggerud –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Sværsvann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Bru – Ski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tirsdag, torsdag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977 Skotbu – Kråkstad – Ski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tirsdag, torsdag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978 Kjærnes – Vinterbro – Ski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mandag, onsdag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979 Ås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Egge – Vinterbro – Ski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fredag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09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337220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«Faste» servicelinjer i Follo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1057300"/>
            <a:ext cx="4970770" cy="3672408"/>
          </a:xfrm>
        </p:spPr>
        <p:txBody>
          <a:bodyPr>
            <a:normAutofit/>
          </a:bodyPr>
          <a:lstStyle/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973 Ski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Ellingsrudlia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Ski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4 avganger mandag – fredag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974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Stenfelt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/Ramstad Terrasse – Ski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én avgang daglig mandag - fredag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25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 txBox="1">
            <a:spLocks noChangeArrowheads="1"/>
          </p:cNvSpPr>
          <p:nvPr/>
        </p:nvSpPr>
        <p:spPr bwMode="auto">
          <a:xfrm>
            <a:off x="971600" y="357981"/>
            <a:ext cx="7668964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7548" rIns="95095" bIns="47548" numCol="1" anchor="t" anchorCtr="0" compatLnSpc="1">
            <a:prstTxWarp prst="textNoShape">
              <a:avLst/>
            </a:prstTxWarp>
            <a:noAutofit/>
          </a:bodyPr>
          <a:lstStyle>
            <a:lvl1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2500" b="1" i="0" kern="1200">
                <a:solidFill>
                  <a:schemeClr val="tx2"/>
                </a:solidFill>
                <a:latin typeface="Georgia"/>
                <a:ea typeface="+mj-ea"/>
                <a:cs typeface="Georgia"/>
              </a:defRPr>
            </a:lvl1pPr>
            <a:lvl2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2pPr>
            <a:lvl3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3pPr>
            <a:lvl4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4pPr>
            <a:lvl5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5pPr>
            <a:lvl6pPr marL="257404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6pPr>
            <a:lvl7pPr marL="514807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7pPr>
            <a:lvl8pPr marL="772211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8pPr>
            <a:lvl9pPr marL="1029614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9pPr>
          </a:lstStyle>
          <a:p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Søke å utnytte flåten mest mulig effektivt </a:t>
            </a:r>
          </a:p>
        </p:txBody>
      </p:sp>
      <p:sp>
        <p:nvSpPr>
          <p:cNvPr id="8" name="Rectangle 18"/>
          <p:cNvSpPr txBox="1">
            <a:spLocks noChangeArrowheads="1"/>
          </p:cNvSpPr>
          <p:nvPr/>
        </p:nvSpPr>
        <p:spPr bwMode="auto">
          <a:xfrm>
            <a:off x="470992" y="1849388"/>
            <a:ext cx="8340477" cy="173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7548" rIns="95095" bIns="47548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5007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accent1">
                    <a:lumMod val="75000"/>
                  </a:schemeClr>
                </a:solidFill>
                <a:latin typeface="Georgia"/>
                <a:ea typeface="+mn-ea"/>
                <a:cs typeface="Georgia"/>
              </a:defRPr>
            </a:lvl1pPr>
            <a:lvl2pPr marL="257404" indent="0" algn="ctr" defTabSz="95007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Georgia" pitchFamily="18" charset="0"/>
                <a:ea typeface="+mn-ea"/>
                <a:cs typeface="+mn-cs"/>
              </a:defRPr>
            </a:lvl2pPr>
            <a:lvl3pPr marL="514807" indent="0" algn="ctr" defTabSz="95007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Georgia" pitchFamily="18" charset="0"/>
                <a:ea typeface="+mn-ea"/>
                <a:cs typeface="+mn-cs"/>
              </a:defRPr>
            </a:lvl3pPr>
            <a:lvl4pPr marL="772211" indent="0" algn="ctr" defTabSz="95007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Georgia" pitchFamily="18" charset="0"/>
                <a:ea typeface="+mn-ea"/>
                <a:cs typeface="+mn-cs"/>
              </a:defRPr>
            </a:lvl4pPr>
            <a:lvl5pPr marL="1029614" indent="0" algn="ctr" defTabSz="95007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Georgia" pitchFamily="18" charset="0"/>
                <a:ea typeface="+mn-ea"/>
                <a:cs typeface="+mn-cs"/>
              </a:defRPr>
            </a:lvl5pPr>
            <a:lvl6pPr marL="1287018" indent="0" algn="ctr" defTabSz="950952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4422" indent="0" algn="ctr" defTabSz="950952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01825" indent="0" algn="ctr" defTabSz="950952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9229" indent="0" algn="ctr" defTabSz="950952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2450" indent="-552450" defTabSz="914400"/>
            <a:r>
              <a:rPr lang="nb-NO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  <a:r>
              <a:rPr 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6			</a:t>
            </a:r>
            <a:r>
              <a:rPr lang="nb-NO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  <a:r>
              <a:rPr 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8 		</a:t>
            </a:r>
            <a:r>
              <a:rPr lang="nb-NO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  <a:r>
              <a:rPr 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10		</a:t>
            </a:r>
            <a:r>
              <a:rPr lang="nb-NO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  <a:r>
              <a:rPr 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13		</a:t>
            </a:r>
            <a:r>
              <a:rPr lang="nb-NO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  <a:r>
              <a:rPr 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15	</a:t>
            </a:r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2450" indent="-552450" defTabSz="914400"/>
            <a:endParaRPr lang="nb-NO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2450" indent="-552450" defTabSz="914400"/>
            <a:r>
              <a:rPr 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Bestilling		Spesialskyss	skole	Service/bestilling	Spesialskyss</a:t>
            </a: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skole	Bestilling</a:t>
            </a:r>
          </a:p>
          <a:p>
            <a:pPr marL="552450" indent="-552450" defTabSz="914400"/>
            <a:r>
              <a:rPr 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552450" indent="-552450" defTabSz="914400"/>
            <a:endParaRPr lang="nb-NO" dirty="0" smtClean="0"/>
          </a:p>
          <a:p>
            <a:pPr marL="1177925" lvl="1" indent="-446088" defTabSz="914400">
              <a:buFont typeface="DIN-Bold" pitchFamily="50" charset="0"/>
              <a:buNone/>
            </a:pPr>
            <a:endParaRPr lang="nb-NO" dirty="0" smtClean="0"/>
          </a:p>
        </p:txBody>
      </p:sp>
      <p:cxnSp>
        <p:nvCxnSpPr>
          <p:cNvPr id="9" name="Rett pil 5"/>
          <p:cNvCxnSpPr>
            <a:cxnSpLocks noChangeShapeType="1"/>
          </p:cNvCxnSpPr>
          <p:nvPr/>
        </p:nvCxnSpPr>
        <p:spPr bwMode="auto">
          <a:xfrm>
            <a:off x="467544" y="2281436"/>
            <a:ext cx="770059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3526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Ruters prosjekt!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491880" y="1633364"/>
            <a:ext cx="5256956" cy="3495774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Kollektivtransportens hensikt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kan 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deles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i tre hovedformål:</a:t>
            </a:r>
            <a:endParaRPr lang="nb-NO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Mobilitet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for alle</a:t>
            </a:r>
          </a:p>
          <a:p>
            <a:pPr lvl="0"/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Samfunnets funksjonsdyktighet</a:t>
            </a:r>
          </a:p>
          <a:p>
            <a:pPr lvl="0"/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Miljø og klima</a:t>
            </a:r>
          </a:p>
          <a:p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EB4D9-6733-4D0E-8F89-0392A6BB0919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1316"/>
            <a:ext cx="1440160" cy="203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21396"/>
            <a:ext cx="148149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99" y="2713484"/>
            <a:ext cx="1376499" cy="194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33564"/>
            <a:ext cx="1416427" cy="199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ihåndsform 6"/>
          <p:cNvSpPr/>
          <p:nvPr/>
        </p:nvSpPr>
        <p:spPr>
          <a:xfrm>
            <a:off x="3337259" y="2609665"/>
            <a:ext cx="2654927" cy="505454"/>
          </a:xfrm>
          <a:custGeom>
            <a:avLst/>
            <a:gdLst>
              <a:gd name="connsiteX0" fmla="*/ 1110916 w 2654927"/>
              <a:gd name="connsiteY0" fmla="*/ 185 h 505454"/>
              <a:gd name="connsiteX1" fmla="*/ 186991 w 2654927"/>
              <a:gd name="connsiteY1" fmla="*/ 85910 h 505454"/>
              <a:gd name="connsiteX2" fmla="*/ 34591 w 2654927"/>
              <a:gd name="connsiteY2" fmla="*/ 438335 h 505454"/>
              <a:gd name="connsiteX3" fmla="*/ 644191 w 2654927"/>
              <a:gd name="connsiteY3" fmla="*/ 505010 h 505454"/>
              <a:gd name="connsiteX4" fmla="*/ 1825291 w 2654927"/>
              <a:gd name="connsiteY4" fmla="*/ 466910 h 505454"/>
              <a:gd name="connsiteX5" fmla="*/ 2406316 w 2654927"/>
              <a:gd name="connsiteY5" fmla="*/ 457385 h 505454"/>
              <a:gd name="connsiteX6" fmla="*/ 2644441 w 2654927"/>
              <a:gd name="connsiteY6" fmla="*/ 200210 h 505454"/>
              <a:gd name="connsiteX7" fmla="*/ 2091991 w 2654927"/>
              <a:gd name="connsiteY7" fmla="*/ 66860 h 505454"/>
              <a:gd name="connsiteX8" fmla="*/ 1110916 w 2654927"/>
              <a:gd name="connsiteY8" fmla="*/ 185 h 505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4927" h="505454">
                <a:moveTo>
                  <a:pt x="1110916" y="185"/>
                </a:moveTo>
                <a:cubicBezTo>
                  <a:pt x="793416" y="3360"/>
                  <a:pt x="366378" y="12885"/>
                  <a:pt x="186991" y="85910"/>
                </a:cubicBezTo>
                <a:cubicBezTo>
                  <a:pt x="7604" y="158935"/>
                  <a:pt x="-41609" y="368485"/>
                  <a:pt x="34591" y="438335"/>
                </a:cubicBezTo>
                <a:cubicBezTo>
                  <a:pt x="110791" y="508185"/>
                  <a:pt x="345741" y="500248"/>
                  <a:pt x="644191" y="505010"/>
                </a:cubicBezTo>
                <a:cubicBezTo>
                  <a:pt x="942641" y="509773"/>
                  <a:pt x="1531604" y="474847"/>
                  <a:pt x="1825291" y="466910"/>
                </a:cubicBezTo>
                <a:cubicBezTo>
                  <a:pt x="2118978" y="458973"/>
                  <a:pt x="2269791" y="501835"/>
                  <a:pt x="2406316" y="457385"/>
                </a:cubicBezTo>
                <a:cubicBezTo>
                  <a:pt x="2542841" y="412935"/>
                  <a:pt x="2696829" y="265298"/>
                  <a:pt x="2644441" y="200210"/>
                </a:cubicBezTo>
                <a:cubicBezTo>
                  <a:pt x="2592053" y="135122"/>
                  <a:pt x="2349166" y="98610"/>
                  <a:pt x="2091991" y="66860"/>
                </a:cubicBezTo>
                <a:cubicBezTo>
                  <a:pt x="1834816" y="35110"/>
                  <a:pt x="1428416" y="-2990"/>
                  <a:pt x="1110916" y="185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65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Ruterrapport 2012:2</a:t>
            </a:r>
            <a:b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«Strategi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bestillingstransport»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491880" y="1633364"/>
            <a:ext cx="5256956" cy="3495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Hensikten med rapporten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er å belyse sammenhenger, 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se på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samordningsgevinster og søke frem til 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rimelige avgrensninger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av hva som er 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kollektivtrafikkens og Ruters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rolle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Rapporten omtaler også måter å organisere området på. 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EB4D9-6733-4D0E-8F89-0392A6BB0919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348"/>
            <a:ext cx="2483063" cy="3505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6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573338" y="193204"/>
            <a:ext cx="531914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Mobilitetsaspektet gjelder i utgangspunktet for alle over alt selv om tilbudet alltid vil reflekter bosettingsmønster og </a:t>
            </a:r>
            <a:r>
              <a:rPr lang="nb-NO" dirty="0" smtClean="0"/>
              <a:t>tetthet!</a:t>
            </a: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9348"/>
            <a:ext cx="4790712" cy="305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ktangel 2"/>
          <p:cNvSpPr/>
          <p:nvPr/>
        </p:nvSpPr>
        <p:spPr>
          <a:xfrm>
            <a:off x="3779912" y="46577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i="1" dirty="0"/>
              <a:t>Sammenheng mellom bruk av kollektivtransport og tettstedsstørrelse og befolkningstetthet.</a:t>
            </a:r>
          </a:p>
          <a:p>
            <a:r>
              <a:rPr lang="nn-NO" sz="1200" i="1" dirty="0"/>
              <a:t>(Etter TØI, Samferdsel nr. 1, 2012)</a:t>
            </a:r>
            <a:endParaRPr lang="nb-NO" sz="1200" i="1" dirty="0"/>
          </a:p>
        </p:txBody>
      </p:sp>
    </p:spTree>
    <p:extLst>
      <p:ext uri="{BB962C8B-B14F-4D97-AF65-F5344CB8AC3E}">
        <p14:creationId xmlns:p14="http://schemas.microsoft.com/office/powerpoint/2010/main" val="84501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447" y="517352"/>
            <a:ext cx="8136000" cy="827979"/>
          </a:xfrm>
        </p:spPr>
        <p:txBody>
          <a:bodyPr/>
          <a:lstStyle/>
          <a:p>
            <a:r>
              <a:rPr lang="nb-NO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Ruters mål</a:t>
            </a:r>
            <a:r>
              <a:rPr lang="nb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448" y="1921396"/>
            <a:ext cx="3600512" cy="3003726"/>
          </a:xfrm>
        </p:spPr>
        <p:txBody>
          <a:bodyPr/>
          <a:lstStyle/>
          <a:p>
            <a:r>
              <a:rPr lang="nb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Fornøyde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kunder</a:t>
            </a:r>
          </a:p>
          <a:p>
            <a:r>
              <a:rPr lang="nb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Sterk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markedsposisjon</a:t>
            </a:r>
          </a:p>
          <a:p>
            <a:r>
              <a:rPr lang="nb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Mest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mulig </a:t>
            </a:r>
            <a:r>
              <a:rPr lang="nb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kollektivtrafikk 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nb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pengene</a:t>
            </a: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endParaRPr lang="nb-NO" sz="2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C237B-B3DD-4E68-A444-9FD1911074B4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  <p:pic>
        <p:nvPicPr>
          <p:cNvPr id="5" name="Plassholder for innhold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r="21731"/>
          <a:stretch/>
        </p:blipFill>
        <p:spPr>
          <a:xfrm rot="403364">
            <a:off x="4857986" y="1682317"/>
            <a:ext cx="2979040" cy="3027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86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05539"/>
            <a:ext cx="7101979" cy="427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838BE0-F564-4F37-9EE1-02B6F953E849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3244"/>
            <a:ext cx="7940738" cy="43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3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779912" y="697260"/>
            <a:ext cx="49685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/>
              <a:t>Bestillingstransport er </a:t>
            </a:r>
            <a:r>
              <a:rPr lang="nb-NO" sz="2400" dirty="0" smtClean="0"/>
              <a:t>felles-betegnelse </a:t>
            </a:r>
            <a:r>
              <a:rPr lang="nb-NO" sz="2400" dirty="0"/>
              <a:t>for </a:t>
            </a:r>
            <a:r>
              <a:rPr lang="nb-NO" sz="2400" dirty="0" smtClean="0"/>
              <a:t>transportkategoriene:</a:t>
            </a:r>
            <a:br>
              <a:rPr lang="nb-NO" sz="2400" dirty="0" smtClean="0"/>
            </a:br>
            <a:endParaRPr lang="nb-NO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2400" dirty="0"/>
              <a:t>Servicelinjer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2400" dirty="0"/>
              <a:t>Bestillingsruter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2400" dirty="0"/>
              <a:t>Transporttjenester for funksjonshemmede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2400" dirty="0"/>
              <a:t>Spesialskyss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2400" i="1" dirty="0" smtClean="0"/>
              <a:t>Pasienttransport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05873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h128\AppData\Local\Microsoft\Windows\Temporary Internet Files\Content.Outlook\324GS8MZ\Nesodden_desember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947" y="0"/>
            <a:ext cx="408005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utendring_Mal">
  <a:themeElements>
    <a:clrScheme name="Ruter">
      <a:dk1>
        <a:sysClr val="windowText" lastClr="000000"/>
      </a:dk1>
      <a:lt1>
        <a:sysClr val="window" lastClr="FFFFFF"/>
      </a:lt1>
      <a:dk2>
        <a:srgbClr val="32374B"/>
      </a:dk2>
      <a:lt2>
        <a:srgbClr val="AAAAB4"/>
      </a:lt2>
      <a:accent1>
        <a:srgbClr val="E60000"/>
      </a:accent1>
      <a:accent2>
        <a:srgbClr val="F07800"/>
      </a:accent2>
      <a:accent3>
        <a:srgbClr val="FFC300"/>
      </a:accent3>
      <a:accent4>
        <a:srgbClr val="41BECD"/>
      </a:accent4>
      <a:accent5>
        <a:srgbClr val="6E0A14"/>
      </a:accent5>
      <a:accent6>
        <a:srgbClr val="78B428"/>
      </a:accent6>
      <a:hlink>
        <a:srgbClr val="0000FF"/>
      </a:hlink>
      <a:folHlink>
        <a:srgbClr val="800080"/>
      </a:folHlink>
    </a:clrScheme>
    <a:fontScheme name="Offisiel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Rutendring_Mal</Template>
  <TotalTime>1189</TotalTime>
  <Words>311</Words>
  <Application>Microsoft Office PowerPoint</Application>
  <PresentationFormat>Skjermfremvisning (16:10)</PresentationFormat>
  <Paragraphs>67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6" baseType="lpstr">
      <vt:lpstr>Rutendring_Mal</vt:lpstr>
      <vt:lpstr>Strategi for spesialtransport</vt:lpstr>
      <vt:lpstr>Ruters prosjekt!</vt:lpstr>
      <vt:lpstr>Ruterrapport 2012:2 «Strategi for bestillingstransport»</vt:lpstr>
      <vt:lpstr>PowerPoint-presentasjon</vt:lpstr>
      <vt:lpstr>Ruters mål: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Minibusser i dagens «storbussanbud» i Follo</vt:lpstr>
      <vt:lpstr>Bestillingslinjer i Follo</vt:lpstr>
      <vt:lpstr>«Faste» servicelinjer i Follo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Ruteendringer i Follo 15.12.13</dc:title>
  <dc:creator>Raanaas Moen Olav</dc:creator>
  <cp:lastModifiedBy>Kjersti Helene Midttun</cp:lastModifiedBy>
  <cp:revision>53</cp:revision>
  <dcterms:created xsi:type="dcterms:W3CDTF">2013-10-10T06:17:29Z</dcterms:created>
  <dcterms:modified xsi:type="dcterms:W3CDTF">2013-11-14T13:45:19Z</dcterms:modified>
</cp:coreProperties>
</file>