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35" r:id="rId3"/>
    <p:sldId id="341" r:id="rId4"/>
    <p:sldId id="337" r:id="rId5"/>
    <p:sldId id="336" r:id="rId6"/>
    <p:sldId id="334" r:id="rId7"/>
  </p:sldIdLst>
  <p:sldSz cx="9144000" cy="6858000" type="screen4x3"/>
  <p:notesSz cx="6724650" cy="987425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0083"/>
    <a:srgbClr val="80379B"/>
    <a:srgbClr val="3C8A2E"/>
    <a:srgbClr val="C1BB00"/>
    <a:srgbClr val="E17000"/>
    <a:srgbClr val="EEAF30"/>
    <a:srgbClr val="003F8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 snapToGrid="0" snapToObjects="1"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401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9079" y="0"/>
            <a:ext cx="291401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b-NO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824"/>
            <a:ext cx="291401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9079" y="9378824"/>
            <a:ext cx="291401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13B3A16-3684-4660-A16A-027D4A9C2B42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53912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401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9079" y="0"/>
            <a:ext cx="291401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b-NO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2465" y="4690269"/>
            <a:ext cx="5379720" cy="444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824"/>
            <a:ext cx="291401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9079" y="9378824"/>
            <a:ext cx="291401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1E1419E-1C12-4533-9C95-5A37A4A1BC80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78018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1A5FC0-3681-4A4E-8FA3-1E97BEEDDCE9}" type="slidenum">
              <a:rPr lang="nb-NO"/>
              <a:pPr/>
              <a:t>1</a:t>
            </a:fld>
            <a:endParaRPr lang="nb-NO" dirty="0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2" name="Picture 8" descr="unibuss_powerpoint_graphi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36550" y="1958975"/>
            <a:ext cx="5199063" cy="12350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noProof="0" smtClean="0"/>
              <a:t>Klikk for å redigere tittelstil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36550" y="3194050"/>
            <a:ext cx="5199063" cy="1208088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noProof="0" smtClean="0"/>
              <a:t>Klikk for å redigere undertittelstil i malen</a:t>
            </a: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1D5A075A-A009-4C12-9751-BF8D8FDFE922}" type="datetime1">
              <a:rPr lang="nb-NO" smtClean="0"/>
              <a:t>06.04.2016</a:t>
            </a:fld>
            <a:endParaRPr lang="nb-NO"/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Unibuss Ekspress</a:t>
            </a:r>
            <a:endParaRPr lang="nb-NO"/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8182F455-9459-44A1-94A6-1C5EE06BE502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02E750-0AF5-4B96-A66B-1905004CB080}" type="datetime1">
              <a:rPr lang="nb-NO" smtClean="0"/>
              <a:t>06.04.2016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Unibuss Ekspress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85BB3512-9686-4FBB-A499-B8D2EE5AA32C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9621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99250" y="1397000"/>
            <a:ext cx="2120900" cy="466407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336550" y="1397000"/>
            <a:ext cx="6210300" cy="466407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8DE978-AD68-4188-AD7D-8DC8CDF9A969}" type="datetime1">
              <a:rPr lang="nb-NO" smtClean="0"/>
              <a:t>06.04.2016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Unibuss Ekspress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554580E5-4CCF-4E82-A2EA-0694FAE6A766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464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39437F-A1D2-49D3-A625-808B0B6DB4E1}" type="datetime1">
              <a:rPr lang="nb-NO" smtClean="0"/>
              <a:t>06.04.2016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Unibuss Ekspress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F4B6F2A5-CB88-4C87-9135-BCEA08727427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4546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4CFA9C-5CD7-4A6E-9606-D9CC716FF4A0}" type="datetime1">
              <a:rPr lang="nb-NO" smtClean="0"/>
              <a:t>06.04.2016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Unibuss Ekspress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609A29AE-1E17-4054-A3A6-357FA803CDC6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6877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36550" y="2630488"/>
            <a:ext cx="4165600" cy="3430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54550" y="2630488"/>
            <a:ext cx="4165600" cy="3430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26543C-F958-45BA-8CAF-F9DEFE08289B}" type="datetime1">
              <a:rPr lang="nb-NO" smtClean="0"/>
              <a:t>06.04.2016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Unibuss Ekspress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212AE8D4-E4B0-4CBC-8C90-F2386E1B2421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2197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17C26A-F494-4DF7-B78F-632299B581A3}" type="datetime1">
              <a:rPr lang="nb-NO" smtClean="0"/>
              <a:t>06.04.2016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Unibuss Ekspress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488222B0-018E-44EA-B3F2-59F4F440DD0B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2006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ECAB52-0DBF-4961-9248-CCF74D5A4FC2}" type="datetime1">
              <a:rPr lang="nb-NO" smtClean="0"/>
              <a:t>06.04.2016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Unibuss Ekspress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65CD2C90-4FE3-44CA-9D26-93847B95F36A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3605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0AB13F-2DE4-4D54-A4E5-5AE8C9CDC04C}" type="datetime1">
              <a:rPr lang="nb-NO" smtClean="0"/>
              <a:t>06.04.2016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Unibuss Ekspress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7CE34784-3AB5-4AF3-8576-D699C16BC3D6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67460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8DF96F-4798-4E95-8F7B-67CD127D462B}" type="datetime1">
              <a:rPr lang="nb-NO" smtClean="0"/>
              <a:t>06.04.2016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Unibuss Ekspress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5D84EA45-9E28-4575-9659-104919A27553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42058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14A91C-DEBB-49CF-9343-843E20C42300}" type="datetime1">
              <a:rPr lang="nb-NO" smtClean="0"/>
              <a:t>06.04.2016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Unibuss Ekspress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506CF175-DD04-4032-ADCF-B93CAF960F04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93445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unibuss_powerpoint_strip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8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6550" y="1397000"/>
            <a:ext cx="8483600" cy="1233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86000" tIns="45720" rIns="48600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6550" y="2630488"/>
            <a:ext cx="8483600" cy="343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86000" tIns="45720" rIns="48600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36550" y="6061075"/>
            <a:ext cx="2030413" cy="79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B4609DE1-1C98-4FFB-9DC3-96714AED041A}" type="datetime1">
              <a:rPr lang="nb-NO" smtClean="0"/>
              <a:t>06.04.2016</a:t>
            </a:fld>
            <a:endParaRPr lang="nb-NO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15050" y="6061075"/>
            <a:ext cx="2705100" cy="79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r>
              <a:rPr lang="nb-NO" smtClean="0"/>
              <a:t>Unibuss Ekspress</a:t>
            </a:r>
            <a:endParaRPr lang="nb-NO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95763" y="6061075"/>
            <a:ext cx="752475" cy="79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r>
              <a:rPr lang="nb-NO"/>
              <a:t>Side </a:t>
            </a:r>
            <a:fld id="{37A8B224-7CC3-4117-93BC-BC9F4F8C3660}" type="slidenum">
              <a:rPr lang="nb-NO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Arial" charset="0"/>
          <a:cs typeface="Arial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Arial" charset="0"/>
          <a:cs typeface="Arial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Arial" charset="0"/>
          <a:cs typeface="Arial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Arial" charset="0"/>
          <a:cs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Arial" charset="0"/>
          <a:cs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Arial" charset="0"/>
          <a:cs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Arial" charset="0"/>
          <a:cs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fld id="{09F70FF2-9CF0-4C23-A0C1-16E6B6120C85}" type="datetime1">
              <a:rPr lang="nb-NO" smtClean="0"/>
              <a:t>06.04.2016</a:t>
            </a:fld>
            <a:endParaRPr lang="nb-NO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b-NO" dirty="0" smtClean="0"/>
              <a:t>Unibuss</a:t>
            </a:r>
            <a:endParaRPr lang="nb-NO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nb-NO" dirty="0"/>
              <a:t>Side </a:t>
            </a:r>
            <a:fld id="{270AB5C5-EE20-4871-B0C5-58B76D61E997}" type="slidenum">
              <a:rPr lang="nb-NO"/>
              <a:pPr/>
              <a:t>1</a:t>
            </a:fld>
            <a:endParaRPr lang="nb-NO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6550" y="1958975"/>
            <a:ext cx="5423315" cy="1235075"/>
          </a:xfrm>
        </p:spPr>
        <p:txBody>
          <a:bodyPr/>
          <a:lstStyle/>
          <a:p>
            <a:r>
              <a:rPr lang="nb-NO" dirty="0" smtClean="0"/>
              <a:t>Ruters dialogkonferanse 7.4.16</a:t>
            </a:r>
            <a:endParaRPr lang="nb-NO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6550" y="2706940"/>
            <a:ext cx="5199063" cy="1208088"/>
          </a:xfrm>
        </p:spPr>
        <p:txBody>
          <a:bodyPr/>
          <a:lstStyle/>
          <a:p>
            <a:endParaRPr lang="nb-NO" dirty="0" smtClean="0"/>
          </a:p>
          <a:p>
            <a:r>
              <a:rPr lang="nb-NO" dirty="0" smtClean="0"/>
              <a:t>Utvikling av nye </a:t>
            </a:r>
            <a:r>
              <a:rPr lang="nb-NO" dirty="0" smtClean="0"/>
              <a:t>forretningsmodeller</a:t>
            </a:r>
          </a:p>
          <a:p>
            <a:r>
              <a:rPr lang="nb-NO" dirty="0" smtClean="0"/>
              <a:t>Versjon 2.0</a:t>
            </a:r>
          </a:p>
          <a:p>
            <a:endParaRPr lang="nb-NO" dirty="0"/>
          </a:p>
          <a:p>
            <a:r>
              <a:rPr lang="nb-NO" dirty="0" smtClean="0"/>
              <a:t>Øystein Svendsen</a:t>
            </a:r>
          </a:p>
          <a:p>
            <a:r>
              <a:rPr lang="nb-NO" dirty="0" err="1" smtClean="0"/>
              <a:t>Adm</a:t>
            </a:r>
            <a:r>
              <a:rPr lang="nb-NO" dirty="0" smtClean="0"/>
              <a:t> </a:t>
            </a:r>
            <a:r>
              <a:rPr lang="nb-NO" dirty="0" err="1" smtClean="0"/>
              <a:t>dir</a:t>
            </a:r>
            <a:r>
              <a:rPr lang="nb-NO" dirty="0" smtClean="0"/>
              <a:t> Unibuss</a:t>
            </a:r>
            <a:endParaRPr lang="nb-N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tel 1"/>
          <p:cNvSpPr>
            <a:spLocks noGrp="1"/>
          </p:cNvSpPr>
          <p:nvPr>
            <p:ph type="title"/>
          </p:nvPr>
        </p:nvSpPr>
        <p:spPr>
          <a:xfrm>
            <a:off x="336550" y="1397000"/>
            <a:ext cx="8483600" cy="1001713"/>
          </a:xfrm>
        </p:spPr>
        <p:txBody>
          <a:bodyPr/>
          <a:lstStyle/>
          <a:p>
            <a:r>
              <a:rPr lang="nb-NO" dirty="0" smtClean="0"/>
              <a:t>Generelt</a:t>
            </a:r>
          </a:p>
        </p:txBody>
      </p:sp>
      <p:sp>
        <p:nvSpPr>
          <p:cNvPr id="4099" name="Plassholder for innhold 2"/>
          <p:cNvSpPr>
            <a:spLocks noGrp="1"/>
          </p:cNvSpPr>
          <p:nvPr>
            <p:ph idx="1"/>
          </p:nvPr>
        </p:nvSpPr>
        <p:spPr>
          <a:xfrm>
            <a:off x="336550" y="1920148"/>
            <a:ext cx="8483600" cy="3873900"/>
          </a:xfrm>
        </p:spPr>
        <p:txBody>
          <a:bodyPr/>
          <a:lstStyle/>
          <a:p>
            <a:pPr marL="457200" lvl="1" indent="0">
              <a:buNone/>
              <a:defRPr/>
            </a:pPr>
            <a:r>
              <a:rPr lang="nb-NO" dirty="0" smtClean="0"/>
              <a:t>Buss må bli enda mer kostnadseffektiv</a:t>
            </a:r>
          </a:p>
          <a:p>
            <a:pPr lvl="1">
              <a:defRPr/>
            </a:pPr>
            <a:r>
              <a:rPr lang="nb-NO" dirty="0" smtClean="0"/>
              <a:t>Kostnadsreduksjoner gjennom markedsbaserte priser og konkurranse i alle ledd</a:t>
            </a:r>
          </a:p>
          <a:p>
            <a:pPr lvl="1">
              <a:defRPr/>
            </a:pPr>
            <a:r>
              <a:rPr lang="nb-NO" dirty="0" smtClean="0"/>
              <a:t>Kontrakter som muliggjør utvikling av kosteffektive løsninger, det må bli enda mer lønnsomt for operatør å effektivisere og lykkes med markedstilpasninger</a:t>
            </a:r>
          </a:p>
          <a:p>
            <a:pPr lvl="1">
              <a:defRPr/>
            </a:pPr>
            <a:r>
              <a:rPr lang="nb-NO" dirty="0"/>
              <a:t>Samsvar mellom risiki, muligheter og evne til å redusere disse</a:t>
            </a:r>
          </a:p>
          <a:p>
            <a:pPr lvl="1">
              <a:defRPr/>
            </a:pPr>
            <a:r>
              <a:rPr lang="nb-NO" dirty="0"/>
              <a:t>Kontraktsfilosofi basert på en </a:t>
            </a:r>
            <a:r>
              <a:rPr lang="nb-NO" dirty="0" smtClean="0"/>
              <a:t>partnerskapsmodell og funksjonskjøp</a:t>
            </a:r>
            <a:endParaRPr lang="nb-NO" dirty="0"/>
          </a:p>
          <a:p>
            <a:pPr lvl="1">
              <a:defRPr/>
            </a:pPr>
            <a:r>
              <a:rPr lang="nb-NO" dirty="0" smtClean="0"/>
              <a:t>Produksjon til spek. ikke 100% kundetilfredshet</a:t>
            </a:r>
          </a:p>
          <a:p>
            <a:pPr lvl="1">
              <a:defRPr/>
            </a:pPr>
            <a:r>
              <a:rPr lang="nb-NO" dirty="0" smtClean="0"/>
              <a:t>Ruter og operatører besitter komplementære kunnskaper - u</a:t>
            </a:r>
            <a:r>
              <a:rPr lang="nb-NO" dirty="0" smtClean="0"/>
              <a:t>nngå dobbeltfunksjoner/byråkrati</a:t>
            </a:r>
          </a:p>
        </p:txBody>
      </p:sp>
      <p:sp>
        <p:nvSpPr>
          <p:cNvPr id="4100" name="Plassholder for bunntekst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b-NO" dirty="0" smtClean="0">
                <a:solidFill>
                  <a:schemeClr val="bg2"/>
                </a:solidFill>
              </a:rPr>
              <a:t>Unibuss</a:t>
            </a:r>
          </a:p>
        </p:txBody>
      </p:sp>
      <p:sp>
        <p:nvSpPr>
          <p:cNvPr id="4101" name="Plassholder for lysbildenumm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b-NO" dirty="0" smtClean="0">
                <a:solidFill>
                  <a:schemeClr val="bg2"/>
                </a:solidFill>
              </a:rPr>
              <a:t>Side </a:t>
            </a:r>
            <a:fld id="{47967DBC-92E8-48C5-BA22-626704F84C44}" type="slidenum">
              <a:rPr lang="nb-NO" smtClean="0">
                <a:solidFill>
                  <a:schemeClr val="bg2"/>
                </a:solidFill>
              </a:rPr>
              <a:pPr eaLnBrk="1" hangingPunct="1"/>
              <a:t>2</a:t>
            </a:fld>
            <a:endParaRPr lang="nb-NO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34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tel 1"/>
          <p:cNvSpPr>
            <a:spLocks noGrp="1"/>
          </p:cNvSpPr>
          <p:nvPr>
            <p:ph type="title"/>
          </p:nvPr>
        </p:nvSpPr>
        <p:spPr>
          <a:xfrm>
            <a:off x="336550" y="1397000"/>
            <a:ext cx="8483600" cy="1001713"/>
          </a:xfrm>
        </p:spPr>
        <p:txBody>
          <a:bodyPr/>
          <a:lstStyle/>
          <a:p>
            <a:r>
              <a:rPr lang="nb-NO" dirty="0" smtClean="0"/>
              <a:t>Generelt</a:t>
            </a:r>
          </a:p>
        </p:txBody>
      </p:sp>
      <p:sp>
        <p:nvSpPr>
          <p:cNvPr id="4099" name="Plassholder for innhold 2"/>
          <p:cNvSpPr>
            <a:spLocks noGrp="1"/>
          </p:cNvSpPr>
          <p:nvPr>
            <p:ph idx="1"/>
          </p:nvPr>
        </p:nvSpPr>
        <p:spPr>
          <a:xfrm>
            <a:off x="336550" y="1920148"/>
            <a:ext cx="8483600" cy="3873900"/>
          </a:xfrm>
        </p:spPr>
        <p:txBody>
          <a:bodyPr/>
          <a:lstStyle/>
          <a:p>
            <a:pPr lvl="1">
              <a:defRPr/>
            </a:pPr>
            <a:r>
              <a:rPr lang="nb-NO" dirty="0" smtClean="0"/>
              <a:t>Busselskapene </a:t>
            </a:r>
            <a:r>
              <a:rPr lang="nb-NO" dirty="0" smtClean="0"/>
              <a:t>må få virkemidler til å gjøre endringer og tilpasninger i rutetilbud og vognmateriell og mulighet til å iverksette markedsføringstiltak innenfor eget ruteområde</a:t>
            </a:r>
          </a:p>
          <a:p>
            <a:pPr lvl="1">
              <a:defRPr/>
            </a:pPr>
            <a:r>
              <a:rPr lang="nb-NO" dirty="0" smtClean="0"/>
              <a:t>Ruter kan være enda mer </a:t>
            </a:r>
            <a:r>
              <a:rPr lang="nb-NO" dirty="0" err="1" smtClean="0"/>
              <a:t>aggresive</a:t>
            </a:r>
            <a:r>
              <a:rPr lang="nb-NO" dirty="0" smtClean="0"/>
              <a:t> </a:t>
            </a:r>
            <a:r>
              <a:rPr lang="nb-NO" dirty="0" err="1" smtClean="0"/>
              <a:t>mht</a:t>
            </a:r>
            <a:r>
              <a:rPr lang="nb-NO" dirty="0" smtClean="0"/>
              <a:t> framkommelighetsarbeidet = spart materiell, mindre overtid </a:t>
            </a:r>
            <a:r>
              <a:rPr lang="nb-NO" dirty="0" err="1" smtClean="0"/>
              <a:t>osv</a:t>
            </a:r>
            <a:endParaRPr lang="nb-NO" dirty="0" smtClean="0"/>
          </a:p>
        </p:txBody>
      </p:sp>
      <p:sp>
        <p:nvSpPr>
          <p:cNvPr id="4100" name="Plassholder for bunntekst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b-NO" smtClean="0">
                <a:solidFill>
                  <a:schemeClr val="bg2"/>
                </a:solidFill>
              </a:rPr>
              <a:t>Unibuss</a:t>
            </a:r>
          </a:p>
        </p:txBody>
      </p:sp>
      <p:sp>
        <p:nvSpPr>
          <p:cNvPr id="4101" name="Plassholder for lysbildenumm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b-NO" smtClean="0">
                <a:solidFill>
                  <a:schemeClr val="bg2"/>
                </a:solidFill>
              </a:rPr>
              <a:t>Side </a:t>
            </a:r>
            <a:fld id="{47967DBC-92E8-48C5-BA22-626704F84C44}" type="slidenum">
              <a:rPr lang="nb-NO" smtClean="0">
                <a:solidFill>
                  <a:schemeClr val="bg2"/>
                </a:solidFill>
              </a:rPr>
              <a:pPr eaLnBrk="1" hangingPunct="1"/>
              <a:t>3</a:t>
            </a:fld>
            <a:endParaRPr lang="nb-NO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0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Økt </a:t>
            </a:r>
            <a:r>
              <a:rPr lang="nb-NO" dirty="0" smtClean="0"/>
              <a:t>effektivitets- og kundefokus </a:t>
            </a:r>
            <a:r>
              <a:rPr lang="nb-NO" dirty="0" smtClean="0"/>
              <a:t>betinger at basiselementer i kontraktene er på plass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36550" y="2357022"/>
            <a:ext cx="8483600" cy="3430587"/>
          </a:xfrm>
        </p:spPr>
        <p:txBody>
          <a:bodyPr/>
          <a:lstStyle/>
          <a:p>
            <a:r>
              <a:rPr lang="nb-NO" dirty="0" smtClean="0"/>
              <a:t>Godtgjørelsesmodell i tråd med bransjens kostnadsstruktur</a:t>
            </a:r>
          </a:p>
          <a:p>
            <a:pPr lvl="1"/>
            <a:r>
              <a:rPr lang="nb-NO" dirty="0" smtClean="0"/>
              <a:t>Kr/buss, kr/time, </a:t>
            </a:r>
            <a:r>
              <a:rPr lang="nb-NO" dirty="0" smtClean="0"/>
              <a:t>kr/km</a:t>
            </a:r>
          </a:p>
          <a:p>
            <a:r>
              <a:rPr lang="nb-NO" dirty="0" smtClean="0"/>
              <a:t>Regulering </a:t>
            </a:r>
            <a:r>
              <a:rPr lang="nb-NO" dirty="0" smtClean="0"/>
              <a:t>av godtgjørelsen i tråd med bransjens kostnadsutvikling</a:t>
            </a:r>
          </a:p>
          <a:p>
            <a:pPr lvl="1"/>
            <a:r>
              <a:rPr lang="nb-NO" dirty="0" smtClean="0"/>
              <a:t>Bransjetilpassede indekser</a:t>
            </a:r>
          </a:p>
          <a:p>
            <a:pPr lvl="1"/>
            <a:r>
              <a:rPr lang="nb-NO" dirty="0" smtClean="0"/>
              <a:t>Regulering 4x pr. år</a:t>
            </a:r>
          </a:p>
          <a:p>
            <a:r>
              <a:rPr lang="nb-NO" dirty="0" smtClean="0"/>
              <a:t>Endringspriser i tråd med reell kostnadsendring</a:t>
            </a:r>
          </a:p>
          <a:p>
            <a:pPr lvl="1"/>
            <a:r>
              <a:rPr lang="nb-NO" dirty="0" smtClean="0"/>
              <a:t>Kjøring tur/retur som </a:t>
            </a:r>
            <a:r>
              <a:rPr lang="nb-NO" dirty="0" smtClean="0"/>
              <a:t>basis</a:t>
            </a:r>
          </a:p>
          <a:p>
            <a:pPr lvl="1"/>
            <a:r>
              <a:rPr lang="nb-NO" dirty="0" smtClean="0"/>
              <a:t>Kapitalkostnader må reguleres med en mindre % sats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9437F-A1D2-49D3-A625-808B0B6DB4E1}" type="datetime1">
              <a:rPr lang="nb-NO" smtClean="0"/>
              <a:t>06.04.2016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Unibuss Ekspress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 smtClean="0"/>
              <a:t>Side </a:t>
            </a:r>
            <a:fld id="{F4B6F2A5-CB88-4C87-9135-BCEA08727427}" type="slidenum">
              <a:rPr lang="nb-NO" smtClean="0"/>
              <a:pPr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799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Ny teknologi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76729" y="2057920"/>
            <a:ext cx="8483600" cy="3430587"/>
          </a:xfrm>
        </p:spPr>
        <p:txBody>
          <a:bodyPr/>
          <a:lstStyle/>
          <a:p>
            <a:r>
              <a:rPr lang="nb-NO" sz="2000" dirty="0" smtClean="0"/>
              <a:t>En rivende utvikling innenfor nye teknologiske muligheter gjør at forretningsmodellen må justeres noe.</a:t>
            </a:r>
          </a:p>
          <a:p>
            <a:endParaRPr lang="nb-NO" sz="2000" dirty="0" smtClean="0"/>
          </a:p>
          <a:p>
            <a:r>
              <a:rPr lang="nb-NO" sz="2000" dirty="0" smtClean="0"/>
              <a:t>I all hovedsak så består problemet i ubalanse mellom teknologiens levetid, besparende effekter og </a:t>
            </a:r>
            <a:r>
              <a:rPr lang="nb-NO" sz="2000" dirty="0" err="1" smtClean="0"/>
              <a:t>kontraktslengde</a:t>
            </a:r>
            <a:r>
              <a:rPr lang="nb-NO" sz="2000" dirty="0" smtClean="0"/>
              <a:t>.</a:t>
            </a:r>
          </a:p>
          <a:p>
            <a:endParaRPr lang="nb-NO" sz="2000" dirty="0" smtClean="0"/>
          </a:p>
          <a:p>
            <a:r>
              <a:rPr lang="nb-NO" sz="2000" dirty="0" smtClean="0"/>
              <a:t>Her må løsninger utvikles som gjør at operatør har de nødvendige incitamenter til å foreslå og implementere nye teknologiske løsninger gjennom hele </a:t>
            </a:r>
            <a:r>
              <a:rPr lang="nb-NO" sz="2000" dirty="0" err="1" smtClean="0"/>
              <a:t>kontraktslengden</a:t>
            </a:r>
            <a:r>
              <a:rPr lang="nb-NO" sz="2000" dirty="0" smtClean="0"/>
              <a:t>.</a:t>
            </a:r>
          </a:p>
          <a:p>
            <a:pPr lvl="1"/>
            <a:r>
              <a:rPr lang="nb-NO" sz="1600" dirty="0" smtClean="0"/>
              <a:t>Lease buy-back ordninger</a:t>
            </a:r>
          </a:p>
          <a:p>
            <a:pPr lvl="1"/>
            <a:r>
              <a:rPr lang="nb-NO" sz="1600" dirty="0" smtClean="0"/>
              <a:t>Offentlige støtteordninger</a:t>
            </a:r>
          </a:p>
          <a:p>
            <a:pPr lvl="1"/>
            <a:r>
              <a:rPr lang="nb-NO" sz="1600" dirty="0" err="1" smtClean="0"/>
              <a:t>Kontraktsfleksibilitet</a:t>
            </a:r>
            <a:endParaRPr lang="nb-NO" sz="1600" dirty="0" smtClean="0"/>
          </a:p>
          <a:p>
            <a:endParaRPr lang="nb-NO" sz="2400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9437F-A1D2-49D3-A625-808B0B6DB4E1}" type="datetime1">
              <a:rPr lang="nb-NO" smtClean="0"/>
              <a:t>06.04.2016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Unibuss Ekspress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 smtClean="0"/>
              <a:t>Side </a:t>
            </a:r>
            <a:fld id="{F4B6F2A5-CB88-4C87-9135-BCEA08727427}" type="slidenum">
              <a:rPr lang="nb-NO" smtClean="0"/>
              <a:pPr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53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tel 10"/>
          <p:cNvSpPr>
            <a:spLocks noGrp="1"/>
          </p:cNvSpPr>
          <p:nvPr>
            <p:ph type="title"/>
          </p:nvPr>
        </p:nvSpPr>
        <p:spPr>
          <a:xfrm>
            <a:off x="336550" y="2707640"/>
            <a:ext cx="8483600" cy="1468120"/>
          </a:xfrm>
        </p:spPr>
        <p:txBody>
          <a:bodyPr/>
          <a:lstStyle/>
          <a:p>
            <a:r>
              <a:rPr lang="nb-NO" sz="4000" dirty="0" smtClean="0"/>
              <a:t>Sammen gjør vi kollektivtrafikken til et naturlig førstevalg</a:t>
            </a:r>
            <a:r>
              <a:rPr lang="nb-NO" sz="4000" dirty="0" smtClean="0"/>
              <a:t>!</a:t>
            </a:r>
            <a:br>
              <a:rPr lang="nb-NO" sz="4000" dirty="0" smtClean="0"/>
            </a:br>
            <a:r>
              <a:rPr lang="nb-NO" sz="4000" dirty="0"/>
              <a:t/>
            </a:r>
            <a:br>
              <a:rPr lang="nb-NO" sz="4000" dirty="0"/>
            </a:br>
            <a:r>
              <a:rPr lang="nb-NO" sz="4000" dirty="0" smtClean="0"/>
              <a:t>- og den mest kostnadseffektive løsningen</a:t>
            </a:r>
            <a:endParaRPr lang="nb-NO" sz="4000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9437F-A1D2-49D3-A625-808B0B6DB4E1}" type="datetime1">
              <a:rPr lang="nb-NO" smtClean="0"/>
              <a:t>06.04.2016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Unibuss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 smtClean="0"/>
              <a:t>Side </a:t>
            </a:r>
            <a:fld id="{F4B6F2A5-CB88-4C87-9135-BCEA08727427}" type="slidenum">
              <a:rPr lang="nb-NO" smtClean="0"/>
              <a:pPr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7254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ibuss_revisjon1">
  <a:themeElements>
    <a:clrScheme name="Unibuss_revisjon1 1">
      <a:dk1>
        <a:srgbClr val="000000"/>
      </a:dk1>
      <a:lt1>
        <a:srgbClr val="FFFFFF"/>
      </a:lt1>
      <a:dk2>
        <a:srgbClr val="D5D5D6"/>
      </a:dk2>
      <a:lt2>
        <a:srgbClr val="979797"/>
      </a:lt2>
      <a:accent1>
        <a:srgbClr val="009FBC"/>
      </a:accent1>
      <a:accent2>
        <a:srgbClr val="005798"/>
      </a:accent2>
      <a:accent3>
        <a:srgbClr val="FFFFFF"/>
      </a:accent3>
      <a:accent4>
        <a:srgbClr val="000000"/>
      </a:accent4>
      <a:accent5>
        <a:srgbClr val="AACDDA"/>
      </a:accent5>
      <a:accent6>
        <a:srgbClr val="004E89"/>
      </a:accent6>
      <a:hlink>
        <a:srgbClr val="BDBCBD"/>
      </a:hlink>
      <a:folHlink>
        <a:srgbClr val="2278A8"/>
      </a:folHlink>
    </a:clrScheme>
    <a:fontScheme name="Unibuss_revisjon1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nibuss_revisjon1 1">
        <a:dk1>
          <a:srgbClr val="000000"/>
        </a:dk1>
        <a:lt1>
          <a:srgbClr val="FFFFFF"/>
        </a:lt1>
        <a:dk2>
          <a:srgbClr val="D5D5D6"/>
        </a:dk2>
        <a:lt2>
          <a:srgbClr val="979797"/>
        </a:lt2>
        <a:accent1>
          <a:srgbClr val="009FBC"/>
        </a:accent1>
        <a:accent2>
          <a:srgbClr val="005798"/>
        </a:accent2>
        <a:accent3>
          <a:srgbClr val="FFFFFF"/>
        </a:accent3>
        <a:accent4>
          <a:srgbClr val="000000"/>
        </a:accent4>
        <a:accent5>
          <a:srgbClr val="AACDDA"/>
        </a:accent5>
        <a:accent6>
          <a:srgbClr val="004E89"/>
        </a:accent6>
        <a:hlink>
          <a:srgbClr val="BDBCBD"/>
        </a:hlink>
        <a:folHlink>
          <a:srgbClr val="2278A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Unibuss_revisjon1</Template>
  <TotalTime>1647</TotalTime>
  <Words>279</Words>
  <Application>Microsoft Office PowerPoint</Application>
  <PresentationFormat>Skjermfremvisning (4:3)</PresentationFormat>
  <Paragraphs>54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7" baseType="lpstr">
      <vt:lpstr>Unibuss_revisjon1</vt:lpstr>
      <vt:lpstr>Ruters dialogkonferanse 7.4.16</vt:lpstr>
      <vt:lpstr>Generelt</vt:lpstr>
      <vt:lpstr>Generelt</vt:lpstr>
      <vt:lpstr>Økt effektivitets- og kundefokus betinger at basiselementer i kontraktene er på plass</vt:lpstr>
      <vt:lpstr>Ny teknologi</vt:lpstr>
      <vt:lpstr>Sammen gjør vi kollektivtrafikken til et naturlig førstevalg!  - og den mest kostnadseffektive løsningen</vt:lpstr>
    </vt:vector>
  </TitlesOfParts>
  <Company>SPORVEIEN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ÅSE HARDANG</dc:creator>
  <dc:description>Dev by addpoint.no</dc:description>
  <cp:lastModifiedBy>Svendsen, Øystein</cp:lastModifiedBy>
  <cp:revision>197</cp:revision>
  <cp:lastPrinted>2016-04-06T13:26:35Z</cp:lastPrinted>
  <dcterms:created xsi:type="dcterms:W3CDTF">2008-09-25T11:33:14Z</dcterms:created>
  <dcterms:modified xsi:type="dcterms:W3CDTF">2016-04-06T14:22:12Z</dcterms:modified>
  <cp:category>Presentasjon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v by">
    <vt:lpwstr>addpoint.no</vt:lpwstr>
  </property>
</Properties>
</file>