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76" r:id="rId2"/>
    <p:sldId id="323" r:id="rId3"/>
    <p:sldId id="324" r:id="rId4"/>
  </p:sldIdLst>
  <p:sldSz cx="9144000" cy="6858000" type="screen4x3"/>
  <p:notesSz cx="6797675" cy="9928225"/>
  <p:defaultTextStyle>
    <a:defPPr>
      <a:defRPr lang="nb-NO"/>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FF0000"/>
    <a:srgbClr val="5F5F5F"/>
    <a:srgbClr val="990000"/>
    <a:srgbClr val="CC3300"/>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843" autoAdjust="0"/>
    <p:restoredTop sz="94643" autoAdjust="0"/>
  </p:normalViewPr>
  <p:slideViewPr>
    <p:cSldViewPr>
      <p:cViewPr>
        <p:scale>
          <a:sx n="100" d="100"/>
          <a:sy n="100" d="100"/>
        </p:scale>
        <p:origin x="-1260" y="-2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4819" name="Rectangle 3"/>
          <p:cNvSpPr>
            <a:spLocks noGrp="1" noChangeArrowheads="1"/>
          </p:cNvSpPr>
          <p:nvPr>
            <p:ph type="dt" sz="quarter"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4820" name="Rectangle 4"/>
          <p:cNvSpPr>
            <a:spLocks noGrp="1" noChangeArrowheads="1"/>
          </p:cNvSpPr>
          <p:nvPr>
            <p:ph type="ftr" sz="quarter" idx="2"/>
          </p:nvPr>
        </p:nvSpPr>
        <p:spPr bwMode="auto">
          <a:xfrm>
            <a:off x="0"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4821" name="Rectangle 5"/>
          <p:cNvSpPr>
            <a:spLocks noGrp="1" noChangeArrowheads="1"/>
          </p:cNvSpPr>
          <p:nvPr>
            <p:ph type="sldNum" sz="quarter" idx="3"/>
          </p:nvPr>
        </p:nvSpPr>
        <p:spPr bwMode="auto">
          <a:xfrm>
            <a:off x="3849688"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5D87C98C-5206-4C63-9939-E5F5B9D0CFAA}" type="slidenum">
              <a:rPr lang="en-US"/>
              <a:pPr>
                <a:defRPr/>
              </a:pPr>
              <a:t>‹#›</a:t>
            </a:fld>
            <a:endParaRPr lang="en-US"/>
          </a:p>
        </p:txBody>
      </p:sp>
    </p:spTree>
    <p:extLst>
      <p:ext uri="{BB962C8B-B14F-4D97-AF65-F5344CB8AC3E}">
        <p14:creationId xmlns:p14="http://schemas.microsoft.com/office/powerpoint/2010/main" val="157168644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t" anchorCtr="0" compatLnSpc="1">
            <a:prstTxWarp prst="textNoShape">
              <a:avLst/>
            </a:prstTxWarp>
          </a:bodyPr>
          <a:lstStyle>
            <a:lvl1pPr>
              <a:defRPr sz="1200"/>
            </a:lvl1pPr>
          </a:lstStyle>
          <a:p>
            <a:pPr>
              <a:defRPr/>
            </a:pPr>
            <a:endParaRPr lang="nb-NO"/>
          </a:p>
        </p:txBody>
      </p:sp>
      <p:sp>
        <p:nvSpPr>
          <p:cNvPr id="12291" name="Rectangle 3"/>
          <p:cNvSpPr>
            <a:spLocks noGrp="1" noChangeArrowheads="1"/>
          </p:cNvSpPr>
          <p:nvPr>
            <p:ph type="dt"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t" anchorCtr="0" compatLnSpc="1">
            <a:prstTxWarp prst="textNoShape">
              <a:avLst/>
            </a:prstTxWarp>
          </a:bodyPr>
          <a:lstStyle>
            <a:lvl1pPr algn="r">
              <a:defRPr sz="1200"/>
            </a:lvl1pPr>
          </a:lstStyle>
          <a:p>
            <a:pPr>
              <a:defRPr/>
            </a:pPr>
            <a:endParaRPr lang="nb-NO"/>
          </a:p>
        </p:txBody>
      </p:sp>
      <p:sp>
        <p:nvSpPr>
          <p:cNvPr id="18436" name="Rectangle 4"/>
          <p:cNvSpPr>
            <a:spLocks noGrp="1" noRot="1" noChangeAspec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679450" y="4716463"/>
            <a:ext cx="543877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t" anchorCtr="0" compatLnSpc="1">
            <a:prstTxWarp prst="textNoShape">
              <a:avLst/>
            </a:prstTxWarp>
          </a:bodyPr>
          <a:lstStyle/>
          <a:p>
            <a:pPr lvl="0"/>
            <a:r>
              <a:rPr lang="nb-NO" noProof="0" smtClean="0"/>
              <a:t>Klikk for å redigere tekststiler i malen</a:t>
            </a:r>
          </a:p>
          <a:p>
            <a:pPr lvl="1"/>
            <a:r>
              <a:rPr lang="nb-NO" noProof="0" smtClean="0"/>
              <a:t>Andre nivå</a:t>
            </a:r>
          </a:p>
          <a:p>
            <a:pPr lvl="2"/>
            <a:r>
              <a:rPr lang="nb-NO" noProof="0" smtClean="0"/>
              <a:t>Tredje nivå</a:t>
            </a:r>
          </a:p>
          <a:p>
            <a:pPr lvl="3"/>
            <a:r>
              <a:rPr lang="nb-NO" noProof="0" smtClean="0"/>
              <a:t>Fjerde nivå</a:t>
            </a:r>
          </a:p>
          <a:p>
            <a:pPr lvl="4"/>
            <a:r>
              <a:rPr lang="nb-NO" noProof="0" smtClean="0"/>
              <a:t>Femte nivå</a:t>
            </a:r>
          </a:p>
        </p:txBody>
      </p:sp>
      <p:sp>
        <p:nvSpPr>
          <p:cNvPr id="12294" name="Rectangle 6"/>
          <p:cNvSpPr>
            <a:spLocks noGrp="1" noChangeArrowheads="1"/>
          </p:cNvSpPr>
          <p:nvPr>
            <p:ph type="ftr" sz="quarter" idx="4"/>
          </p:nvPr>
        </p:nvSpPr>
        <p:spPr bwMode="auto">
          <a:xfrm>
            <a:off x="0"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b" anchorCtr="0" compatLnSpc="1">
            <a:prstTxWarp prst="textNoShape">
              <a:avLst/>
            </a:prstTxWarp>
          </a:bodyPr>
          <a:lstStyle>
            <a:lvl1pPr>
              <a:defRPr sz="1200"/>
            </a:lvl1pPr>
          </a:lstStyle>
          <a:p>
            <a:pPr>
              <a:defRPr/>
            </a:pPr>
            <a:endParaRPr lang="nb-NO"/>
          </a:p>
        </p:txBody>
      </p:sp>
      <p:sp>
        <p:nvSpPr>
          <p:cNvPr id="12295" name="Rectangle 7"/>
          <p:cNvSpPr>
            <a:spLocks noGrp="1" noChangeArrowheads="1"/>
          </p:cNvSpPr>
          <p:nvPr>
            <p:ph type="sldNum" sz="quarter" idx="5"/>
          </p:nvPr>
        </p:nvSpPr>
        <p:spPr bwMode="auto">
          <a:xfrm>
            <a:off x="3849688"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b" anchorCtr="0" compatLnSpc="1">
            <a:prstTxWarp prst="textNoShape">
              <a:avLst/>
            </a:prstTxWarp>
          </a:bodyPr>
          <a:lstStyle>
            <a:lvl1pPr algn="r">
              <a:defRPr sz="1200"/>
            </a:lvl1pPr>
          </a:lstStyle>
          <a:p>
            <a:pPr>
              <a:defRPr/>
            </a:pPr>
            <a:fld id="{4762B30C-45BD-49CC-9DC2-D2DC361C2AC3}" type="slidenum">
              <a:rPr lang="nb-NO"/>
              <a:pPr>
                <a:defRPr/>
              </a:pPr>
              <a:t>‹#›</a:t>
            </a:fld>
            <a:endParaRPr lang="nb-NO"/>
          </a:p>
        </p:txBody>
      </p:sp>
    </p:spTree>
    <p:extLst>
      <p:ext uri="{BB962C8B-B14F-4D97-AF65-F5344CB8AC3E}">
        <p14:creationId xmlns:p14="http://schemas.microsoft.com/office/powerpoint/2010/main" val="271494836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7871A30D-CF60-4F56-8162-0FA5E1E7CA79}" type="slidenum">
              <a:rPr lang="nb-NO" smtClean="0"/>
              <a:pPr eaLnBrk="1" hangingPunct="1"/>
              <a:t>1</a:t>
            </a:fld>
            <a:endParaRPr lang="nb-NO"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7871A30D-CF60-4F56-8162-0FA5E1E7CA79}" type="slidenum">
              <a:rPr lang="nb-NO" smtClean="0"/>
              <a:pPr eaLnBrk="1" hangingPunct="1"/>
              <a:t>2</a:t>
            </a:fld>
            <a:endParaRPr lang="nb-NO"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7871A30D-CF60-4F56-8162-0FA5E1E7CA79}" type="slidenum">
              <a:rPr lang="nb-NO" smtClean="0"/>
              <a:pPr eaLnBrk="1" hangingPunct="1"/>
              <a:t>3</a:t>
            </a:fld>
            <a:endParaRPr lang="nb-NO"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b-NO" smtClean="0"/>
              <a:t>Klikk for å redigere undertittelstil i malen</a:t>
            </a:r>
            <a:endParaRPr lang="nb-NO"/>
          </a:p>
        </p:txBody>
      </p:sp>
      <p:sp>
        <p:nvSpPr>
          <p:cNvPr id="4" name="Rectangle 19"/>
          <p:cNvSpPr>
            <a:spLocks noGrp="1" noChangeArrowheads="1"/>
          </p:cNvSpPr>
          <p:nvPr>
            <p:ph type="dt" sz="half" idx="10"/>
          </p:nvPr>
        </p:nvSpPr>
        <p:spPr>
          <a:ln/>
        </p:spPr>
        <p:txBody>
          <a:bodyPr/>
          <a:lstStyle>
            <a:lvl1pPr>
              <a:defRPr/>
            </a:lvl1pPr>
          </a:lstStyle>
          <a:p>
            <a:pPr>
              <a:defRPr/>
            </a:pPr>
            <a:endParaRPr lang="nb-NO"/>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913313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Rectangle 19"/>
          <p:cNvSpPr>
            <a:spLocks noGrp="1" noChangeArrowheads="1"/>
          </p:cNvSpPr>
          <p:nvPr>
            <p:ph type="dt" sz="half" idx="10"/>
          </p:nvPr>
        </p:nvSpPr>
        <p:spPr>
          <a:ln/>
        </p:spPr>
        <p:txBody>
          <a:bodyPr/>
          <a:lstStyle>
            <a:lvl1pPr>
              <a:defRPr/>
            </a:lvl1pPr>
          </a:lstStyle>
          <a:p>
            <a:pPr>
              <a:defRPr/>
            </a:pPr>
            <a:endParaRPr lang="nb-NO"/>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52923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762750" y="260350"/>
            <a:ext cx="2057400" cy="5865813"/>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590550" y="260350"/>
            <a:ext cx="6019800" cy="5865813"/>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Rectangle 19"/>
          <p:cNvSpPr>
            <a:spLocks noGrp="1" noChangeArrowheads="1"/>
          </p:cNvSpPr>
          <p:nvPr>
            <p:ph type="dt" sz="half" idx="10"/>
          </p:nvPr>
        </p:nvSpPr>
        <p:spPr>
          <a:ln/>
        </p:spPr>
        <p:txBody>
          <a:bodyPr/>
          <a:lstStyle>
            <a:lvl1pPr>
              <a:defRPr/>
            </a:lvl1pPr>
          </a:lstStyle>
          <a:p>
            <a:pPr>
              <a:defRPr/>
            </a:pPr>
            <a:endParaRPr lang="nb-NO"/>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043023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tel og tabell">
    <p:spTree>
      <p:nvGrpSpPr>
        <p:cNvPr id="1" name=""/>
        <p:cNvGrpSpPr/>
        <p:nvPr/>
      </p:nvGrpSpPr>
      <p:grpSpPr>
        <a:xfrm>
          <a:off x="0" y="0"/>
          <a:ext cx="0" cy="0"/>
          <a:chOff x="0" y="0"/>
          <a:chExt cx="0" cy="0"/>
        </a:xfrm>
      </p:grpSpPr>
      <p:sp>
        <p:nvSpPr>
          <p:cNvPr id="2" name="Tittel 1"/>
          <p:cNvSpPr>
            <a:spLocks noGrp="1"/>
          </p:cNvSpPr>
          <p:nvPr>
            <p:ph type="title"/>
          </p:nvPr>
        </p:nvSpPr>
        <p:spPr>
          <a:xfrm>
            <a:off x="611188" y="260350"/>
            <a:ext cx="7931150" cy="1143000"/>
          </a:xfrm>
        </p:spPr>
        <p:txBody>
          <a:bodyPr/>
          <a:lstStyle/>
          <a:p>
            <a:r>
              <a:rPr lang="nb-NO" smtClean="0"/>
              <a:t>Klikk for å redigere tittelstil</a:t>
            </a:r>
            <a:endParaRPr lang="nb-NO"/>
          </a:p>
        </p:txBody>
      </p:sp>
      <p:sp>
        <p:nvSpPr>
          <p:cNvPr id="3" name="Plassholder for tabell 2"/>
          <p:cNvSpPr>
            <a:spLocks noGrp="1"/>
          </p:cNvSpPr>
          <p:nvPr>
            <p:ph type="tbl" idx="1"/>
          </p:nvPr>
        </p:nvSpPr>
        <p:spPr>
          <a:xfrm>
            <a:off x="590550" y="1600200"/>
            <a:ext cx="8229600" cy="4525963"/>
          </a:xfrm>
        </p:spPr>
        <p:txBody>
          <a:bodyPr/>
          <a:lstStyle/>
          <a:p>
            <a:pPr lvl="0"/>
            <a:endParaRPr lang="nb-NO" noProof="0" smtClean="0"/>
          </a:p>
        </p:txBody>
      </p:sp>
      <p:sp>
        <p:nvSpPr>
          <p:cNvPr id="4" name="Rectangle 19"/>
          <p:cNvSpPr>
            <a:spLocks noGrp="1" noChangeArrowheads="1"/>
          </p:cNvSpPr>
          <p:nvPr>
            <p:ph type="dt" sz="half" idx="10"/>
          </p:nvPr>
        </p:nvSpPr>
        <p:spPr>
          <a:ln/>
        </p:spPr>
        <p:txBody>
          <a:bodyPr/>
          <a:lstStyle>
            <a:lvl1pPr>
              <a:defRPr/>
            </a:lvl1pPr>
          </a:lstStyle>
          <a:p>
            <a:pPr>
              <a:defRPr/>
            </a:pPr>
            <a:endParaRPr lang="nb-NO"/>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1494112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Innhold">
    <p:spTree>
      <p:nvGrpSpPr>
        <p:cNvPr id="1" name=""/>
        <p:cNvGrpSpPr/>
        <p:nvPr/>
      </p:nvGrpSpPr>
      <p:grpSpPr>
        <a:xfrm>
          <a:off x="0" y="0"/>
          <a:ext cx="0" cy="0"/>
          <a:chOff x="0" y="0"/>
          <a:chExt cx="0" cy="0"/>
        </a:xfrm>
      </p:grpSpPr>
      <p:sp>
        <p:nvSpPr>
          <p:cNvPr id="2" name="Plassholder for innhold 1"/>
          <p:cNvSpPr>
            <a:spLocks noGrp="1"/>
          </p:cNvSpPr>
          <p:nvPr>
            <p:ph/>
          </p:nvPr>
        </p:nvSpPr>
        <p:spPr>
          <a:xfrm>
            <a:off x="590550" y="260350"/>
            <a:ext cx="8229600" cy="5865813"/>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3" name="Rectangle 19"/>
          <p:cNvSpPr>
            <a:spLocks noGrp="1" noChangeArrowheads="1"/>
          </p:cNvSpPr>
          <p:nvPr>
            <p:ph type="dt" sz="half" idx="10"/>
          </p:nvPr>
        </p:nvSpPr>
        <p:spPr>
          <a:ln/>
        </p:spPr>
        <p:txBody>
          <a:bodyPr/>
          <a:lstStyle>
            <a:lvl1pPr>
              <a:defRPr/>
            </a:lvl1pPr>
          </a:lstStyle>
          <a:p>
            <a:pPr>
              <a:defRPr/>
            </a:pPr>
            <a:endParaRPr lang="nb-NO"/>
          </a:p>
        </p:txBody>
      </p:sp>
      <p:sp>
        <p:nvSpPr>
          <p:cNvPr id="4" name="Rectangle 20"/>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0330631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dgm" preserve="1">
  <p:cSld name="Tittel og skjematisk tegning eller organisasjonskart">
    <p:spTree>
      <p:nvGrpSpPr>
        <p:cNvPr id="1" name=""/>
        <p:cNvGrpSpPr/>
        <p:nvPr/>
      </p:nvGrpSpPr>
      <p:grpSpPr>
        <a:xfrm>
          <a:off x="0" y="0"/>
          <a:ext cx="0" cy="0"/>
          <a:chOff x="0" y="0"/>
          <a:chExt cx="0" cy="0"/>
        </a:xfrm>
      </p:grpSpPr>
      <p:sp>
        <p:nvSpPr>
          <p:cNvPr id="2" name="Tittel 1"/>
          <p:cNvSpPr>
            <a:spLocks noGrp="1"/>
          </p:cNvSpPr>
          <p:nvPr>
            <p:ph type="title"/>
          </p:nvPr>
        </p:nvSpPr>
        <p:spPr>
          <a:xfrm>
            <a:off x="611188" y="260350"/>
            <a:ext cx="7931150" cy="1143000"/>
          </a:xfrm>
        </p:spPr>
        <p:txBody>
          <a:bodyPr/>
          <a:lstStyle/>
          <a:p>
            <a:r>
              <a:rPr lang="nb-NO" smtClean="0"/>
              <a:t>Klikk for å redigere tittelstil</a:t>
            </a:r>
            <a:endParaRPr lang="nb-NO"/>
          </a:p>
        </p:txBody>
      </p:sp>
      <p:sp>
        <p:nvSpPr>
          <p:cNvPr id="3" name="Plassholder for SmartArt 2"/>
          <p:cNvSpPr>
            <a:spLocks noGrp="1"/>
          </p:cNvSpPr>
          <p:nvPr>
            <p:ph type="dgm" idx="1"/>
          </p:nvPr>
        </p:nvSpPr>
        <p:spPr>
          <a:xfrm>
            <a:off x="590550" y="1600200"/>
            <a:ext cx="8229600" cy="4525963"/>
          </a:xfrm>
        </p:spPr>
        <p:txBody>
          <a:bodyPr/>
          <a:lstStyle/>
          <a:p>
            <a:pPr lvl="0"/>
            <a:endParaRPr lang="nb-NO" noProof="0" smtClean="0"/>
          </a:p>
        </p:txBody>
      </p:sp>
      <p:sp>
        <p:nvSpPr>
          <p:cNvPr id="4" name="Rectangle 19"/>
          <p:cNvSpPr>
            <a:spLocks noGrp="1" noChangeArrowheads="1"/>
          </p:cNvSpPr>
          <p:nvPr>
            <p:ph type="dt" sz="half" idx="10"/>
          </p:nvPr>
        </p:nvSpPr>
        <p:spPr>
          <a:ln/>
        </p:spPr>
        <p:txBody>
          <a:bodyPr/>
          <a:lstStyle>
            <a:lvl1pPr>
              <a:defRPr/>
            </a:lvl1pPr>
          </a:lstStyle>
          <a:p>
            <a:pPr>
              <a:defRPr/>
            </a:pPr>
            <a:endParaRPr lang="nb-NO"/>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414479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Rectangle 19"/>
          <p:cNvSpPr>
            <a:spLocks noGrp="1" noChangeArrowheads="1"/>
          </p:cNvSpPr>
          <p:nvPr>
            <p:ph type="dt" sz="half" idx="10"/>
          </p:nvPr>
        </p:nvSpPr>
        <p:spPr>
          <a:ln/>
        </p:spPr>
        <p:txBody>
          <a:bodyPr/>
          <a:lstStyle>
            <a:lvl1pPr>
              <a:defRPr/>
            </a:lvl1pPr>
          </a:lstStyle>
          <a:p>
            <a:pPr>
              <a:defRPr/>
            </a:pPr>
            <a:endParaRPr lang="nb-NO"/>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901541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smtClean="0"/>
              <a:t>Klikk for å redigere tekststiler i malen</a:t>
            </a:r>
          </a:p>
        </p:txBody>
      </p:sp>
      <p:sp>
        <p:nvSpPr>
          <p:cNvPr id="4" name="Rectangle 19"/>
          <p:cNvSpPr>
            <a:spLocks noGrp="1" noChangeArrowheads="1"/>
          </p:cNvSpPr>
          <p:nvPr>
            <p:ph type="dt" sz="half" idx="10"/>
          </p:nvPr>
        </p:nvSpPr>
        <p:spPr>
          <a:ln/>
        </p:spPr>
        <p:txBody>
          <a:bodyPr/>
          <a:lstStyle>
            <a:lvl1pPr>
              <a:defRPr/>
            </a:lvl1pPr>
          </a:lstStyle>
          <a:p>
            <a:pPr>
              <a:defRPr/>
            </a:pPr>
            <a:endParaRPr lang="nb-NO"/>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699098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59055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478155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Rectangle 19"/>
          <p:cNvSpPr>
            <a:spLocks noGrp="1" noChangeArrowheads="1"/>
          </p:cNvSpPr>
          <p:nvPr>
            <p:ph type="dt" sz="half" idx="10"/>
          </p:nvPr>
        </p:nvSpPr>
        <p:spPr>
          <a:ln/>
        </p:spPr>
        <p:txBody>
          <a:bodyPr/>
          <a:lstStyle>
            <a:lvl1pPr>
              <a:defRPr/>
            </a:lvl1pPr>
          </a:lstStyle>
          <a:p>
            <a:pPr>
              <a:defRPr/>
            </a:pPr>
            <a:endParaRPr lang="nb-NO"/>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816936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457200" y="274638"/>
            <a:ext cx="8229600" cy="1143000"/>
          </a:xfrm>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Rectangle 19"/>
          <p:cNvSpPr>
            <a:spLocks noGrp="1" noChangeArrowheads="1"/>
          </p:cNvSpPr>
          <p:nvPr>
            <p:ph type="dt" sz="half" idx="10"/>
          </p:nvPr>
        </p:nvSpPr>
        <p:spPr>
          <a:ln/>
        </p:spPr>
        <p:txBody>
          <a:bodyPr/>
          <a:lstStyle>
            <a:lvl1pPr>
              <a:defRPr/>
            </a:lvl1pPr>
          </a:lstStyle>
          <a:p>
            <a:pPr>
              <a:defRPr/>
            </a:pPr>
            <a:endParaRPr lang="nb-NO"/>
          </a:p>
        </p:txBody>
      </p:sp>
      <p:sp>
        <p:nvSpPr>
          <p:cNvPr id="8" name="Rectangle 20"/>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713805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Rectangle 19"/>
          <p:cNvSpPr>
            <a:spLocks noGrp="1" noChangeArrowheads="1"/>
          </p:cNvSpPr>
          <p:nvPr>
            <p:ph type="dt" sz="half" idx="10"/>
          </p:nvPr>
        </p:nvSpPr>
        <p:spPr>
          <a:ln/>
        </p:spPr>
        <p:txBody>
          <a:bodyPr/>
          <a:lstStyle>
            <a:lvl1pPr>
              <a:defRPr/>
            </a:lvl1pPr>
          </a:lstStyle>
          <a:p>
            <a:pPr>
              <a:defRPr/>
            </a:pPr>
            <a:endParaRPr lang="nb-NO"/>
          </a:p>
        </p:txBody>
      </p:sp>
      <p:sp>
        <p:nvSpPr>
          <p:cNvPr id="4" name="Rectangle 20"/>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963472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Rectangle 19"/>
          <p:cNvSpPr>
            <a:spLocks noGrp="1" noChangeArrowheads="1"/>
          </p:cNvSpPr>
          <p:nvPr>
            <p:ph type="dt" sz="half" idx="10"/>
          </p:nvPr>
        </p:nvSpPr>
        <p:spPr>
          <a:ln/>
        </p:spPr>
        <p:txBody>
          <a:bodyPr/>
          <a:lstStyle>
            <a:lvl1pPr>
              <a:defRPr/>
            </a:lvl1pPr>
          </a:lstStyle>
          <a:p>
            <a:pPr>
              <a:defRPr/>
            </a:pPr>
            <a:endParaRPr lang="nb-NO"/>
          </a:p>
        </p:txBody>
      </p:sp>
      <p:sp>
        <p:nvSpPr>
          <p:cNvPr id="3" name="Rectangle 20"/>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635740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Rectangle 19"/>
          <p:cNvSpPr>
            <a:spLocks noGrp="1" noChangeArrowheads="1"/>
          </p:cNvSpPr>
          <p:nvPr>
            <p:ph type="dt" sz="half" idx="10"/>
          </p:nvPr>
        </p:nvSpPr>
        <p:spPr>
          <a:ln/>
        </p:spPr>
        <p:txBody>
          <a:bodyPr/>
          <a:lstStyle>
            <a:lvl1pPr>
              <a:defRPr/>
            </a:lvl1pPr>
          </a:lstStyle>
          <a:p>
            <a:pPr>
              <a:defRPr/>
            </a:pPr>
            <a:endParaRPr lang="nb-NO"/>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579455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b-NO" noProof="0" smtClean="0"/>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Rectangle 19"/>
          <p:cNvSpPr>
            <a:spLocks noGrp="1" noChangeArrowheads="1"/>
          </p:cNvSpPr>
          <p:nvPr>
            <p:ph type="dt" sz="half" idx="10"/>
          </p:nvPr>
        </p:nvSpPr>
        <p:spPr>
          <a:ln/>
        </p:spPr>
        <p:txBody>
          <a:bodyPr/>
          <a:lstStyle>
            <a:lvl1pPr>
              <a:defRPr/>
            </a:lvl1pPr>
          </a:lstStyle>
          <a:p>
            <a:pPr>
              <a:defRPr/>
            </a:pPr>
            <a:endParaRPr lang="nb-NO"/>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18531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7"/>
          <p:cNvSpPr>
            <a:spLocks noGrp="1" noChangeArrowheads="1"/>
          </p:cNvSpPr>
          <p:nvPr>
            <p:ph type="title"/>
          </p:nvPr>
        </p:nvSpPr>
        <p:spPr bwMode="auto">
          <a:xfrm>
            <a:off x="611188" y="260350"/>
            <a:ext cx="793115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nb-NO" smtClean="0"/>
              <a:t>Klikk for å redigere tittelstil</a:t>
            </a:r>
          </a:p>
        </p:txBody>
      </p:sp>
      <p:sp>
        <p:nvSpPr>
          <p:cNvPr id="1027" name="Rectangle 18"/>
          <p:cNvSpPr>
            <a:spLocks noGrp="1" noChangeArrowheads="1"/>
          </p:cNvSpPr>
          <p:nvPr>
            <p:ph type="body" idx="1"/>
          </p:nvPr>
        </p:nvSpPr>
        <p:spPr bwMode="auto">
          <a:xfrm>
            <a:off x="59055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p>
        </p:txBody>
      </p:sp>
      <p:sp>
        <p:nvSpPr>
          <p:cNvPr id="1043" name="Rectangle 19"/>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nb-NO"/>
          </a:p>
        </p:txBody>
      </p:sp>
      <p:sp>
        <p:nvSpPr>
          <p:cNvPr id="1044" name="Rectangle 20"/>
          <p:cNvSpPr>
            <a:spLocks noGrp="1" noChangeArrowheads="1"/>
          </p:cNvSpPr>
          <p:nvPr>
            <p:ph type="ftr" sz="quarter" idx="3"/>
          </p:nvPr>
        </p:nvSpPr>
        <p:spPr bwMode="auto">
          <a:xfrm>
            <a:off x="3124200" y="6389688"/>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a:lvl1pPr>
          </a:lstStyle>
          <a:p>
            <a:pPr>
              <a:defRPr/>
            </a:pPr>
            <a:endParaRPr lang="en-US"/>
          </a:p>
        </p:txBody>
      </p:sp>
      <p:sp>
        <p:nvSpPr>
          <p:cNvPr id="1030" name="Line 23"/>
          <p:cNvSpPr>
            <a:spLocks noChangeShapeType="1"/>
          </p:cNvSpPr>
          <p:nvPr userDrawn="1"/>
        </p:nvSpPr>
        <p:spPr bwMode="auto">
          <a:xfrm>
            <a:off x="0" y="6237288"/>
            <a:ext cx="9144000" cy="0"/>
          </a:xfrm>
          <a:prstGeom prst="line">
            <a:avLst/>
          </a:prstGeom>
          <a:noFill/>
          <a:ln w="381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b-NO"/>
          </a:p>
        </p:txBody>
      </p:sp>
      <p:pic>
        <p:nvPicPr>
          <p:cNvPr id="1031" name="Picture 26" descr="Boreal-logo_H"/>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7893050" y="6330950"/>
            <a:ext cx="105092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hdr="0" ftr="0" dt="0"/>
  <p:txStyles>
    <p:titleStyle>
      <a:lvl1pPr algn="ctr" rtl="0" eaLnBrk="0" fontAlgn="base" hangingPunct="0">
        <a:spcBef>
          <a:spcPct val="0"/>
        </a:spcBef>
        <a:spcAft>
          <a:spcPct val="0"/>
        </a:spcAft>
        <a:defRPr sz="3600" b="1">
          <a:solidFill>
            <a:schemeClr val="tx1"/>
          </a:solidFill>
          <a:latin typeface="+mj-lt"/>
          <a:ea typeface="+mj-ea"/>
          <a:cs typeface="+mj-cs"/>
        </a:defRPr>
      </a:lvl1pPr>
      <a:lvl2pPr algn="ctr" rtl="0" eaLnBrk="0" fontAlgn="base" hangingPunct="0">
        <a:spcBef>
          <a:spcPct val="0"/>
        </a:spcBef>
        <a:spcAft>
          <a:spcPct val="0"/>
        </a:spcAft>
        <a:defRPr sz="3600" b="1">
          <a:solidFill>
            <a:schemeClr val="tx1"/>
          </a:solidFill>
          <a:latin typeface="Verdana" pitchFamily="34" charset="0"/>
          <a:cs typeface="Arial" charset="0"/>
        </a:defRPr>
      </a:lvl2pPr>
      <a:lvl3pPr algn="ctr" rtl="0" eaLnBrk="0" fontAlgn="base" hangingPunct="0">
        <a:spcBef>
          <a:spcPct val="0"/>
        </a:spcBef>
        <a:spcAft>
          <a:spcPct val="0"/>
        </a:spcAft>
        <a:defRPr sz="3600" b="1">
          <a:solidFill>
            <a:schemeClr val="tx1"/>
          </a:solidFill>
          <a:latin typeface="Verdana" pitchFamily="34" charset="0"/>
          <a:cs typeface="Arial" charset="0"/>
        </a:defRPr>
      </a:lvl3pPr>
      <a:lvl4pPr algn="ctr" rtl="0" eaLnBrk="0" fontAlgn="base" hangingPunct="0">
        <a:spcBef>
          <a:spcPct val="0"/>
        </a:spcBef>
        <a:spcAft>
          <a:spcPct val="0"/>
        </a:spcAft>
        <a:defRPr sz="3600" b="1">
          <a:solidFill>
            <a:schemeClr val="tx1"/>
          </a:solidFill>
          <a:latin typeface="Verdana" pitchFamily="34" charset="0"/>
          <a:cs typeface="Arial" charset="0"/>
        </a:defRPr>
      </a:lvl4pPr>
      <a:lvl5pPr algn="ctr" rtl="0" eaLnBrk="0" fontAlgn="base" hangingPunct="0">
        <a:spcBef>
          <a:spcPct val="0"/>
        </a:spcBef>
        <a:spcAft>
          <a:spcPct val="0"/>
        </a:spcAft>
        <a:defRPr sz="3600" b="1">
          <a:solidFill>
            <a:schemeClr val="tx1"/>
          </a:solidFill>
          <a:latin typeface="Verdana" pitchFamily="34" charset="0"/>
          <a:cs typeface="Arial" charset="0"/>
        </a:defRPr>
      </a:lvl5pPr>
      <a:lvl6pPr marL="457200" algn="ctr" rtl="0" fontAlgn="base">
        <a:spcBef>
          <a:spcPct val="0"/>
        </a:spcBef>
        <a:spcAft>
          <a:spcPct val="0"/>
        </a:spcAft>
        <a:defRPr sz="3600" b="1">
          <a:solidFill>
            <a:schemeClr val="tx1"/>
          </a:solidFill>
          <a:latin typeface="Verdana" pitchFamily="34" charset="0"/>
          <a:cs typeface="Arial" charset="0"/>
        </a:defRPr>
      </a:lvl6pPr>
      <a:lvl7pPr marL="914400" algn="ctr" rtl="0" fontAlgn="base">
        <a:spcBef>
          <a:spcPct val="0"/>
        </a:spcBef>
        <a:spcAft>
          <a:spcPct val="0"/>
        </a:spcAft>
        <a:defRPr sz="3600" b="1">
          <a:solidFill>
            <a:schemeClr val="tx1"/>
          </a:solidFill>
          <a:latin typeface="Verdana" pitchFamily="34" charset="0"/>
          <a:cs typeface="Arial" charset="0"/>
        </a:defRPr>
      </a:lvl7pPr>
      <a:lvl8pPr marL="1371600" algn="ctr" rtl="0" fontAlgn="base">
        <a:spcBef>
          <a:spcPct val="0"/>
        </a:spcBef>
        <a:spcAft>
          <a:spcPct val="0"/>
        </a:spcAft>
        <a:defRPr sz="3600" b="1">
          <a:solidFill>
            <a:schemeClr val="tx1"/>
          </a:solidFill>
          <a:latin typeface="Verdana" pitchFamily="34" charset="0"/>
          <a:cs typeface="Arial" charset="0"/>
        </a:defRPr>
      </a:lvl8pPr>
      <a:lvl9pPr marL="1828800" algn="ctr" rtl="0" fontAlgn="base">
        <a:spcBef>
          <a:spcPct val="0"/>
        </a:spcBef>
        <a:spcAft>
          <a:spcPct val="0"/>
        </a:spcAft>
        <a:defRPr sz="3600" b="1">
          <a:solidFill>
            <a:schemeClr val="tx1"/>
          </a:solidFill>
          <a:latin typeface="Verdan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8"/>
          <p:cNvSpPr>
            <a:spLocks noChangeArrowheads="1"/>
          </p:cNvSpPr>
          <p:nvPr/>
        </p:nvSpPr>
        <p:spPr bwMode="auto">
          <a:xfrm>
            <a:off x="919783" y="1628800"/>
            <a:ext cx="7272808"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60000"/>
              </a:lnSpc>
              <a:tabLst>
                <a:tab pos="804863" algn="l"/>
              </a:tabLst>
            </a:pPr>
            <a:r>
              <a:rPr lang="nb-NO" sz="1600" b="1" dirty="0" smtClean="0">
                <a:latin typeface="Verdana" pitchFamily="34" charset="0"/>
              </a:rPr>
              <a:t>Kommentarer til Vedlegg 2 Materiellbeskrivelse</a:t>
            </a:r>
          </a:p>
          <a:p>
            <a:pPr marL="342900" indent="-342900">
              <a:lnSpc>
                <a:spcPct val="160000"/>
              </a:lnSpc>
              <a:buFont typeface="+mj-lt"/>
              <a:buAutoNum type="arabicPeriod"/>
              <a:tabLst>
                <a:tab pos="804863" algn="l"/>
              </a:tabLst>
            </a:pPr>
            <a:r>
              <a:rPr lang="nb-NO" sz="1600" dirty="0" smtClean="0">
                <a:latin typeface="Verdana" pitchFamily="34" charset="0"/>
              </a:rPr>
              <a:t>Ruteres generelle krav til Busser</a:t>
            </a:r>
            <a:br>
              <a:rPr lang="nb-NO" sz="1600" dirty="0" smtClean="0">
                <a:latin typeface="Verdana" pitchFamily="34" charset="0"/>
              </a:rPr>
            </a:br>
            <a:r>
              <a:rPr lang="nb-NO" sz="1200" dirty="0" smtClean="0">
                <a:latin typeface="Verdana" pitchFamily="34" charset="0"/>
              </a:rPr>
              <a:t>Krav om at «Bussmerke skal defineres i tilbudt og er det som </a:t>
            </a:r>
            <a:br>
              <a:rPr lang="nb-NO" sz="1200" dirty="0" smtClean="0">
                <a:latin typeface="Verdana" pitchFamily="34" charset="0"/>
              </a:rPr>
            </a:br>
            <a:r>
              <a:rPr lang="nb-NO" sz="1200" dirty="0" smtClean="0">
                <a:latin typeface="Verdana" pitchFamily="34" charset="0"/>
              </a:rPr>
              <a:t>skal leveres ved oppstart» bør fjernes. Det er tilbudte kvaliteter og funksjon som det </a:t>
            </a:r>
            <a:br>
              <a:rPr lang="nb-NO" sz="1200" dirty="0" smtClean="0">
                <a:latin typeface="Verdana" pitchFamily="34" charset="0"/>
              </a:rPr>
            </a:br>
            <a:r>
              <a:rPr lang="nb-NO" sz="1200" dirty="0" smtClean="0">
                <a:latin typeface="Verdana" pitchFamily="34" charset="0"/>
              </a:rPr>
              <a:t>skal tildeles på, og det vil kreve mye av både Operatør og </a:t>
            </a:r>
            <a:r>
              <a:rPr lang="nb-NO" sz="1200" dirty="0" err="1" smtClean="0">
                <a:latin typeface="Verdana" pitchFamily="34" charset="0"/>
              </a:rPr>
              <a:t>busslevandør</a:t>
            </a:r>
            <a:r>
              <a:rPr lang="nb-NO" sz="1200" dirty="0" smtClean="0">
                <a:latin typeface="Verdana" pitchFamily="34" charset="0"/>
              </a:rPr>
              <a:t> å måtte </a:t>
            </a:r>
            <a:br>
              <a:rPr lang="nb-NO" sz="1200" dirty="0" smtClean="0">
                <a:latin typeface="Verdana" pitchFamily="34" charset="0"/>
              </a:rPr>
            </a:br>
            <a:r>
              <a:rPr lang="nb-NO" sz="1200" dirty="0" smtClean="0">
                <a:latin typeface="Verdana" pitchFamily="34" charset="0"/>
              </a:rPr>
              <a:t>fullføre alle forhandlinger før innlevering av tilbud.  </a:t>
            </a:r>
            <a:endParaRPr lang="nb-NO" sz="1600" dirty="0" smtClean="0">
              <a:latin typeface="Verdana" pitchFamily="34" charset="0"/>
            </a:endParaRPr>
          </a:p>
          <a:p>
            <a:pPr marL="342900" indent="-342900">
              <a:lnSpc>
                <a:spcPct val="160000"/>
              </a:lnSpc>
              <a:buAutoNum type="arabicPeriod"/>
              <a:tabLst>
                <a:tab pos="804863" algn="l"/>
              </a:tabLst>
            </a:pPr>
            <a:r>
              <a:rPr lang="nb-NO" sz="1600" dirty="0" smtClean="0">
                <a:latin typeface="Verdana" pitchFamily="34" charset="0"/>
              </a:rPr>
              <a:t>Busser i tjeneste i dette oppdraget</a:t>
            </a:r>
            <a:br>
              <a:rPr lang="nb-NO" sz="1600" dirty="0" smtClean="0">
                <a:latin typeface="Verdana" pitchFamily="34" charset="0"/>
              </a:rPr>
            </a:br>
            <a:r>
              <a:rPr lang="nb-NO" sz="1200" dirty="0" smtClean="0">
                <a:latin typeface="Verdana" pitchFamily="34" charset="0"/>
              </a:rPr>
              <a:t>Krav </a:t>
            </a:r>
            <a:r>
              <a:rPr lang="nb-NO" sz="1200" dirty="0">
                <a:latin typeface="Verdana" pitchFamily="34" charset="0"/>
              </a:rPr>
              <a:t>om at </a:t>
            </a:r>
            <a:r>
              <a:rPr lang="nb-NO" sz="1200" dirty="0" smtClean="0">
                <a:latin typeface="Verdana" pitchFamily="34" charset="0"/>
              </a:rPr>
              <a:t>«Tilbudt reserveprosent skal opprettholdes under hele kontraktsperioden»  vil slå ut urimelig hvis det ikke i kontrakten også er kompensasjon for dette. </a:t>
            </a:r>
          </a:p>
          <a:p>
            <a:pPr marL="342900" indent="-342900">
              <a:lnSpc>
                <a:spcPct val="160000"/>
              </a:lnSpc>
              <a:buAutoNum type="arabicPeriod"/>
              <a:tabLst>
                <a:tab pos="804863" algn="l"/>
              </a:tabLst>
            </a:pPr>
            <a:r>
              <a:rPr lang="nb-NO" sz="1600" dirty="0" smtClean="0">
                <a:latin typeface="Verdana" pitchFamily="34" charset="0"/>
              </a:rPr>
              <a:t>Punkt 3.2.3 Kommunikasjon</a:t>
            </a:r>
            <a:r>
              <a:rPr lang="nb-NO" sz="2000" dirty="0">
                <a:latin typeface="Verdana" pitchFamily="34" charset="0"/>
              </a:rPr>
              <a:t/>
            </a:r>
            <a:br>
              <a:rPr lang="nb-NO" sz="2000" dirty="0">
                <a:latin typeface="Verdana" pitchFamily="34" charset="0"/>
              </a:rPr>
            </a:br>
            <a:r>
              <a:rPr lang="nb-NO" sz="1200" dirty="0" smtClean="0">
                <a:latin typeface="Verdana" pitchFamily="34" charset="0"/>
              </a:rPr>
              <a:t>Hvis krav om at «Mobiltelefoni som kommunikasjonsløsning aksepteres ikke» opprettholdes, må det stilles krav til hvilke kommunikasjonsutstyr som skal benyttes og/eller ha mer spesifikke funksjonskrav. Kravet er hemmende for utvikling av nye løsninger med ny teknologi.</a:t>
            </a:r>
          </a:p>
          <a:p>
            <a:pPr marL="342900" indent="-342900">
              <a:lnSpc>
                <a:spcPct val="160000"/>
              </a:lnSpc>
              <a:buAutoNum type="arabicPeriod"/>
              <a:tabLst>
                <a:tab pos="804863" algn="l"/>
              </a:tabLst>
            </a:pPr>
            <a:endParaRPr lang="nb-NO" sz="1600" dirty="0" smtClean="0">
              <a:latin typeface="Verdana" pitchFamily="34" charset="0"/>
            </a:endParaRPr>
          </a:p>
        </p:txBody>
      </p:sp>
      <p:sp>
        <p:nvSpPr>
          <p:cNvPr id="9223" name="Rectangle 9"/>
          <p:cNvSpPr>
            <a:spLocks noChangeArrowheads="1"/>
          </p:cNvSpPr>
          <p:nvPr/>
        </p:nvSpPr>
        <p:spPr bwMode="auto">
          <a:xfrm>
            <a:off x="467544" y="476672"/>
            <a:ext cx="7992888"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nb-NO" sz="2400" b="1" dirty="0" smtClean="0"/>
              <a:t>Ruter sin dialogkonferanse om Bussmateriellstrategi </a:t>
            </a:r>
          </a:p>
          <a:p>
            <a:pPr algn="ctr"/>
            <a:r>
              <a:rPr lang="nb-NO" sz="2400" b="1" dirty="0" smtClean="0"/>
              <a:t>18. November 2013 </a:t>
            </a:r>
          </a:p>
          <a:p>
            <a:pPr algn="ctr"/>
            <a:r>
              <a:rPr lang="nb-NO" sz="1000" b="1" dirty="0" smtClean="0"/>
              <a:t>Boreal v/ Glenn Johansen</a:t>
            </a:r>
            <a:endParaRPr lang="nb-NO" sz="10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8"/>
          <p:cNvSpPr>
            <a:spLocks noChangeArrowheads="1"/>
          </p:cNvSpPr>
          <p:nvPr/>
        </p:nvSpPr>
        <p:spPr bwMode="auto">
          <a:xfrm>
            <a:off x="892746" y="476672"/>
            <a:ext cx="7272808" cy="57061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60000"/>
              </a:lnSpc>
              <a:tabLst>
                <a:tab pos="804863" algn="l"/>
              </a:tabLst>
            </a:pPr>
            <a:r>
              <a:rPr lang="nb-NO" sz="1600" b="1" dirty="0" smtClean="0">
                <a:latin typeface="Verdana" pitchFamily="34" charset="0"/>
              </a:rPr>
              <a:t>Kommentarer til Vedlegg 2 Materiellbeskrivelse forts.</a:t>
            </a:r>
          </a:p>
          <a:p>
            <a:pPr marL="342900" indent="-342900">
              <a:lnSpc>
                <a:spcPct val="160000"/>
              </a:lnSpc>
              <a:buFont typeface="+mj-lt"/>
              <a:buAutoNum type="arabicPeriod" startAt="4"/>
              <a:tabLst>
                <a:tab pos="804863" algn="l"/>
              </a:tabLst>
            </a:pPr>
            <a:r>
              <a:rPr lang="nb-NO" sz="1600" dirty="0" smtClean="0">
                <a:latin typeface="Verdana" pitchFamily="34" charset="0"/>
              </a:rPr>
              <a:t>Punkt 4.1.2 Dører</a:t>
            </a:r>
            <a:br>
              <a:rPr lang="nb-NO" sz="1600" dirty="0" smtClean="0">
                <a:latin typeface="Verdana" pitchFamily="34" charset="0"/>
              </a:rPr>
            </a:br>
            <a:r>
              <a:rPr lang="nb-NO" sz="1200" dirty="0" smtClean="0">
                <a:latin typeface="Verdana" pitchFamily="34" charset="0"/>
              </a:rPr>
              <a:t>Krav om at «Fri åpning skal være minst 70 cm for enkeltdør og 120 cm for dobbeltdører» bør fjernes. Spesielt for bakdør kan dette gi problemer i forhold til «anbefalingen» om dører med innsving.  </a:t>
            </a:r>
            <a:endParaRPr lang="nb-NO" sz="1600" dirty="0" smtClean="0">
              <a:latin typeface="Verdana" pitchFamily="34" charset="0"/>
            </a:endParaRPr>
          </a:p>
          <a:p>
            <a:pPr lvl="1">
              <a:lnSpc>
                <a:spcPct val="160000"/>
              </a:lnSpc>
              <a:tabLst>
                <a:tab pos="804863" algn="l"/>
              </a:tabLst>
            </a:pPr>
            <a:r>
              <a:rPr lang="nb-NO" sz="1600" dirty="0" smtClean="0">
                <a:latin typeface="Verdana" pitchFamily="34" charset="0"/>
              </a:rPr>
              <a:t>Punkt 4.1.4 Kontrastfarger</a:t>
            </a:r>
            <a:br>
              <a:rPr lang="nb-NO" sz="1600" dirty="0" smtClean="0">
                <a:latin typeface="Verdana" pitchFamily="34" charset="0"/>
              </a:rPr>
            </a:br>
            <a:r>
              <a:rPr lang="nb-NO" sz="1200" dirty="0" smtClean="0">
                <a:latin typeface="Verdana" pitchFamily="34" charset="0"/>
              </a:rPr>
              <a:t>Punktet bør utgå i sin helhet, ref. pkt. 4.4.1 som viser til direktiv 2001/85/EU.</a:t>
            </a:r>
            <a:br>
              <a:rPr lang="nb-NO" sz="1200" dirty="0" smtClean="0">
                <a:latin typeface="Verdana" pitchFamily="34" charset="0"/>
              </a:rPr>
            </a:br>
            <a:r>
              <a:rPr lang="nb-NO" sz="1600" dirty="0" smtClean="0">
                <a:latin typeface="Verdana" pitchFamily="34" charset="0"/>
              </a:rPr>
              <a:t>Punkt 4.1.5 Utforming av rullestolplass</a:t>
            </a:r>
            <a:br>
              <a:rPr lang="nb-NO" sz="1600" dirty="0" smtClean="0">
                <a:latin typeface="Verdana" pitchFamily="34" charset="0"/>
              </a:rPr>
            </a:br>
            <a:r>
              <a:rPr lang="nb-NO" sz="1200" dirty="0" smtClean="0">
                <a:latin typeface="Verdana" pitchFamily="34" charset="0"/>
              </a:rPr>
              <a:t>I bussklasse I bør kun første setning beholdes. Øvrige krav dekkes av klasse I.</a:t>
            </a:r>
            <a:br>
              <a:rPr lang="nb-NO" sz="1200" dirty="0" smtClean="0">
                <a:latin typeface="Verdana" pitchFamily="34" charset="0"/>
              </a:rPr>
            </a:br>
            <a:r>
              <a:rPr lang="nb-NO" sz="1200" dirty="0" smtClean="0">
                <a:latin typeface="Verdana" pitchFamily="34" charset="0"/>
              </a:rPr>
              <a:t>I bussklasse II og III bør det være et funksjonskrav som stiller et minimumskrav til tidsforbruk for ombordstigning, og ferdig fastspent rullestol og rullestolbruker. </a:t>
            </a:r>
            <a:br>
              <a:rPr lang="nb-NO" sz="1200" dirty="0" smtClean="0">
                <a:latin typeface="Verdana" pitchFamily="34" charset="0"/>
              </a:rPr>
            </a:br>
            <a:r>
              <a:rPr lang="nb-NO" sz="1600" dirty="0">
                <a:latin typeface="Verdana" pitchFamily="34" charset="0"/>
              </a:rPr>
              <a:t>Punkt </a:t>
            </a:r>
            <a:r>
              <a:rPr lang="nb-NO" sz="1600" dirty="0" smtClean="0">
                <a:latin typeface="Verdana" pitchFamily="34" charset="0"/>
              </a:rPr>
              <a:t>4.1.6 Påstigning av rullestolbrukere</a:t>
            </a:r>
            <a:r>
              <a:rPr lang="nb-NO" sz="1600" dirty="0">
                <a:latin typeface="Verdana" pitchFamily="34" charset="0"/>
              </a:rPr>
              <a:t/>
            </a:r>
            <a:br>
              <a:rPr lang="nb-NO" sz="1600" dirty="0">
                <a:latin typeface="Verdana" pitchFamily="34" charset="0"/>
              </a:rPr>
            </a:br>
            <a:r>
              <a:rPr lang="nb-NO" sz="1200" dirty="0" smtClean="0">
                <a:latin typeface="Verdana" pitchFamily="34" charset="0"/>
              </a:rPr>
              <a:t>Punktet bør strykes og inngår i punkt 4.1.5. Spesifikk beskrivelse av heisen sin utforming bør unngås. </a:t>
            </a:r>
            <a:endParaRPr lang="nb-NO" sz="1200" dirty="0">
              <a:latin typeface="Verdana" pitchFamily="34" charset="0"/>
            </a:endParaRPr>
          </a:p>
          <a:p>
            <a:pPr lvl="1">
              <a:lnSpc>
                <a:spcPct val="160000"/>
              </a:lnSpc>
              <a:tabLst>
                <a:tab pos="804863" algn="l"/>
              </a:tabLst>
            </a:pPr>
            <a:r>
              <a:rPr lang="nb-NO" sz="1600" dirty="0">
                <a:latin typeface="Verdana" pitchFamily="34" charset="0"/>
              </a:rPr>
              <a:t>Punkt </a:t>
            </a:r>
            <a:r>
              <a:rPr lang="nb-NO" sz="1600" dirty="0" smtClean="0">
                <a:latin typeface="Verdana" pitchFamily="34" charset="0"/>
              </a:rPr>
              <a:t>4.1.8 Signalknapper og holdeplasstenger</a:t>
            </a:r>
            <a:r>
              <a:rPr lang="nb-NO" sz="1600" dirty="0">
                <a:latin typeface="Verdana" pitchFamily="34" charset="0"/>
              </a:rPr>
              <a:t/>
            </a:r>
            <a:br>
              <a:rPr lang="nb-NO" sz="1600" dirty="0">
                <a:latin typeface="Verdana" pitchFamily="34" charset="0"/>
              </a:rPr>
            </a:br>
            <a:r>
              <a:rPr lang="nb-NO" sz="1200" dirty="0">
                <a:latin typeface="Verdana" pitchFamily="34" charset="0"/>
              </a:rPr>
              <a:t>Punktet bør utgå i sin helhet, ref. pkt. 4.4.1 som viser til direktiv 2001/85/EU. </a:t>
            </a:r>
            <a:r>
              <a:rPr lang="nb-NO" sz="1200" dirty="0" smtClean="0">
                <a:latin typeface="Verdana" pitchFamily="34" charset="0"/>
              </a:rPr>
              <a:t>Å vise til FNs barnekonvensjon er vel både unødvendig og tidkrevende</a:t>
            </a:r>
            <a:r>
              <a:rPr lang="nb-NO" sz="1200" dirty="0">
                <a:latin typeface="Verdana" pitchFamily="34" charset="0"/>
              </a:rPr>
              <a:t>.</a:t>
            </a:r>
          </a:p>
        </p:txBody>
      </p:sp>
    </p:spTree>
    <p:extLst>
      <p:ext uri="{BB962C8B-B14F-4D97-AF65-F5344CB8AC3E}">
        <p14:creationId xmlns:p14="http://schemas.microsoft.com/office/powerpoint/2010/main" val="15894969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8"/>
          <p:cNvSpPr>
            <a:spLocks noChangeArrowheads="1"/>
          </p:cNvSpPr>
          <p:nvPr/>
        </p:nvSpPr>
        <p:spPr bwMode="auto">
          <a:xfrm>
            <a:off x="909117" y="404664"/>
            <a:ext cx="7272808" cy="6100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60000"/>
              </a:lnSpc>
              <a:tabLst>
                <a:tab pos="804863" algn="l"/>
              </a:tabLst>
            </a:pPr>
            <a:r>
              <a:rPr lang="nb-NO" sz="1600" b="1" dirty="0" smtClean="0">
                <a:latin typeface="Verdana" pitchFamily="34" charset="0"/>
              </a:rPr>
              <a:t>Kommentarer til Vedlegg 2 Materiellbeskrivelse forts.</a:t>
            </a:r>
          </a:p>
          <a:p>
            <a:pPr marL="342900" indent="-342900">
              <a:lnSpc>
                <a:spcPct val="160000"/>
              </a:lnSpc>
              <a:buFont typeface="+mj-lt"/>
              <a:buAutoNum type="arabicPeriod" startAt="6"/>
              <a:tabLst>
                <a:tab pos="804863" algn="l"/>
              </a:tabLst>
            </a:pPr>
            <a:r>
              <a:rPr lang="nb-NO" sz="1600" dirty="0" smtClean="0">
                <a:latin typeface="Verdana" pitchFamily="34" charset="0"/>
              </a:rPr>
              <a:t>Punkt 6.4 Dekk</a:t>
            </a:r>
            <a:br>
              <a:rPr lang="nb-NO" sz="1600" dirty="0" smtClean="0">
                <a:latin typeface="Verdana" pitchFamily="34" charset="0"/>
              </a:rPr>
            </a:br>
            <a:r>
              <a:rPr lang="nb-NO" sz="1200" dirty="0" smtClean="0">
                <a:latin typeface="Verdana" pitchFamily="34" charset="0"/>
              </a:rPr>
              <a:t>Krav om at «Det skal ikke brukes piggdekk på bussene» bør fjernes eller omformuleres som et funksjonskrav. For enkelte områder kan fremkommelighet og sikkerhet bli et problem ved et forbud. Tar da Ruter alt ansvar for forsinkelser og innstilte avganger når føret (vintervedlikeholdet) setter begrensninger for piggfrie dekk? </a:t>
            </a:r>
          </a:p>
          <a:p>
            <a:pPr marL="342900" indent="-342900">
              <a:lnSpc>
                <a:spcPct val="160000"/>
              </a:lnSpc>
              <a:buFont typeface="+mj-lt"/>
              <a:buAutoNum type="arabicPeriod" startAt="6"/>
              <a:tabLst>
                <a:tab pos="804863" algn="l"/>
              </a:tabLst>
            </a:pPr>
            <a:r>
              <a:rPr lang="nb-NO" sz="1600" dirty="0" smtClean="0">
                <a:latin typeface="Verdana" pitchFamily="34" charset="0"/>
              </a:rPr>
              <a:t>Punkt 7.2 Komfortkrav til seter</a:t>
            </a:r>
            <a:br>
              <a:rPr lang="nb-NO" sz="1600" dirty="0" smtClean="0">
                <a:latin typeface="Verdana" pitchFamily="34" charset="0"/>
              </a:rPr>
            </a:br>
            <a:r>
              <a:rPr lang="nb-NO" sz="1200" dirty="0">
                <a:latin typeface="Verdana" pitchFamily="34" charset="0"/>
              </a:rPr>
              <a:t>Krav om at </a:t>
            </a:r>
            <a:r>
              <a:rPr lang="nb-NO" sz="1200" dirty="0" smtClean="0">
                <a:latin typeface="Verdana" pitchFamily="34" charset="0"/>
              </a:rPr>
              <a:t>alle busser skal være «uten innvendige trinn (</a:t>
            </a:r>
            <a:r>
              <a:rPr lang="nb-NO" sz="1200" dirty="0" err="1" smtClean="0">
                <a:latin typeface="Verdana" pitchFamily="34" charset="0"/>
              </a:rPr>
              <a:t>podester</a:t>
            </a:r>
            <a:r>
              <a:rPr lang="nb-NO" sz="1200" dirty="0" smtClean="0">
                <a:latin typeface="Verdana" pitchFamily="34" charset="0"/>
              </a:rPr>
              <a:t>)» </a:t>
            </a:r>
            <a:r>
              <a:rPr lang="nb-NO" sz="1200" dirty="0">
                <a:latin typeface="Verdana" pitchFamily="34" charset="0"/>
              </a:rPr>
              <a:t>bør </a:t>
            </a:r>
            <a:r>
              <a:rPr lang="nb-NO" sz="1200" dirty="0" smtClean="0">
                <a:latin typeface="Verdana" pitchFamily="34" charset="0"/>
              </a:rPr>
              <a:t>fjernes. Dette griper rett inn i det å kunne tilby gode løsninger, og i forhold til standardiserte busser.</a:t>
            </a:r>
            <a:br>
              <a:rPr lang="nb-NO" sz="1200" dirty="0" smtClean="0">
                <a:latin typeface="Verdana" pitchFamily="34" charset="0"/>
              </a:rPr>
            </a:br>
            <a:r>
              <a:rPr lang="nb-NO" sz="1200" dirty="0" smtClean="0">
                <a:latin typeface="Verdana" pitchFamily="34" charset="0"/>
              </a:rPr>
              <a:t>Setetrekk bør ikke være så spesifikke som de nå er angitt i designmanualen. Dette er et problem for nye busser, og for brukt materiell bør det ikke være denne type krav.</a:t>
            </a:r>
            <a:br>
              <a:rPr lang="nb-NO" sz="1200" dirty="0" smtClean="0">
                <a:latin typeface="Verdana" pitchFamily="34" charset="0"/>
              </a:rPr>
            </a:br>
            <a:r>
              <a:rPr lang="nb-NO" sz="1600" dirty="0">
                <a:latin typeface="Verdana" pitchFamily="34" charset="0"/>
              </a:rPr>
              <a:t>Punkt </a:t>
            </a:r>
            <a:r>
              <a:rPr lang="nb-NO" sz="1600" dirty="0" smtClean="0">
                <a:latin typeface="Verdana" pitchFamily="34" charset="0"/>
              </a:rPr>
              <a:t>7.5.3 Bagasjehylle</a:t>
            </a:r>
            <a:r>
              <a:rPr lang="nb-NO" sz="1600" dirty="0">
                <a:latin typeface="Verdana" pitchFamily="34" charset="0"/>
              </a:rPr>
              <a:t/>
            </a:r>
            <a:br>
              <a:rPr lang="nb-NO" sz="1600" dirty="0">
                <a:latin typeface="Verdana" pitchFamily="34" charset="0"/>
              </a:rPr>
            </a:br>
            <a:r>
              <a:rPr lang="nb-NO" sz="1200" dirty="0" smtClean="0">
                <a:latin typeface="Verdana" pitchFamily="34" charset="0"/>
              </a:rPr>
              <a:t>Hvorfor skal ikke busser i klasse II også kunne utstyres med bagasjehylle? Dette gjør bussen mer anvendelig til etterbruk, siden det da som oftest også er montert luftdyser </a:t>
            </a:r>
            <a:r>
              <a:rPr lang="nb-NO" sz="1200" dirty="0">
                <a:latin typeface="Verdana" pitchFamily="34" charset="0"/>
              </a:rPr>
              <a:t>og </a:t>
            </a:r>
            <a:r>
              <a:rPr lang="nb-NO" sz="1200" dirty="0" smtClean="0">
                <a:latin typeface="Verdana" pitchFamily="34" charset="0"/>
              </a:rPr>
              <a:t>leselys.</a:t>
            </a:r>
          </a:p>
          <a:p>
            <a:pPr marL="342900" indent="-342900">
              <a:lnSpc>
                <a:spcPct val="160000"/>
              </a:lnSpc>
              <a:buFont typeface="+mj-lt"/>
              <a:buAutoNum type="arabicPeriod" startAt="6"/>
              <a:tabLst>
                <a:tab pos="804863" algn="l"/>
              </a:tabLst>
            </a:pPr>
            <a:r>
              <a:rPr lang="nb-NO" sz="1600" dirty="0">
                <a:latin typeface="Verdana" pitchFamily="34" charset="0"/>
              </a:rPr>
              <a:t>Design</a:t>
            </a:r>
            <a:br>
              <a:rPr lang="nb-NO" sz="1600" dirty="0">
                <a:latin typeface="Verdana" pitchFamily="34" charset="0"/>
              </a:rPr>
            </a:br>
            <a:r>
              <a:rPr lang="nb-NO" sz="1200" dirty="0">
                <a:latin typeface="Verdana" pitchFamily="34" charset="0"/>
              </a:rPr>
              <a:t>Det er urimelig at «Operatør ansvarlig for endre kjøretøyet uten opphold». En slik kostnad må være tydelig plassert på Ruter.</a:t>
            </a:r>
          </a:p>
        </p:txBody>
      </p:sp>
    </p:spTree>
    <p:extLst>
      <p:ext uri="{BB962C8B-B14F-4D97-AF65-F5344CB8AC3E}">
        <p14:creationId xmlns:p14="http://schemas.microsoft.com/office/powerpoint/2010/main" val="2999143190"/>
      </p:ext>
    </p:extLst>
  </p:cSld>
  <p:clrMapOvr>
    <a:masterClrMapping/>
  </p:clrMapOvr>
  <p:timing>
    <p:tnLst>
      <p:par>
        <p:cTn id="1" dur="indefinite" restart="never" nodeType="tmRoot"/>
      </p:par>
    </p:tnLst>
  </p:timing>
</p:sld>
</file>

<file path=ppt/theme/theme1.xml><?xml version="1.0" encoding="utf-8"?>
<a:theme xmlns:a="http://schemas.openxmlformats.org/drawingml/2006/main" name="Standard utforming">
  <a:themeElements>
    <a:clrScheme name="Standard utform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 utforming">
      <a:majorFont>
        <a:latin typeface="Verdan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 utform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 utformin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 utformin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 utformin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 utformin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 utformin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 utforming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 utformin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 utformin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 utformin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 utformin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 utformin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47</Words>
  <Application>Microsoft Office PowerPoint</Application>
  <PresentationFormat>Skjermfremvisning (4:3)</PresentationFormat>
  <Paragraphs>18</Paragraphs>
  <Slides>3</Slides>
  <Notes>3</Notes>
  <HiddenSlides>0</HiddenSlides>
  <MMClips>0</MMClips>
  <ScaleCrop>false</ScaleCrop>
  <HeadingPairs>
    <vt:vector size="4" baseType="variant">
      <vt:variant>
        <vt:lpstr>Tema</vt:lpstr>
      </vt:variant>
      <vt:variant>
        <vt:i4>1</vt:i4>
      </vt:variant>
      <vt:variant>
        <vt:lpstr>Lysbildetitler</vt:lpstr>
      </vt:variant>
      <vt:variant>
        <vt:i4>3</vt:i4>
      </vt:variant>
    </vt:vector>
  </HeadingPairs>
  <TitlesOfParts>
    <vt:vector size="4" baseType="lpstr">
      <vt:lpstr>Standard utforming</vt:lpstr>
      <vt:lpstr>PowerPoint-presentasjon</vt:lpstr>
      <vt:lpstr>PowerPoint-presentasjon</vt:lpstr>
      <vt:lpstr>PowerPoint-presentasjon</vt:lpstr>
    </vt:vector>
  </TitlesOfParts>
  <Company>Veolia Transport Norge 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Lysbilde 1</dc:title>
  <dc:creator>Sluttbruker</dc:creator>
  <cp:lastModifiedBy>Espen Martinsen</cp:lastModifiedBy>
  <cp:revision>140</cp:revision>
  <cp:lastPrinted>2012-02-10T07:34:10Z</cp:lastPrinted>
  <dcterms:created xsi:type="dcterms:W3CDTF">2011-06-15T06:01:08Z</dcterms:created>
  <dcterms:modified xsi:type="dcterms:W3CDTF">2013-11-25T11:46:01Z</dcterms:modified>
</cp:coreProperties>
</file>