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6238538" cy="10153650"/>
  <p:notesSz cx="6858000" cy="9144000"/>
  <p:defaultTextStyle>
    <a:defPPr>
      <a:defRPr lang="nb-NO"/>
    </a:defPPr>
    <a:lvl1pPr marL="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4454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8908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53362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378159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222699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5067239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5911779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6756319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3" d="100"/>
          <a:sy n="53" d="100"/>
        </p:scale>
        <p:origin x="-1548" y="-1128"/>
      </p:cViewPr>
      <p:guideLst>
        <p:guide orient="horz" pos="4943"/>
        <p:guide orient="horz" pos="1520"/>
        <p:guide pos="806"/>
        <p:guide pos="97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D5CCC-9D21-4B40-BDB3-861836882066}" type="datetimeFigureOut">
              <a:rPr lang="nb-NO" smtClean="0"/>
              <a:pPr/>
              <a:t>18.11.2013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198884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7BD4046C-87BC-4986-B07A-C4D94F2636AA}" type="slidenum">
              <a:rPr lang="nb-NO" smtClean="0"/>
              <a:pPr algn="ctr"/>
              <a:t>‹#›</a:t>
            </a:fld>
            <a:endParaRPr lang="nb-NO"/>
          </a:p>
        </p:txBody>
      </p:sp>
      <p:pic>
        <p:nvPicPr>
          <p:cNvPr id="6" name="Bilde 5" descr="Logo-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7232" y="8877300"/>
            <a:ext cx="12192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65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730A4-A0BF-4408-966B-4791FE36B1FA}" type="datetimeFigureOut">
              <a:rPr lang="nb-NO" smtClean="0"/>
              <a:pPr/>
              <a:t>18.11.2013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468313"/>
            <a:ext cx="4641850" cy="290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3491880"/>
            <a:ext cx="5486400" cy="496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198884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086F0DA2-D057-4407-B384-D99DC5D11D7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Logo-s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32" y="8877300"/>
            <a:ext cx="12192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8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4454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8908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533620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378159" algn="l" defTabSz="16890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222699" algn="l" defTabSz="16890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67239" algn="l" defTabSz="16890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911779" algn="l" defTabSz="16890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756319" algn="l" defTabSz="16890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098550" y="468313"/>
            <a:ext cx="4641850" cy="290195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F0DA2-D057-4407-B384-D99DC5D11D7A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</p:spPr>
      </p:pic>
      <p:pic>
        <p:nvPicPr>
          <p:cNvPr id="14" name="Bilde 13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ktangel 9"/>
          <p:cNvSpPr/>
          <p:nvPr userDrawn="1"/>
        </p:nvSpPr>
        <p:spPr>
          <a:xfrm>
            <a:off x="830296" y="1665246"/>
            <a:ext cx="14705822" cy="40867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120826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85389" y="1807395"/>
            <a:ext cx="13811345" cy="1279342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366080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80F7-8112-43C2-A19D-41C481BF6C1E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1772940" y="406618"/>
            <a:ext cx="3653671" cy="866350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11927" y="406618"/>
            <a:ext cx="10690371" cy="866350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814E-60DB-497D-AC8F-626DE3C914C7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hvit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6238538" cy="10153650"/>
          </a:xfrm>
        </p:spPr>
        <p:txBody>
          <a:bodyPr>
            <a:normAutofit/>
          </a:bodyPr>
          <a:lstStyle>
            <a:lvl1pPr>
              <a:defRPr sz="37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>
                <a:solidFill>
                  <a:schemeClr val="bg1"/>
                </a:solidFill>
              </a:rPr>
              <a:t>Trykk på knappen midt i lysbildet for å sette inn heldekkende bilde</a:t>
            </a:r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11" hasCustomPrompt="1"/>
          </p:nvPr>
        </p:nvSpPr>
        <p:spPr>
          <a:xfrm>
            <a:off x="13540639" y="9188920"/>
            <a:ext cx="2080800" cy="450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sort log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6238538" cy="10153650"/>
          </a:xfrm>
        </p:spPr>
        <p:txBody>
          <a:bodyPr>
            <a:normAutofit/>
          </a:bodyPr>
          <a:lstStyle>
            <a:lvl1pPr>
              <a:defRPr sz="3700"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>
                <a:solidFill>
                  <a:schemeClr val="bg1"/>
                </a:solidFill>
              </a:rPr>
              <a:t>Trykk på knappen midt i lysbildet for å sette inn heldekkende bilde</a:t>
            </a:r>
            <a:br>
              <a:rPr lang="nb-NO" dirty="0" smtClean="0">
                <a:solidFill>
                  <a:schemeClr val="bg1"/>
                </a:solidFill>
              </a:rPr>
            </a:br>
            <a:endParaRPr lang="nb-NO" dirty="0"/>
          </a:p>
        </p:txBody>
      </p:sp>
      <p:sp>
        <p:nvSpPr>
          <p:cNvPr id="4" name="Plassholder for tekst 20"/>
          <p:cNvSpPr>
            <a:spLocks noGrp="1"/>
          </p:cNvSpPr>
          <p:nvPr>
            <p:ph type="body" sz="quarter" idx="12" hasCustomPrompt="1"/>
          </p:nvPr>
        </p:nvSpPr>
        <p:spPr>
          <a:xfrm>
            <a:off x="13540639" y="9188920"/>
            <a:ext cx="2080800" cy="450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ssholder for 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Rektangel 14"/>
          <p:cNvSpPr/>
          <p:nvPr userDrawn="1"/>
        </p:nvSpPr>
        <p:spPr>
          <a:xfrm>
            <a:off x="830296" y="1665246"/>
            <a:ext cx="14705822" cy="40867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120826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7" name="Undertittel 2"/>
          <p:cNvSpPr>
            <a:spLocks noGrp="1"/>
          </p:cNvSpPr>
          <p:nvPr>
            <p:ph type="subTitle" idx="1"/>
          </p:nvPr>
        </p:nvSpPr>
        <p:spPr>
          <a:xfrm>
            <a:off x="1085389" y="1807395"/>
            <a:ext cx="13811345" cy="1279342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366080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  <p:pic>
        <p:nvPicPr>
          <p:cNvPr id="14" name="Bilde 13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Rektangel 14"/>
          <p:cNvSpPr/>
          <p:nvPr userDrawn="1"/>
        </p:nvSpPr>
        <p:spPr>
          <a:xfrm>
            <a:off x="830296" y="1665246"/>
            <a:ext cx="14705822" cy="40867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120826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7" name="Undertittel 2"/>
          <p:cNvSpPr>
            <a:spLocks noGrp="1"/>
          </p:cNvSpPr>
          <p:nvPr>
            <p:ph type="subTitle" idx="1"/>
          </p:nvPr>
        </p:nvSpPr>
        <p:spPr>
          <a:xfrm>
            <a:off x="1085389" y="1807395"/>
            <a:ext cx="13811345" cy="1279342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366080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  <p:pic>
        <p:nvPicPr>
          <p:cNvPr id="13" name="Bilde 12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Rektangel 14"/>
          <p:cNvSpPr/>
          <p:nvPr userDrawn="1"/>
        </p:nvSpPr>
        <p:spPr>
          <a:xfrm>
            <a:off x="830296" y="1665246"/>
            <a:ext cx="14705822" cy="40867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120826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7" name="Undertittel 2"/>
          <p:cNvSpPr>
            <a:spLocks noGrp="1"/>
          </p:cNvSpPr>
          <p:nvPr>
            <p:ph type="subTitle" idx="1"/>
          </p:nvPr>
        </p:nvSpPr>
        <p:spPr>
          <a:xfrm>
            <a:off x="1085389" y="1807395"/>
            <a:ext cx="13811345" cy="1279342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366080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  <p:pic>
        <p:nvPicPr>
          <p:cNvPr id="12" name="Bilde 11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ssholder for 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Rektangel 14"/>
          <p:cNvSpPr/>
          <p:nvPr userDrawn="1"/>
        </p:nvSpPr>
        <p:spPr>
          <a:xfrm>
            <a:off x="830296" y="1665246"/>
            <a:ext cx="14705822" cy="40867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120826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7" name="Undertittel 2"/>
          <p:cNvSpPr>
            <a:spLocks noGrp="1"/>
          </p:cNvSpPr>
          <p:nvPr>
            <p:ph type="subTitle" idx="1"/>
          </p:nvPr>
        </p:nvSpPr>
        <p:spPr>
          <a:xfrm>
            <a:off x="1085389" y="1807395"/>
            <a:ext cx="13811345" cy="1279342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366080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  <p:pic>
        <p:nvPicPr>
          <p:cNvPr id="12" name="Bilde 11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9" name="Rektangel 18"/>
          <p:cNvSpPr/>
          <p:nvPr userDrawn="1"/>
        </p:nvSpPr>
        <p:spPr>
          <a:xfrm>
            <a:off x="830296" y="1665246"/>
            <a:ext cx="14705822" cy="40867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20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120826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21" name="Undertittel 2"/>
          <p:cNvSpPr>
            <a:spLocks noGrp="1"/>
          </p:cNvSpPr>
          <p:nvPr>
            <p:ph type="subTitle" idx="1"/>
          </p:nvPr>
        </p:nvSpPr>
        <p:spPr>
          <a:xfrm>
            <a:off x="1085389" y="1807395"/>
            <a:ext cx="13811345" cy="1279342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22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366080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  <p:pic>
        <p:nvPicPr>
          <p:cNvPr id="13" name="Bilde 12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"/>
            <a:ext cx="16238538" cy="1014908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ktangel 9"/>
          <p:cNvSpPr/>
          <p:nvPr userDrawn="1"/>
        </p:nvSpPr>
        <p:spPr>
          <a:xfrm>
            <a:off x="830296" y="1908473"/>
            <a:ext cx="14705822" cy="348818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8908" tIns="84454" rIns="168908" bIns="84454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85389" y="3157815"/>
            <a:ext cx="13802757" cy="749882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85389" y="2057928"/>
            <a:ext cx="13811345" cy="903047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tx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5389" y="4010708"/>
            <a:ext cx="13811214" cy="1280481"/>
          </a:xfrm>
        </p:spPr>
        <p:txBody>
          <a:bodyPr>
            <a:normAutofit/>
          </a:bodyPr>
          <a:lstStyle>
            <a:lvl1pPr marL="0" indent="0">
              <a:buNone/>
              <a:defRPr sz="33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  <p:pic>
        <p:nvPicPr>
          <p:cNvPr id="16" name="Bilde 15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9314" y="9204713"/>
            <a:ext cx="2042574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797-B6C9-4690-A1A9-44CF6F7E7B22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238538" cy="10153650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1085389" y="2411494"/>
            <a:ext cx="13802757" cy="749882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1085389" y="3157812"/>
            <a:ext cx="13811345" cy="1599178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bg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14" name="Bilde 13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4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238538" cy="101536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1085389" y="2411494"/>
            <a:ext cx="13802757" cy="749882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1085389" y="3157812"/>
            <a:ext cx="13811345" cy="1599178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bg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 descr="6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238538" cy="1015365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85389" y="2411494"/>
            <a:ext cx="13802757" cy="749882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85389" y="3157812"/>
            <a:ext cx="13811345" cy="1599178"/>
          </a:xfrm>
        </p:spPr>
        <p:txBody>
          <a:bodyPr>
            <a:noAutofit/>
          </a:bodyPr>
          <a:lstStyle>
            <a:lvl1pPr marL="0" indent="0" algn="l">
              <a:buNone/>
              <a:defRPr sz="5900">
                <a:solidFill>
                  <a:schemeClr val="bg1"/>
                </a:solidFill>
              </a:defRPr>
            </a:lvl1pPr>
            <a:lvl2pPr marL="84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3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7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1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1187" y="9236016"/>
            <a:ext cx="1790274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93771-4650-4F82-959E-EA8429481F7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899338" y="9236016"/>
            <a:ext cx="9207123" cy="432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5389" y="9234687"/>
            <a:ext cx="719951" cy="426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5" name="Bilde 14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70" y="9204713"/>
            <a:ext cx="2059617" cy="438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e 38"/>
          <p:cNvGrpSpPr/>
          <p:nvPr userDrawn="1"/>
        </p:nvGrpSpPr>
        <p:grpSpPr>
          <a:xfrm>
            <a:off x="5310958" y="2374788"/>
            <a:ext cx="5629018" cy="5419817"/>
            <a:chOff x="5310958" y="2374788"/>
            <a:chExt cx="5629018" cy="5419817"/>
          </a:xfrm>
        </p:grpSpPr>
        <p:grpSp>
          <p:nvGrpSpPr>
            <p:cNvPr id="17" name="Gruppe 16"/>
            <p:cNvGrpSpPr/>
            <p:nvPr userDrawn="1"/>
          </p:nvGrpSpPr>
          <p:grpSpPr>
            <a:xfrm>
              <a:off x="5670436" y="3692865"/>
              <a:ext cx="5269540" cy="812979"/>
              <a:chOff x="2224198" y="2564904"/>
              <a:chExt cx="4148002" cy="648072"/>
            </a:xfrm>
            <a:solidFill>
              <a:srgbClr val="FFFFFF"/>
            </a:solidFill>
          </p:grpSpPr>
          <p:sp>
            <p:nvSpPr>
              <p:cNvPr id="23" name="Trapes 22"/>
              <p:cNvSpPr/>
              <p:nvPr userDrawn="1"/>
            </p:nvSpPr>
            <p:spPr>
              <a:xfrm>
                <a:off x="2224198" y="2564904"/>
                <a:ext cx="2121379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4" name="Trapes 23"/>
              <p:cNvSpPr/>
              <p:nvPr userDrawn="1"/>
            </p:nvSpPr>
            <p:spPr>
              <a:xfrm rot="10800000">
                <a:off x="4211960" y="2564904"/>
                <a:ext cx="2160240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6" name="Gruppe 25"/>
            <p:cNvGrpSpPr/>
            <p:nvPr userDrawn="1"/>
          </p:nvGrpSpPr>
          <p:grpSpPr>
            <a:xfrm>
              <a:off x="5310958" y="5690869"/>
              <a:ext cx="5269540" cy="799200"/>
              <a:chOff x="2224198" y="2564904"/>
              <a:chExt cx="4148002" cy="648072"/>
            </a:xfrm>
            <a:solidFill>
              <a:srgbClr val="FFFFFF"/>
            </a:solidFill>
          </p:grpSpPr>
          <p:sp>
            <p:nvSpPr>
              <p:cNvPr id="27" name="Trapes 26"/>
              <p:cNvSpPr/>
              <p:nvPr userDrawn="1"/>
            </p:nvSpPr>
            <p:spPr>
              <a:xfrm>
                <a:off x="2224198" y="2564904"/>
                <a:ext cx="2121379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9" name="Trapes 28"/>
              <p:cNvSpPr/>
              <p:nvPr userDrawn="1"/>
            </p:nvSpPr>
            <p:spPr>
              <a:xfrm rot="10800000">
                <a:off x="4211960" y="2564904"/>
                <a:ext cx="2160240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0" name="Gruppe 29"/>
            <p:cNvGrpSpPr/>
            <p:nvPr userDrawn="1"/>
          </p:nvGrpSpPr>
          <p:grpSpPr>
            <a:xfrm rot="6060610" flipH="1">
              <a:off x="4450019" y="4673844"/>
              <a:ext cx="5417929" cy="823594"/>
              <a:chOff x="2224198" y="2564904"/>
              <a:chExt cx="4148002" cy="648072"/>
            </a:xfrm>
            <a:solidFill>
              <a:srgbClr val="FFFFFF"/>
            </a:solidFill>
          </p:grpSpPr>
          <p:sp>
            <p:nvSpPr>
              <p:cNvPr id="34" name="Trapes 33"/>
              <p:cNvSpPr/>
              <p:nvPr userDrawn="1"/>
            </p:nvSpPr>
            <p:spPr>
              <a:xfrm>
                <a:off x="2224198" y="2564904"/>
                <a:ext cx="2121379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5" name="Trapes 34"/>
              <p:cNvSpPr/>
              <p:nvPr userDrawn="1"/>
            </p:nvSpPr>
            <p:spPr>
              <a:xfrm rot="10800000">
                <a:off x="4211960" y="2564904"/>
                <a:ext cx="2160240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6" name="Gruppe 35"/>
            <p:cNvGrpSpPr/>
            <p:nvPr userDrawn="1"/>
          </p:nvGrpSpPr>
          <p:grpSpPr>
            <a:xfrm rot="6060610" flipH="1">
              <a:off x="6432945" y="4671189"/>
              <a:ext cx="5416395" cy="823594"/>
              <a:chOff x="2224198" y="2564904"/>
              <a:chExt cx="4148002" cy="648072"/>
            </a:xfrm>
            <a:solidFill>
              <a:srgbClr val="FFFFFF"/>
            </a:solidFill>
          </p:grpSpPr>
          <p:sp>
            <p:nvSpPr>
              <p:cNvPr id="37" name="Trapes 36"/>
              <p:cNvSpPr/>
              <p:nvPr userDrawn="1"/>
            </p:nvSpPr>
            <p:spPr>
              <a:xfrm>
                <a:off x="2224198" y="2564904"/>
                <a:ext cx="2121379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8" name="Trapes 37"/>
              <p:cNvSpPr/>
              <p:nvPr userDrawn="1"/>
            </p:nvSpPr>
            <p:spPr>
              <a:xfrm rot="10800000">
                <a:off x="4211960" y="2564904"/>
                <a:ext cx="2160240" cy="648072"/>
              </a:xfrm>
              <a:prstGeom prst="trapezoid">
                <a:avLst>
                  <a:gd name="adj" fmla="val 19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imert symbo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e 17"/>
          <p:cNvGrpSpPr/>
          <p:nvPr userDrawn="1"/>
        </p:nvGrpSpPr>
        <p:grpSpPr>
          <a:xfrm>
            <a:off x="5670436" y="3692865"/>
            <a:ext cx="5269540" cy="812979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15" name="Trapes 14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Trapes 16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2" name="Gruppe 21"/>
          <p:cNvGrpSpPr/>
          <p:nvPr userDrawn="1"/>
        </p:nvGrpSpPr>
        <p:grpSpPr>
          <a:xfrm>
            <a:off x="5310958" y="5690869"/>
            <a:ext cx="5269540" cy="799200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3" name="Trapes 22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Trapes 23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uppe 24"/>
          <p:cNvGrpSpPr/>
          <p:nvPr userDrawn="1"/>
        </p:nvGrpSpPr>
        <p:grpSpPr>
          <a:xfrm rot="6060610" flipH="1">
            <a:off x="4450019" y="4673844"/>
            <a:ext cx="5417929" cy="823594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6" name="Trapes 25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Trapes 26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8" name="Gruppe 27"/>
          <p:cNvGrpSpPr/>
          <p:nvPr userDrawn="1"/>
        </p:nvGrpSpPr>
        <p:grpSpPr>
          <a:xfrm rot="6060610" flipH="1">
            <a:off x="6432945" y="4671189"/>
            <a:ext cx="5416395" cy="823594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9" name="Trapes 28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Trapes 29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51793E-7 L -0.04757 0.2884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14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80523E-6 L -0.29028 -0.00232 " pathEditMode="relative" rAng="0" ptsTypes="AA">
                                      <p:cBhvr>
                                        <p:cTn id="20" dur="1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-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1793E-7 L 0.05573 -0.4564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228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4629E-6 L 0.36996 -0.00694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85389" y="2091695"/>
            <a:ext cx="6650250" cy="6978431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75022" y="2091695"/>
            <a:ext cx="7051589" cy="6978431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DFB1-F970-4388-AAEE-1F5893B4663D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5389" y="2091694"/>
            <a:ext cx="6650250" cy="1267002"/>
          </a:xfrm>
        </p:spPr>
        <p:txBody>
          <a:bodyPr anchor="t"/>
          <a:lstStyle>
            <a:lvl1pPr marL="0" indent="0">
              <a:buNone/>
              <a:defRPr sz="4400" b="1"/>
            </a:lvl1pPr>
            <a:lvl2pPr marL="844540" indent="0">
              <a:buNone/>
              <a:defRPr sz="3700" b="1"/>
            </a:lvl2pPr>
            <a:lvl3pPr marL="1689080" indent="0">
              <a:buNone/>
              <a:defRPr sz="3300" b="1"/>
            </a:lvl3pPr>
            <a:lvl4pPr marL="2533620" indent="0">
              <a:buNone/>
              <a:defRPr sz="3000" b="1"/>
            </a:lvl4pPr>
            <a:lvl5pPr marL="3378159" indent="0">
              <a:buNone/>
              <a:defRPr sz="3000" b="1"/>
            </a:lvl5pPr>
            <a:lvl6pPr marL="4222699" indent="0">
              <a:buNone/>
              <a:defRPr sz="3000" b="1"/>
            </a:lvl6pPr>
            <a:lvl7pPr marL="5067239" indent="0">
              <a:buNone/>
              <a:defRPr sz="3000" b="1"/>
            </a:lvl7pPr>
            <a:lvl8pPr marL="5911779" indent="0">
              <a:buNone/>
              <a:defRPr sz="3000" b="1"/>
            </a:lvl8pPr>
            <a:lvl9pPr marL="6756319" indent="0">
              <a:buNone/>
              <a:defRPr sz="30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5389" y="3371035"/>
            <a:ext cx="6650250" cy="5699089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8375025" y="2091693"/>
            <a:ext cx="7161538" cy="1279342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44540" indent="0">
              <a:buNone/>
              <a:defRPr sz="3700" b="1"/>
            </a:lvl2pPr>
            <a:lvl3pPr marL="1689080" indent="0">
              <a:buNone/>
              <a:defRPr sz="3300" b="1"/>
            </a:lvl3pPr>
            <a:lvl4pPr marL="2533620" indent="0">
              <a:buNone/>
              <a:defRPr sz="3000" b="1"/>
            </a:lvl4pPr>
            <a:lvl5pPr marL="3378159" indent="0">
              <a:buNone/>
              <a:defRPr sz="3000" b="1"/>
            </a:lvl5pPr>
            <a:lvl6pPr marL="4222699" indent="0">
              <a:buNone/>
              <a:defRPr sz="3000" b="1"/>
            </a:lvl6pPr>
            <a:lvl7pPr marL="5067239" indent="0">
              <a:buNone/>
              <a:defRPr sz="3000" b="1"/>
            </a:lvl7pPr>
            <a:lvl8pPr marL="5911779" indent="0">
              <a:buNone/>
              <a:defRPr sz="3000" b="1"/>
            </a:lvl8pPr>
            <a:lvl9pPr marL="6756319" indent="0">
              <a:buNone/>
              <a:defRPr sz="30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8375022" y="3220023"/>
            <a:ext cx="7051589" cy="5850101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11E-67BC-442A-805B-148D4093372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ødtekst med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1085390" y="2091693"/>
            <a:ext cx="14451171" cy="2878520"/>
          </a:xfrm>
        </p:spPr>
        <p:txBody>
          <a:bodyPr tIns="132998" anchor="t">
            <a:normAutofit/>
          </a:bodyPr>
          <a:lstStyle>
            <a:lvl1pPr marL="0" indent="0">
              <a:buNone/>
              <a:defRPr sz="4400" b="0"/>
            </a:lvl1pPr>
            <a:lvl2pPr marL="844540" indent="0">
              <a:buNone/>
              <a:defRPr sz="3700" b="1"/>
            </a:lvl2pPr>
            <a:lvl3pPr marL="1689080" indent="0">
              <a:buNone/>
              <a:defRPr sz="3300" b="1"/>
            </a:lvl3pPr>
            <a:lvl4pPr marL="2533620" indent="0">
              <a:buNone/>
              <a:defRPr sz="3000" b="1"/>
            </a:lvl4pPr>
            <a:lvl5pPr marL="3378159" indent="0">
              <a:buNone/>
              <a:defRPr sz="3000" b="1"/>
            </a:lvl5pPr>
            <a:lvl6pPr marL="4222699" indent="0">
              <a:buNone/>
              <a:defRPr sz="3000" b="1"/>
            </a:lvl6pPr>
            <a:lvl7pPr marL="5067239" indent="0">
              <a:buNone/>
              <a:defRPr sz="3000" b="1"/>
            </a:lvl7pPr>
            <a:lvl8pPr marL="5911779" indent="0">
              <a:buNone/>
              <a:defRPr sz="3000" b="1"/>
            </a:lvl8pPr>
            <a:lvl9pPr marL="6756319" indent="0">
              <a:buNone/>
              <a:defRPr sz="3000" b="1"/>
            </a:lvl9pPr>
          </a:lstStyle>
          <a:p>
            <a:pPr lvl="0"/>
            <a:r>
              <a:rPr lang="nb-NO" dirty="0" smtClean="0"/>
              <a:t>Klikk for å skrive brødtekst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5390" y="5076825"/>
            <a:ext cx="14451171" cy="3993299"/>
          </a:xfrm>
        </p:spPr>
        <p:txBody>
          <a:bodyPr>
            <a:normAutofit/>
          </a:bodyPr>
          <a:lstStyle>
            <a:lvl1pPr>
              <a:defRPr sz="3700"/>
            </a:lvl1pPr>
            <a:lvl2pPr>
              <a:defRPr sz="33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69CD-C692-48D9-8FD3-209066D47431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D7F3-7E8F-4D6B-AE69-E3D8C82D39D0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9E61-6CDA-46D6-ACB8-519E4EFE598F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adratisk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268153" y="2411491"/>
            <a:ext cx="6484440" cy="5383300"/>
          </a:xfrm>
        </p:spPr>
        <p:txBody>
          <a:bodyPr/>
          <a:lstStyle>
            <a:lvl1pPr marL="0" indent="0">
              <a:buNone/>
              <a:defRPr sz="5900"/>
            </a:lvl1pPr>
            <a:lvl2pPr marL="844540" indent="0">
              <a:buNone/>
              <a:defRPr sz="5200"/>
            </a:lvl2pPr>
            <a:lvl3pPr marL="1689080" indent="0">
              <a:buNone/>
              <a:defRPr sz="4400"/>
            </a:lvl3pPr>
            <a:lvl4pPr marL="2533620" indent="0">
              <a:buNone/>
              <a:defRPr sz="3700"/>
            </a:lvl4pPr>
            <a:lvl5pPr marL="3378159" indent="0">
              <a:buNone/>
              <a:defRPr sz="3700"/>
            </a:lvl5pPr>
            <a:lvl6pPr marL="4222699" indent="0">
              <a:buNone/>
              <a:defRPr sz="3700"/>
            </a:lvl6pPr>
            <a:lvl7pPr marL="5067239" indent="0">
              <a:buNone/>
              <a:defRPr sz="3700"/>
            </a:lvl7pPr>
            <a:lvl8pPr marL="5911779" indent="0">
              <a:buNone/>
              <a:defRPr sz="3700"/>
            </a:lvl8pPr>
            <a:lvl9pPr marL="6756319" indent="0">
              <a:buNone/>
              <a:defRPr sz="37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326-C9DB-41F5-A97C-5A5E6D2DC6AA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2"/>
          </p:nvPr>
        </p:nvSpPr>
        <p:spPr>
          <a:xfrm>
            <a:off x="8375022" y="2091695"/>
            <a:ext cx="7051589" cy="5757040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86050" y="918963"/>
            <a:ext cx="14340561" cy="106560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a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268153" y="2411491"/>
            <a:ext cx="14268408" cy="5383300"/>
          </a:xfrm>
        </p:spPr>
        <p:txBody>
          <a:bodyPr/>
          <a:lstStyle>
            <a:lvl1pPr marL="0" indent="0">
              <a:buNone/>
              <a:defRPr sz="5900"/>
            </a:lvl1pPr>
            <a:lvl2pPr marL="844540" indent="0">
              <a:buNone/>
              <a:defRPr sz="5200"/>
            </a:lvl2pPr>
            <a:lvl3pPr marL="1689080" indent="0">
              <a:buNone/>
              <a:defRPr sz="4400"/>
            </a:lvl3pPr>
            <a:lvl4pPr marL="2533620" indent="0">
              <a:buNone/>
              <a:defRPr sz="3700"/>
            </a:lvl4pPr>
            <a:lvl5pPr marL="3378159" indent="0">
              <a:buNone/>
              <a:defRPr sz="3700"/>
            </a:lvl5pPr>
            <a:lvl6pPr marL="4222699" indent="0">
              <a:buNone/>
              <a:defRPr sz="3700"/>
            </a:lvl6pPr>
            <a:lvl7pPr marL="5067239" indent="0">
              <a:buNone/>
              <a:defRPr sz="3700"/>
            </a:lvl7pPr>
            <a:lvl8pPr marL="5911779" indent="0">
              <a:buNone/>
              <a:defRPr sz="3700"/>
            </a:lvl8pPr>
            <a:lvl9pPr marL="6756319" indent="0">
              <a:buNone/>
              <a:defRPr sz="37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1551-16ED-42E6-8168-403CD9BC7ED9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86050" y="918963"/>
            <a:ext cx="14340561" cy="106560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86050" y="918963"/>
            <a:ext cx="14340561" cy="1065605"/>
          </a:xfrm>
          <a:prstGeom prst="rect">
            <a:avLst/>
          </a:prstGeom>
        </p:spPr>
        <p:txBody>
          <a:bodyPr vert="horz" lIns="168908" tIns="84454" rIns="168908" bIns="84454" rtlCol="0" anchor="b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5390" y="2091694"/>
            <a:ext cx="14451171" cy="6658633"/>
          </a:xfrm>
          <a:prstGeom prst="rect">
            <a:avLst/>
          </a:prstGeom>
        </p:spPr>
        <p:txBody>
          <a:bodyPr vert="horz" lIns="168908" tIns="84454" rIns="168908" bIns="84454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981187" y="9236016"/>
            <a:ext cx="1790274" cy="432648"/>
          </a:xfrm>
          <a:prstGeom prst="rect">
            <a:avLst/>
          </a:prstGeom>
        </p:spPr>
        <p:txBody>
          <a:bodyPr vert="horz" lIns="168908" tIns="84454" rIns="168908" bIns="84454" rtlCol="0" anchor="ctr"/>
          <a:lstStyle>
            <a:lvl1pPr marL="0" algn="l" defTabSz="1689080" rtl="0" eaLnBrk="1" latinLnBrk="0" hangingPunct="1">
              <a:defRPr lang="nb-NO" sz="2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235D578-80E4-40C3-95A4-8D8017088E0D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899338" y="9236016"/>
            <a:ext cx="9207123" cy="432648"/>
          </a:xfrm>
          <a:prstGeom prst="rect">
            <a:avLst/>
          </a:prstGeom>
        </p:spPr>
        <p:txBody>
          <a:bodyPr vert="horz" lIns="168908" tIns="84454" rIns="168908" bIns="84454" rtlCol="0" anchor="ctr"/>
          <a:lstStyle>
            <a:lvl1pPr marL="0" algn="l" defTabSz="1689080" rtl="0" eaLnBrk="1" latinLnBrk="0" hangingPunct="1">
              <a:defRPr lang="nb-NO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5389" y="9234687"/>
            <a:ext cx="719951" cy="426447"/>
          </a:xfrm>
          <a:prstGeom prst="rect">
            <a:avLst/>
          </a:prstGeom>
        </p:spPr>
        <p:txBody>
          <a:bodyPr vert="horz" lIns="168908" tIns="84454" rIns="168908" bIns="84454" rtlCol="0" anchor="ctr"/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3" name="Bilde 12" descr="Logo-hvit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28005" y="9194381"/>
            <a:ext cx="2080096" cy="44323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7" r:id="rId8"/>
    <p:sldLayoutId id="2147483672" r:id="rId9"/>
    <p:sldLayoutId id="2147483658" r:id="rId10"/>
    <p:sldLayoutId id="2147483659" r:id="rId11"/>
    <p:sldLayoutId id="2147483693" r:id="rId12"/>
    <p:sldLayoutId id="214748369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689080" rtl="0" eaLnBrk="1" latinLnBrk="0" hangingPunct="1"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8513" indent="-498513" algn="l" defTabSz="168908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997026" indent="-498513" algn="l" defTabSz="168908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5539" indent="-498513" algn="l" defTabSz="168908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994052" indent="-498513" algn="l" defTabSz="168908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477904" indent="-483852" algn="l" defTabSz="168908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464496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8950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33404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17858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4454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08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3362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7815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22269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6723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91177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5631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86050" y="918963"/>
            <a:ext cx="14340561" cy="1065605"/>
          </a:xfrm>
          <a:prstGeom prst="rect">
            <a:avLst/>
          </a:prstGeom>
        </p:spPr>
        <p:txBody>
          <a:bodyPr vert="horz" lIns="168908" tIns="84454" rIns="168908" bIns="84454" rtlCol="0" anchor="b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5390" y="2091694"/>
            <a:ext cx="14451171" cy="6658633"/>
          </a:xfrm>
          <a:prstGeom prst="rect">
            <a:avLst/>
          </a:prstGeom>
        </p:spPr>
        <p:txBody>
          <a:bodyPr vert="horz" lIns="168908" tIns="84454" rIns="168908" bIns="84454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981187" y="9236016"/>
            <a:ext cx="1790274" cy="432648"/>
          </a:xfrm>
          <a:prstGeom prst="rect">
            <a:avLst/>
          </a:prstGeom>
        </p:spPr>
        <p:txBody>
          <a:bodyPr vert="horz" lIns="168908" tIns="84454" rIns="168908" bIns="84454" rtlCol="0" anchor="ctr"/>
          <a:lstStyle>
            <a:lvl1pPr marL="0" algn="l" defTabSz="1689080" rtl="0" eaLnBrk="1" latinLnBrk="0" hangingPunct="1">
              <a:defRPr lang="nb-NO" sz="2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6351BCD-BE2F-4549-9753-684A209085C1}" type="datetime1">
              <a:rPr lang="nb-NO" smtClean="0"/>
              <a:pPr/>
              <a:t>18.11.2013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899338" y="9236016"/>
            <a:ext cx="9207123" cy="432648"/>
          </a:xfrm>
          <a:prstGeom prst="rect">
            <a:avLst/>
          </a:prstGeom>
        </p:spPr>
        <p:txBody>
          <a:bodyPr vert="horz" lIns="168908" tIns="84454" rIns="168908" bIns="84454" rtlCol="0" anchor="ctr"/>
          <a:lstStyle>
            <a:lvl1pPr marL="0" algn="l" defTabSz="1689080" rtl="0" eaLnBrk="1" latinLnBrk="0" hangingPunct="1">
              <a:defRPr lang="nb-NO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5389" y="9234687"/>
            <a:ext cx="719951" cy="426447"/>
          </a:xfrm>
          <a:prstGeom prst="rect">
            <a:avLst/>
          </a:prstGeom>
        </p:spPr>
        <p:txBody>
          <a:bodyPr vert="horz" lIns="168908" tIns="84454" rIns="168908" bIns="84454" rtlCol="0" anchor="ctr"/>
          <a:lstStyle>
            <a:lvl1pPr algn="l">
              <a:defRPr sz="2200"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3" name="Bilde 12" descr="Logo-hvit.pn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3524868" y="9188085"/>
            <a:ext cx="2011695" cy="36643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2" r:id="rId4"/>
    <p:sldLayoutId id="2147483684" r:id="rId5"/>
    <p:sldLayoutId id="2147483685" r:id="rId6"/>
    <p:sldLayoutId id="2147483686" r:id="rId7"/>
    <p:sldLayoutId id="2147483688" r:id="rId8"/>
    <p:sldLayoutId id="2147483676" r:id="rId9"/>
    <p:sldLayoutId id="2147483692" r:id="rId10"/>
    <p:sldLayoutId id="2147483689" r:id="rId11"/>
  </p:sldLayoutIdLst>
  <p:hf hdr="0" ftr="0" dt="0"/>
  <p:txStyles>
    <p:titleStyle>
      <a:lvl1pPr algn="l" defTabSz="1689080" rtl="0" eaLnBrk="1" latinLnBrk="0" hangingPunct="1">
        <a:spcBef>
          <a:spcPct val="0"/>
        </a:spcBef>
        <a:buNone/>
        <a:defRPr sz="5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8513" indent="-498513" algn="l" defTabSz="168908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997026" indent="-498513" algn="l" defTabSz="168908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5539" indent="-498513" algn="l" defTabSz="168908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994052" indent="-498513" algn="l" defTabSz="168908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477904" indent="-483852" algn="l" defTabSz="168908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64496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8950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33404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178589" indent="-422270" algn="l" defTabSz="16890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4454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08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33620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7815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22269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6723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91177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56319" algn="l" defTabSz="16890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tel 1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Dialogkonferanse spesialtransport 2014</a:t>
            </a:r>
            <a:endParaRPr lang="nb-NO" dirty="0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Dagens kontrakter</a:t>
            </a:r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Kåre Riseng, senior innkjøper, Ruter As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Kontrakt om minibusser i Follo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Operatør: Oslo Taxibuss AS</a:t>
            </a:r>
          </a:p>
          <a:p>
            <a:r>
              <a:rPr lang="nb-NO" dirty="0" smtClean="0"/>
              <a:t>Varighet fra 01.08.2005 t.o.m. 31.07.2012.</a:t>
            </a:r>
          </a:p>
          <a:p>
            <a:r>
              <a:rPr lang="nb-NO" dirty="0" smtClean="0"/>
              <a:t>Kan forlenges med 1 år av gangen i maks. 3 år. </a:t>
            </a:r>
            <a:r>
              <a:rPr lang="nb-NO" dirty="0"/>
              <a:t>d</a:t>
            </a:r>
            <a:r>
              <a:rPr lang="nb-NO" dirty="0" smtClean="0"/>
              <a:t>vs. til 31.07.2015.</a:t>
            </a:r>
          </a:p>
          <a:p>
            <a:r>
              <a:rPr lang="nb-NO" dirty="0" smtClean="0"/>
              <a:t>Kontraktssum 2012:  	</a:t>
            </a:r>
            <a:r>
              <a:rPr lang="nb-NO" dirty="0" smtClean="0">
                <a:solidFill>
                  <a:srgbClr val="FF0000"/>
                </a:solidFill>
              </a:rPr>
              <a:t>24,3 mill.kr.</a:t>
            </a:r>
          </a:p>
          <a:p>
            <a:r>
              <a:rPr lang="nb-NO" dirty="0" smtClean="0"/>
              <a:t>Gebyrer 2012:  		</a:t>
            </a:r>
            <a:r>
              <a:rPr lang="nb-NO" dirty="0" smtClean="0">
                <a:solidFill>
                  <a:srgbClr val="FF0000"/>
                </a:solidFill>
              </a:rPr>
              <a:t>0 </a:t>
            </a:r>
            <a:r>
              <a:rPr lang="nb-NO" dirty="0" smtClean="0">
                <a:solidFill>
                  <a:srgbClr val="FF0000"/>
                </a:solidFill>
              </a:rPr>
              <a:t>kr. </a:t>
            </a:r>
          </a:p>
          <a:p>
            <a:r>
              <a:rPr lang="nb-NO" dirty="0" smtClean="0"/>
              <a:t>Oppdrag:</a:t>
            </a:r>
          </a:p>
          <a:p>
            <a:pPr lvl="1"/>
            <a:r>
              <a:rPr lang="nb-NO" sz="3200" dirty="0"/>
              <a:t>Anbudet baseres på innleie av vogner (inkl. sjåfør) innenfor et gitt tidsrom, og der oppdrag tildeles for hver enkelt </a:t>
            </a:r>
            <a:r>
              <a:rPr lang="nb-NO" sz="3200" dirty="0" smtClean="0"/>
              <a:t>dag med </a:t>
            </a:r>
            <a:r>
              <a:rPr lang="nb-NO" sz="3200" dirty="0"/>
              <a:t>mindre enkelte faste oppdrag over lengre tid er aktuelt. </a:t>
            </a:r>
          </a:p>
          <a:p>
            <a:pPr marL="498513" lvl="1" indent="0">
              <a:buNone/>
            </a:pPr>
            <a:r>
              <a:rPr lang="nb-NO" sz="3400" dirty="0"/>
              <a:t>Godtgjørelse: </a:t>
            </a:r>
          </a:p>
          <a:p>
            <a:pPr lvl="1"/>
            <a:r>
              <a:rPr lang="nb-NO" sz="3200" dirty="0"/>
              <a:t>Pris skal angis pr. time pr. vognkategori </a:t>
            </a:r>
            <a:r>
              <a:rPr lang="nb-NO" sz="3200" dirty="0" err="1" smtClean="0"/>
              <a:t>ex.mva</a:t>
            </a:r>
            <a:r>
              <a:rPr lang="nb-NO" sz="3200" dirty="0" smtClean="0"/>
              <a:t>. </a:t>
            </a:r>
            <a:r>
              <a:rPr lang="nb-NO" sz="3200" dirty="0"/>
              <a:t>Operatøren får godtgjort for innleide og utførte vogntimer. Innleietid for vogner vil beregnes fra det tidspunkt første oppdrag starter til og med betjening av siste levering.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78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Rammeavtale resttransport Follo 2010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Operatør: Ski og Follo Taxidrift AS</a:t>
            </a:r>
          </a:p>
          <a:p>
            <a:r>
              <a:rPr lang="nb-NO" dirty="0" smtClean="0"/>
              <a:t>Varighet fra </a:t>
            </a:r>
            <a:r>
              <a:rPr lang="nb-NO" dirty="0"/>
              <a:t>01.08.2010 </a:t>
            </a:r>
            <a:r>
              <a:rPr lang="nb-NO" dirty="0" smtClean="0"/>
              <a:t>t.o.m</a:t>
            </a:r>
            <a:r>
              <a:rPr lang="nb-NO" dirty="0"/>
              <a:t>.</a:t>
            </a:r>
            <a:r>
              <a:rPr lang="nb-NO" dirty="0" smtClean="0"/>
              <a:t> 31.07.2012.</a:t>
            </a:r>
          </a:p>
          <a:p>
            <a:r>
              <a:rPr lang="nb-NO" dirty="0" smtClean="0"/>
              <a:t>Kan forlenges </a:t>
            </a:r>
            <a:r>
              <a:rPr lang="nb-NO" dirty="0"/>
              <a:t>med 1 år av gangen i ytterligere 2 år, til sammen inntil 4 år.</a:t>
            </a:r>
            <a:endParaRPr lang="nb-NO" dirty="0" smtClean="0"/>
          </a:p>
          <a:p>
            <a:r>
              <a:rPr lang="nb-NO" dirty="0" smtClean="0"/>
              <a:t>Kontraktssum 2012: 	</a:t>
            </a:r>
            <a:r>
              <a:rPr lang="nb-NO" dirty="0" smtClean="0">
                <a:solidFill>
                  <a:srgbClr val="FF0000"/>
                </a:solidFill>
              </a:rPr>
              <a:t>7,56 mill.kr.</a:t>
            </a:r>
          </a:p>
          <a:p>
            <a:r>
              <a:rPr lang="nb-NO" dirty="0" smtClean="0"/>
              <a:t>Gebyrer 2012: 		</a:t>
            </a:r>
            <a:r>
              <a:rPr lang="nb-NO" dirty="0" smtClean="0">
                <a:solidFill>
                  <a:srgbClr val="FF0000"/>
                </a:solidFill>
              </a:rPr>
              <a:t>513.500 kr. </a:t>
            </a:r>
          </a:p>
          <a:p>
            <a:r>
              <a:rPr lang="nb-NO" dirty="0" smtClean="0"/>
              <a:t>Oppdrag:</a:t>
            </a:r>
          </a:p>
          <a:p>
            <a:pPr marL="498513" lvl="1" indent="0">
              <a:buNone/>
            </a:pPr>
            <a:r>
              <a:rPr lang="nb-NO" sz="3200" dirty="0" smtClean="0"/>
              <a:t>Tilrettelagt </a:t>
            </a:r>
            <a:r>
              <a:rPr lang="nb-NO" sz="3200" dirty="0"/>
              <a:t>spesialtransport for funksjonshemmede (skolelever og andre) og transport av skoleelever i grunnskolen og den videregående skole. </a:t>
            </a:r>
            <a:r>
              <a:rPr lang="nb-NO" sz="3200" dirty="0" smtClean="0"/>
              <a:t>Transporten </a:t>
            </a:r>
            <a:r>
              <a:rPr lang="nb-NO" sz="3200" dirty="0"/>
              <a:t>vil ha utgangspunkt i Follokommunene; Oppegård, Ski, Enebakk, Ås, Frogn, Nesodden og Vestby kommuner. Skyss mellom kommunene og til/fra Oslo vil også forekomme. Det kan i spesielle tilfeller også være behov for transport til resten av Akershus og </a:t>
            </a:r>
            <a:r>
              <a:rPr lang="nb-NO" sz="3200" dirty="0" smtClean="0"/>
              <a:t>nabofylker. Det skal brukes liten bil, spesialbil eller minibuss. </a:t>
            </a:r>
          </a:p>
          <a:p>
            <a:r>
              <a:rPr lang="nb-NO" dirty="0" smtClean="0"/>
              <a:t>Godtgjørelse:</a:t>
            </a:r>
          </a:p>
          <a:p>
            <a:pPr lvl="1"/>
            <a:r>
              <a:rPr lang="nb-NO" sz="3200" dirty="0" smtClean="0"/>
              <a:t>Etter bilgruppe </a:t>
            </a:r>
          </a:p>
          <a:p>
            <a:pPr lvl="1"/>
            <a:r>
              <a:rPr lang="nb-NO" sz="3200" dirty="0" smtClean="0"/>
              <a:t>Pris </a:t>
            </a:r>
            <a:r>
              <a:rPr lang="nb-NO" sz="3200" dirty="0"/>
              <a:t>for oppmøte og pr. km (med én eller flere passasjerer</a:t>
            </a:r>
            <a:r>
              <a:rPr lang="nb-NO" sz="3200" dirty="0" smtClean="0"/>
              <a:t>).</a:t>
            </a:r>
          </a:p>
          <a:p>
            <a:pPr lvl="1"/>
            <a:r>
              <a:rPr lang="nb-NO" sz="3200" dirty="0" smtClean="0"/>
              <a:t>Operatør </a:t>
            </a:r>
            <a:r>
              <a:rPr lang="nb-NO" sz="3200" dirty="0"/>
              <a:t>vil </a:t>
            </a:r>
            <a:r>
              <a:rPr lang="nb-NO" sz="3200" dirty="0" smtClean="0"/>
              <a:t>minimum </a:t>
            </a:r>
            <a:r>
              <a:rPr lang="nb-NO" sz="3200" dirty="0"/>
              <a:t>bli godtgjort for 6 km.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27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Øvrige kontrakter i Follo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Nye kontrakter om (stor)busstjenester i Follo-området skal inngås</a:t>
            </a:r>
          </a:p>
          <a:p>
            <a:r>
              <a:rPr lang="nb-NO" dirty="0" smtClean="0"/>
              <a:t>Anbudskonkurranse 1.halvår 2014</a:t>
            </a:r>
          </a:p>
          <a:p>
            <a:r>
              <a:rPr lang="nb-NO" dirty="0" smtClean="0"/>
              <a:t>Oppstart juni 2015</a:t>
            </a:r>
          </a:p>
          <a:p>
            <a:r>
              <a:rPr lang="nb-NO" dirty="0" smtClean="0"/>
              <a:t>Dagens (stor)buss avtaler inneholder også noe kjøring med minibuss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284407"/>
      </p:ext>
    </p:extLst>
  </p:cSld>
  <p:clrMapOvr>
    <a:masterClrMapping/>
  </p:clrMapOvr>
</p:sld>
</file>

<file path=ppt/theme/theme1.xml><?xml version="1.0" encoding="utf-8"?>
<a:theme xmlns:a="http://schemas.openxmlformats.org/drawingml/2006/main" name="Ruter_Powerpointmal-WideScreen_4">
  <a:themeElements>
    <a:clrScheme name="Ruter">
      <a:dk1>
        <a:sysClr val="windowText" lastClr="000000"/>
      </a:dk1>
      <a:lt1>
        <a:srgbClr val="FFFFFF"/>
      </a:lt1>
      <a:dk2>
        <a:srgbClr val="32374B"/>
      </a:dk2>
      <a:lt2>
        <a:srgbClr val="AAAAB4"/>
      </a:lt2>
      <a:accent1>
        <a:srgbClr val="E60000"/>
      </a:accent1>
      <a:accent2>
        <a:srgbClr val="F07800"/>
      </a:accent2>
      <a:accent3>
        <a:srgbClr val="FFC800"/>
      </a:accent3>
      <a:accent4>
        <a:srgbClr val="87B914"/>
      </a:accent4>
      <a:accent5>
        <a:srgbClr val="41BECD"/>
      </a:accent5>
      <a:accent6>
        <a:srgbClr val="6E0A14"/>
      </a:accent6>
      <a:hlink>
        <a:srgbClr val="32374B"/>
      </a:hlink>
      <a:folHlink>
        <a:srgbClr val="AAAAB4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esialsider">
  <a:themeElements>
    <a:clrScheme name="Ruter">
      <a:dk1>
        <a:sysClr val="windowText" lastClr="000000"/>
      </a:dk1>
      <a:lt1>
        <a:srgbClr val="FFFFFF"/>
      </a:lt1>
      <a:dk2>
        <a:srgbClr val="32374B"/>
      </a:dk2>
      <a:lt2>
        <a:srgbClr val="AAAAB4"/>
      </a:lt2>
      <a:accent1>
        <a:srgbClr val="E60000"/>
      </a:accent1>
      <a:accent2>
        <a:srgbClr val="F07800"/>
      </a:accent2>
      <a:accent3>
        <a:srgbClr val="FFC800"/>
      </a:accent3>
      <a:accent4>
        <a:srgbClr val="87B914"/>
      </a:accent4>
      <a:accent5>
        <a:srgbClr val="41BECD"/>
      </a:accent5>
      <a:accent6>
        <a:srgbClr val="6E0A14"/>
      </a:accent6>
      <a:hlink>
        <a:srgbClr val="32374B"/>
      </a:hlink>
      <a:folHlink>
        <a:srgbClr val="AAAAB4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Ruter_Powerpointmal-WideScreen_4</Template>
  <TotalTime>76</TotalTime>
  <Words>123</Words>
  <Application>Microsoft Office PowerPoint</Application>
  <PresentationFormat>Egendefinert</PresentationFormat>
  <Paragraphs>34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6" baseType="lpstr">
      <vt:lpstr>Ruter_Powerpointmal-WideScreen_4</vt:lpstr>
      <vt:lpstr>Spesialsider</vt:lpstr>
      <vt:lpstr>Dialogkonferanse spesialtransport 2014</vt:lpstr>
      <vt:lpstr>Kontrakt om minibusser i Follo</vt:lpstr>
      <vt:lpstr>Rammeavtale resttransport Follo 2010</vt:lpstr>
      <vt:lpstr>Øvrige kontrakter i Follo</vt:lpstr>
    </vt:vector>
  </TitlesOfParts>
  <Company>Ruter - Oslo | Hovedkontor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Dialogkonferanse spesialtransport 2014</dc:title>
  <dc:creator>Riseng Kåre</dc:creator>
  <cp:lastModifiedBy>Riseng Kåre</cp:lastModifiedBy>
  <cp:revision>19</cp:revision>
  <dcterms:created xsi:type="dcterms:W3CDTF">2013-10-24T09:06:45Z</dcterms:created>
  <dcterms:modified xsi:type="dcterms:W3CDTF">2013-11-18T06:51:01Z</dcterms:modified>
</cp:coreProperties>
</file>