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257" r:id="rId2"/>
    <p:sldId id="275" r:id="rId3"/>
    <p:sldId id="277" r:id="rId4"/>
    <p:sldId id="276" r:id="rId5"/>
    <p:sldId id="265" r:id="rId6"/>
    <p:sldId id="269" r:id="rId7"/>
    <p:sldId id="270" r:id="rId8"/>
    <p:sldId id="271" r:id="rId9"/>
    <p:sldId id="272" r:id="rId10"/>
    <p:sldId id="273" r:id="rId11"/>
    <p:sldId id="274" r:id="rId12"/>
    <p:sldId id="268" r:id="rId13"/>
  </p:sldIdLst>
  <p:sldSz cx="12192000" cy="6858000"/>
  <p:notesSz cx="6797675" cy="9926638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1003" userDrawn="1">
          <p15:clr>
            <a:srgbClr val="A4A3A4"/>
          </p15:clr>
        </p15:guide>
        <p15:guide id="3" orient="horz" pos="913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6" pos="756" userDrawn="1">
          <p15:clr>
            <a:srgbClr val="A4A3A4"/>
          </p15:clr>
        </p15:guide>
        <p15:guide id="7" pos="701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9BB7"/>
    <a:srgbClr val="A0BED0"/>
    <a:srgbClr val="556E82"/>
    <a:srgbClr val="88B5D4"/>
    <a:srgbClr val="0F0B61"/>
    <a:srgbClr val="7D6323"/>
    <a:srgbClr val="978439"/>
    <a:srgbClr val="897B47"/>
    <a:srgbClr val="E6E093"/>
    <a:srgbClr val="9882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8" autoAdjust="0"/>
    <p:restoredTop sz="94625" autoAdjust="0"/>
  </p:normalViewPr>
  <p:slideViewPr>
    <p:cSldViewPr showGuides="1">
      <p:cViewPr varScale="1">
        <p:scale>
          <a:sx n="60" d="100"/>
          <a:sy n="60" d="100"/>
        </p:scale>
        <p:origin x="102" y="276"/>
      </p:cViewPr>
      <p:guideLst>
        <p:guide orient="horz" pos="2160"/>
        <p:guide orient="horz" pos="1003"/>
        <p:guide orient="horz" pos="913"/>
        <p:guide orient="horz" pos="3861"/>
        <p:guide pos="3840"/>
        <p:guide pos="756"/>
        <p:guide pos="701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4" d="100"/>
          <a:sy n="84" d="100"/>
        </p:scale>
        <p:origin x="25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CF24DE-A009-47EC-A994-2C17E4B067A3}" type="datetimeFigureOut">
              <a:rPr lang="nb-NO" smtClean="0"/>
              <a:t>11.01.2017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D7869-2FA0-46F6-845B-C2F49CB8A06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7536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4C18B6A-70AD-4AB0-A02D-C0FC08D14F91}" type="datetimeFigureOut">
              <a:rPr lang="nb-NO"/>
              <a:pPr>
                <a:defRPr/>
              </a:pPr>
              <a:t>11.01.2017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1773A84-FC95-4064-B83F-81CB4A0C49A5}" type="slidenum">
              <a:rPr lang="nb-NO"/>
              <a:pPr>
                <a:defRPr/>
              </a:pPr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709695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773A84-FC95-4064-B83F-81CB4A0C49A5}" type="slidenum">
              <a:rPr lang="nb-NO" smtClean="0"/>
              <a:pPr>
                <a:defRPr/>
              </a:pPr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2384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Startside Alt 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 descr="sd_ppt.jpg"/>
          <p:cNvPicPr>
            <a:picLocks/>
          </p:cNvPicPr>
          <p:nvPr userDrawn="1"/>
        </p:nvPicPr>
        <p:blipFill rotWithShape="1">
          <a:blip r:embed="rId2"/>
          <a:srcRect t="6093" r="387" b="29701"/>
          <a:stretch/>
        </p:blipFill>
        <p:spPr>
          <a:xfrm>
            <a:off x="0" y="3288688"/>
            <a:ext cx="12192000" cy="3579672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1" y="-268288"/>
            <a:ext cx="3983567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dirty="0" smtClean="0"/>
              <a:t>Engelsk mal: Startside Alt 1</a:t>
            </a:r>
            <a:endParaRPr lang="nb-NO" sz="1200" dirty="0"/>
          </a:p>
        </p:txBody>
      </p:sp>
      <p:cxnSp>
        <p:nvCxnSpPr>
          <p:cNvPr id="19" name="Rett linje 18"/>
          <p:cNvCxnSpPr/>
          <p:nvPr userDrawn="1"/>
        </p:nvCxnSpPr>
        <p:spPr>
          <a:xfrm>
            <a:off x="1062506" y="368660"/>
            <a:ext cx="0" cy="32624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sp>
        <p:nvSpPr>
          <p:cNvPr id="2" name="TekstSylinder 1"/>
          <p:cNvSpPr txBox="1"/>
          <p:nvPr userDrawn="1"/>
        </p:nvSpPr>
        <p:spPr>
          <a:xfrm>
            <a:off x="1111500" y="468058"/>
            <a:ext cx="466046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300" noProof="0" dirty="0" smtClean="0"/>
              <a:t>Norwegian Ministry</a:t>
            </a:r>
            <a:br>
              <a:rPr lang="en-GB" sz="1300" noProof="0" dirty="0" smtClean="0"/>
            </a:br>
            <a:r>
              <a:rPr lang="en-GB" sz="1300" noProof="0" dirty="0" smtClean="0"/>
              <a:t>of</a:t>
            </a:r>
            <a:r>
              <a:rPr lang="en-GB" sz="1300" baseline="0" noProof="0" dirty="0" smtClean="0"/>
              <a:t> Transport and Communications</a:t>
            </a:r>
            <a:endParaRPr lang="en-GB" sz="1300" noProof="0" dirty="0"/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Presentasjonstittel</a:t>
            </a:r>
          </a:p>
        </p:txBody>
      </p:sp>
      <p:pic>
        <p:nvPicPr>
          <p:cNvPr id="13" name="Bild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799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med 1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Tekst med kulepunkter - 1 vertikalt bilde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652"/>
            <a:ext cx="7309958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801" y="1592797"/>
            <a:ext cx="7309467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8772000" y="-1"/>
            <a:ext cx="3420000" cy="6120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2195E6B-533B-4F6F-8135-31F5A917220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74399" y="5892544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med 2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8772000" y="228"/>
            <a:ext cx="3420000" cy="305345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5" name="TekstSylinder 4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dirty="0" smtClean="0"/>
              <a:t>Engelsk mal: Tekst med kulepunkter - 2 vertikale bilder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652"/>
            <a:ext cx="730995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801" y="1592797"/>
            <a:ext cx="7309467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5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8772000" y="3059368"/>
            <a:ext cx="3420000" cy="305345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88058" y="5889575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  <p:sp>
        <p:nvSpPr>
          <p:cNvPr id="13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8988058" y="2830814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807888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med 3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Tekst med kulepunkter – 3 vertikale bilder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652"/>
            <a:ext cx="73080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800" y="1592797"/>
            <a:ext cx="73080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8772000" y="228"/>
            <a:ext cx="3420000" cy="2052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8772000" y="2039935"/>
            <a:ext cx="3420000" cy="2052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10" name="Plassholder for bilde 7"/>
          <p:cNvSpPr>
            <a:spLocks noGrp="1"/>
          </p:cNvSpPr>
          <p:nvPr>
            <p:ph type="pic" sz="quarter" idx="15"/>
          </p:nvPr>
        </p:nvSpPr>
        <p:spPr>
          <a:xfrm>
            <a:off x="8772000" y="4077300"/>
            <a:ext cx="3420000" cy="2052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 smtClean="0"/>
          </a:p>
        </p:txBody>
      </p:sp>
      <p:sp>
        <p:nvSpPr>
          <p:cNvPr id="12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CBD1718-124C-42B7-A4E3-69E30F2F6B29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8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1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94329" y="5903007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  <p:sp>
        <p:nvSpPr>
          <p:cNvPr id="14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8994329" y="3851007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  <p:sp>
        <p:nvSpPr>
          <p:cNvPr id="15" name="Plassholder for tekst 5"/>
          <p:cNvSpPr>
            <a:spLocks noGrp="1"/>
          </p:cNvSpPr>
          <p:nvPr>
            <p:ph type="body" sz="quarter" idx="25" hasCustomPrompt="1"/>
          </p:nvPr>
        </p:nvSpPr>
        <p:spPr>
          <a:xfrm>
            <a:off x="8994329" y="1818777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med 4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Sylinder 6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Tekst med kulepunkter – 4 vertikale bilder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652"/>
            <a:ext cx="73080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800" y="1592797"/>
            <a:ext cx="7308000" cy="4525963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8770570" y="0"/>
            <a:ext cx="3420000" cy="154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9" name="Plassholder for bilde 7"/>
          <p:cNvSpPr>
            <a:spLocks noGrp="1"/>
          </p:cNvSpPr>
          <p:nvPr>
            <p:ph type="pic" sz="quarter" idx="14"/>
          </p:nvPr>
        </p:nvSpPr>
        <p:spPr>
          <a:xfrm>
            <a:off x="8770570" y="1556792"/>
            <a:ext cx="3420000" cy="1512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10" name="Plassholder for bilde 7"/>
          <p:cNvSpPr>
            <a:spLocks noGrp="1"/>
          </p:cNvSpPr>
          <p:nvPr>
            <p:ph type="pic" sz="quarter" idx="15"/>
          </p:nvPr>
        </p:nvSpPr>
        <p:spPr>
          <a:xfrm>
            <a:off x="8770570" y="3068960"/>
            <a:ext cx="3420000" cy="154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14" name="Plassholder for bilde 7"/>
          <p:cNvSpPr>
            <a:spLocks noGrp="1"/>
          </p:cNvSpPr>
          <p:nvPr>
            <p:ph type="pic" sz="quarter" idx="19"/>
          </p:nvPr>
        </p:nvSpPr>
        <p:spPr>
          <a:xfrm>
            <a:off x="8770570" y="4606760"/>
            <a:ext cx="3420000" cy="1512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/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2503815-7FCC-41D2-97A4-4332D0F50367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9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20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0069" y="5903007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  <p:sp>
        <p:nvSpPr>
          <p:cNvPr id="15" name="Plassholder for tekst 5"/>
          <p:cNvSpPr>
            <a:spLocks noGrp="1"/>
          </p:cNvSpPr>
          <p:nvPr>
            <p:ph type="body" sz="quarter" idx="24" hasCustomPrompt="1"/>
          </p:nvPr>
        </p:nvSpPr>
        <p:spPr>
          <a:xfrm>
            <a:off x="8988058" y="4367560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  <p:sp>
        <p:nvSpPr>
          <p:cNvPr id="16" name="Plassholder for tekst 5"/>
          <p:cNvSpPr>
            <a:spLocks noGrp="1"/>
          </p:cNvSpPr>
          <p:nvPr>
            <p:ph type="body" sz="quarter" idx="25" hasCustomPrompt="1"/>
          </p:nvPr>
        </p:nvSpPr>
        <p:spPr>
          <a:xfrm>
            <a:off x="8987167" y="2845478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  <p:sp>
        <p:nvSpPr>
          <p:cNvPr id="17" name="Plassholder for tekst 5"/>
          <p:cNvSpPr>
            <a:spLocks noGrp="1"/>
          </p:cNvSpPr>
          <p:nvPr>
            <p:ph type="body" sz="quarter" idx="26" hasCustomPrompt="1"/>
          </p:nvPr>
        </p:nvSpPr>
        <p:spPr>
          <a:xfrm>
            <a:off x="8986628" y="1328054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med ligg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Tekst med liggende bilde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652"/>
            <a:ext cx="9792000" cy="1143000"/>
          </a:xfrm>
        </p:spPr>
        <p:txBody>
          <a:bodyPr/>
          <a:lstStyle/>
          <a:p>
            <a:r>
              <a:rPr lang="nb-NO" noProof="0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800" y="1592798"/>
            <a:ext cx="9792000" cy="234025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8" name="Plassholder for bilde 7"/>
          <p:cNvSpPr>
            <a:spLocks noGrp="1"/>
          </p:cNvSpPr>
          <p:nvPr>
            <p:ph type="pic" sz="quarter" idx="13"/>
          </p:nvPr>
        </p:nvSpPr>
        <p:spPr>
          <a:xfrm>
            <a:off x="-1430" y="3967520"/>
            <a:ext cx="12192000" cy="215124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>
            <a:lvl1pPr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bilde</a:t>
            </a:r>
            <a:endParaRPr lang="nb-NO" noProof="0" dirty="0" smtClean="0"/>
          </a:p>
        </p:txBody>
      </p:sp>
      <p:sp>
        <p:nvSpPr>
          <p:cNvPr id="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721DC1C-6AB1-4067-AC78-DA3107F4D139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0069" y="5903007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med utfallende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Sylinder 2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mal:1 utfallende bilde</a:t>
            </a:r>
            <a:endParaRPr lang="nb-NO" sz="1200" dirty="0"/>
          </a:p>
        </p:txBody>
      </p:sp>
      <p:sp>
        <p:nvSpPr>
          <p:cNvPr id="9" name="Plassholder for bilde 8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1"/>
            <a:ext cx="12192000" cy="6117165"/>
          </a:xfrm>
          <a:solidFill>
            <a:schemeClr val="bg1">
              <a:lumMod val="95000"/>
            </a:schemeClr>
          </a:solidFill>
        </p:spPr>
        <p:txBody>
          <a:bodyPr/>
          <a:lstStyle>
            <a:lvl1pPr algn="ctr">
              <a:buNone/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nb-NO" dirty="0" smtClean="0"/>
              <a:t>Klikk ikonet for å legge til bilde</a:t>
            </a:r>
            <a:endParaRPr lang="nb-NO" dirty="0"/>
          </a:p>
        </p:txBody>
      </p:sp>
      <p:sp>
        <p:nvSpPr>
          <p:cNvPr id="7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A056581-560E-468E-8EDE-FDE5EA8C690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8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0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0069" y="5903007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Diagram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398" y="296863"/>
            <a:ext cx="97920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9" name="Plassholder for diagram 8"/>
          <p:cNvSpPr>
            <a:spLocks noGrp="1"/>
          </p:cNvSpPr>
          <p:nvPr>
            <p:ph type="chart" sz="quarter" idx="13"/>
          </p:nvPr>
        </p:nvSpPr>
        <p:spPr>
          <a:xfrm>
            <a:off x="1198800" y="1592264"/>
            <a:ext cx="9792000" cy="4525766"/>
          </a:xfr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et diagram</a:t>
            </a:r>
            <a:endParaRPr lang="nb-NO" noProof="0" dirty="0"/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19468F3-7789-4F47-8370-93CDA29FCE32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Tabell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863"/>
            <a:ext cx="97920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tabell 9"/>
          <p:cNvSpPr>
            <a:spLocks noGrp="1"/>
          </p:cNvSpPr>
          <p:nvPr>
            <p:ph type="tbl" sz="quarter" idx="13"/>
          </p:nvPr>
        </p:nvSpPr>
        <p:spPr>
          <a:xfrm>
            <a:off x="1198800" y="1592264"/>
            <a:ext cx="9792000" cy="4525766"/>
          </a:xfrm>
        </p:spPr>
        <p:txBody>
          <a:bodyPr/>
          <a:lstStyle>
            <a:lvl1pPr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nb-NO" noProof="0" smtClean="0"/>
              <a:t>Klikk ikonet for å legge til en tabell</a:t>
            </a:r>
            <a:endParaRPr lang="nb-NO" noProof="0" dirty="0"/>
          </a:p>
        </p:txBody>
      </p:sp>
      <p:sp>
        <p:nvSpPr>
          <p:cNvPr id="8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5458791-C94A-4511-89E3-422DD3B3C291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3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4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Engelsk 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Sylinder 4"/>
          <p:cNvSpPr txBox="1"/>
          <p:nvPr userDrawn="1"/>
        </p:nvSpPr>
        <p:spPr>
          <a:xfrm>
            <a:off x="-95251" y="-304800"/>
            <a:ext cx="10128251" cy="2778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To innholdsdeler - Sammenlikning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398" y="296863"/>
            <a:ext cx="97920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98800" y="1591399"/>
            <a:ext cx="48600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97600" y="1591399"/>
            <a:ext cx="47880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F909D36-97D2-49B0-A7B9-98EA3984F662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4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5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Slutt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e 11" descr="sd_ppt.jpg"/>
          <p:cNvPicPr>
            <a:picLocks/>
          </p:cNvPicPr>
          <p:nvPr userDrawn="1"/>
        </p:nvPicPr>
        <p:blipFill rotWithShape="1">
          <a:blip r:embed="rId2"/>
          <a:srcRect t="6093" r="387" b="29701"/>
          <a:stretch/>
        </p:blipFill>
        <p:spPr>
          <a:xfrm>
            <a:off x="0" y="3288688"/>
            <a:ext cx="12192000" cy="3579672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1" y="-268288"/>
            <a:ext cx="3983567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Sluttside </a:t>
            </a:r>
            <a:endParaRPr lang="nb-NO" sz="1200" dirty="0"/>
          </a:p>
        </p:txBody>
      </p:sp>
      <p:cxnSp>
        <p:nvCxnSpPr>
          <p:cNvPr id="19" name="Rett linje 18"/>
          <p:cNvCxnSpPr/>
          <p:nvPr userDrawn="1"/>
        </p:nvCxnSpPr>
        <p:spPr>
          <a:xfrm>
            <a:off x="1062506" y="368660"/>
            <a:ext cx="0" cy="32624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 baseline="0"/>
            </a:lvl1pPr>
          </a:lstStyle>
          <a:p>
            <a:pPr lvl="0"/>
            <a:r>
              <a:rPr lang="nb-NO" dirty="0" err="1" smtClean="0"/>
              <a:t>Thank</a:t>
            </a:r>
            <a:r>
              <a:rPr lang="nb-NO" dirty="0" smtClean="0"/>
              <a:t> </a:t>
            </a:r>
            <a:r>
              <a:rPr lang="nb-NO" dirty="0" err="1" smtClean="0"/>
              <a:t>you</a:t>
            </a:r>
            <a:r>
              <a:rPr lang="nb-NO" dirty="0" smtClean="0"/>
              <a:t> for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attention</a:t>
            </a:r>
            <a:endParaRPr lang="nb-NO" dirty="0" smtClean="0"/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3" name="TekstSylinder 12"/>
          <p:cNvSpPr txBox="1"/>
          <p:nvPr userDrawn="1"/>
        </p:nvSpPr>
        <p:spPr>
          <a:xfrm>
            <a:off x="1111500" y="468058"/>
            <a:ext cx="466046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300" noProof="0" dirty="0" smtClean="0"/>
              <a:t>Norwegian Ministry</a:t>
            </a:r>
            <a:br>
              <a:rPr lang="en-GB" sz="1300" noProof="0" dirty="0" smtClean="0"/>
            </a:br>
            <a:r>
              <a:rPr lang="en-GB" sz="1300" noProof="0" dirty="0" smtClean="0"/>
              <a:t>of</a:t>
            </a:r>
            <a:r>
              <a:rPr lang="en-GB" sz="1300" baseline="0" noProof="0" dirty="0" smtClean="0"/>
              <a:t> Transport and Communications</a:t>
            </a:r>
            <a:endParaRPr lang="en-GB" sz="1300" noProof="0" dirty="0"/>
          </a:p>
        </p:txBody>
      </p:sp>
    </p:spTree>
    <p:extLst>
      <p:ext uri="{BB962C8B-B14F-4D97-AF65-F5344CB8AC3E}">
        <p14:creationId xmlns:p14="http://schemas.microsoft.com/office/powerpoint/2010/main" val="237040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Startside Al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" y="0"/>
            <a:ext cx="12193672" cy="6860455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1" y="-268288"/>
            <a:ext cx="3983567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dirty="0" smtClean="0"/>
              <a:t>Engelsk mal: Startside Alt 2</a:t>
            </a:r>
            <a:endParaRPr lang="nb-NO" sz="1200" dirty="0"/>
          </a:p>
        </p:txBody>
      </p:sp>
      <p:cxnSp>
        <p:nvCxnSpPr>
          <p:cNvPr id="19" name="Rett linje 18"/>
          <p:cNvCxnSpPr/>
          <p:nvPr userDrawn="1"/>
        </p:nvCxnSpPr>
        <p:spPr>
          <a:xfrm>
            <a:off x="1062506" y="368660"/>
            <a:ext cx="0" cy="3262455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nb-NO" dirty="0" smtClean="0"/>
              <a:t>Presentasjonstittel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543"/>
            <a:ext cx="298705" cy="362128"/>
          </a:xfrm>
          <a:prstGeom prst="rect">
            <a:avLst/>
          </a:prstGeom>
        </p:spPr>
      </p:pic>
      <p:sp>
        <p:nvSpPr>
          <p:cNvPr id="12" name="TekstSylinder 11"/>
          <p:cNvSpPr txBox="1"/>
          <p:nvPr userDrawn="1"/>
        </p:nvSpPr>
        <p:spPr>
          <a:xfrm>
            <a:off x="1111500" y="468058"/>
            <a:ext cx="466046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300" noProof="0" dirty="0" smtClean="0">
                <a:solidFill>
                  <a:schemeClr val="bg1"/>
                </a:solidFill>
              </a:rPr>
              <a:t>Norwegian Ministry</a:t>
            </a:r>
            <a:br>
              <a:rPr lang="en-GB" sz="1300" noProof="0" dirty="0" smtClean="0">
                <a:solidFill>
                  <a:schemeClr val="bg1"/>
                </a:solidFill>
              </a:rPr>
            </a:br>
            <a:r>
              <a:rPr lang="en-GB" sz="1300" noProof="0" dirty="0" smtClean="0">
                <a:solidFill>
                  <a:schemeClr val="bg1"/>
                </a:solidFill>
              </a:rPr>
              <a:t>of</a:t>
            </a:r>
            <a:r>
              <a:rPr lang="en-GB" sz="1300" baseline="0" noProof="0" dirty="0" smtClean="0">
                <a:solidFill>
                  <a:schemeClr val="bg1"/>
                </a:solidFill>
              </a:rPr>
              <a:t> Transport and Communications</a:t>
            </a:r>
            <a:endParaRPr lang="en-GB" sz="13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55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Startside Alt 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2" y="3085609"/>
            <a:ext cx="12193342" cy="3772390"/>
          </a:xfrm>
          <a:prstGeom prst="rect">
            <a:avLst/>
          </a:prstGeom>
        </p:spPr>
      </p:pic>
      <p:sp>
        <p:nvSpPr>
          <p:cNvPr id="8" name="TekstSylinder 7"/>
          <p:cNvSpPr txBox="1"/>
          <p:nvPr userDrawn="1"/>
        </p:nvSpPr>
        <p:spPr>
          <a:xfrm>
            <a:off x="1" y="-268288"/>
            <a:ext cx="3983567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dirty="0" smtClean="0"/>
              <a:t>Engelsk mal: Startside Alt 3</a:t>
            </a:r>
            <a:endParaRPr lang="nb-NO" sz="1200" dirty="0"/>
          </a:p>
        </p:txBody>
      </p:sp>
      <p:cxnSp>
        <p:nvCxnSpPr>
          <p:cNvPr id="19" name="Rett linje 18"/>
          <p:cNvCxnSpPr/>
          <p:nvPr userDrawn="1"/>
        </p:nvCxnSpPr>
        <p:spPr>
          <a:xfrm>
            <a:off x="1062506" y="368660"/>
            <a:ext cx="0" cy="3262455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pic>
        <p:nvPicPr>
          <p:cNvPr id="10" name="Bild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1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r>
              <a:rPr lang="nb-NO" dirty="0" smtClean="0"/>
              <a:t>Tittel på valgfritt utfallende lyst bilde</a:t>
            </a:r>
          </a:p>
          <a:p>
            <a:r>
              <a:rPr lang="nb-NO" dirty="0" smtClean="0"/>
              <a:t>Over maks to linjer kommer her</a:t>
            </a:r>
            <a:endParaRPr lang="nb-NO" dirty="0"/>
          </a:p>
        </p:txBody>
      </p:sp>
      <p:sp>
        <p:nvSpPr>
          <p:cNvPr id="12" name="TekstSylinder 11"/>
          <p:cNvSpPr txBox="1"/>
          <p:nvPr userDrawn="1"/>
        </p:nvSpPr>
        <p:spPr>
          <a:xfrm>
            <a:off x="1111500" y="468058"/>
            <a:ext cx="466046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300" noProof="0" dirty="0" smtClean="0"/>
              <a:t>Norwegian Ministry</a:t>
            </a:r>
            <a:br>
              <a:rPr lang="en-GB" sz="1300" noProof="0" dirty="0" smtClean="0"/>
            </a:br>
            <a:r>
              <a:rPr lang="en-GB" sz="1300" noProof="0" dirty="0" smtClean="0"/>
              <a:t>of</a:t>
            </a:r>
            <a:r>
              <a:rPr lang="en-GB" sz="1300" baseline="0" noProof="0" dirty="0" smtClean="0"/>
              <a:t> Transport and Communications</a:t>
            </a:r>
            <a:endParaRPr lang="en-GB" sz="1300" noProof="0" dirty="0"/>
          </a:p>
        </p:txBody>
      </p:sp>
    </p:spTree>
    <p:extLst>
      <p:ext uri="{BB962C8B-B14F-4D97-AF65-F5344CB8AC3E}">
        <p14:creationId xmlns:p14="http://schemas.microsoft.com/office/powerpoint/2010/main" val="3966483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ittel/tema Alt 4 MØRKT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3"/>
          <p:cNvSpPr>
            <a:spLocks noGrp="1"/>
          </p:cNvSpPr>
          <p:nvPr>
            <p:ph type="pic" sz="quarter" idx="21" hasCustomPrompt="1"/>
          </p:nvPr>
        </p:nvSpPr>
        <p:spPr>
          <a:xfrm>
            <a:off x="-1200" y="-11304"/>
            <a:ext cx="12192000" cy="68849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ctr">
              <a:buNone/>
              <a:defRPr sz="1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 smtClean="0"/>
              <a:t>Klikk ikonet for å legge til bilde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nb-NO" dirty="0" smtClean="0"/>
              <a:t>Tittel på valgfritt utfallende mørkt bilde</a:t>
            </a:r>
          </a:p>
          <a:p>
            <a:r>
              <a:rPr lang="nb-NO" dirty="0" smtClean="0"/>
              <a:t>Over maks to linjer kommer her</a:t>
            </a:r>
            <a:endParaRPr lang="nb-NO" dirty="0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" y="-268288"/>
            <a:ext cx="45118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dirty="0" smtClean="0"/>
              <a:t>Engelsk mal: Startside Alt 4 – sett inn utfallende MØRKT bilde</a:t>
            </a:r>
            <a:endParaRPr lang="nb-NO" sz="1200" dirty="0"/>
          </a:p>
        </p:txBody>
      </p: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bg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2" name="Plassholder for tekst 1"/>
          <p:cNvSpPr>
            <a:spLocks noGrp="1"/>
          </p:cNvSpPr>
          <p:nvPr>
            <p:ph type="body" sz="quarter" idx="24" hasCustomPrompt="1"/>
          </p:nvPr>
        </p:nvSpPr>
        <p:spPr>
          <a:xfrm>
            <a:off x="623393" y="527543"/>
            <a:ext cx="298705" cy="362128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smtClean="0"/>
              <a:t> </a:t>
            </a:r>
            <a:endParaRPr lang="nb-NO"/>
          </a:p>
        </p:txBody>
      </p:sp>
      <p:sp>
        <p:nvSpPr>
          <p:cNvPr id="13" name="Plassholder for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1055440" y="379784"/>
            <a:ext cx="4245258" cy="525666"/>
          </a:xfrm>
          <a:prstGeom prst="rect">
            <a:avLst/>
          </a:prstGeom>
          <a:blipFill dpi="0" rotWithShape="1">
            <a:blip r:embed="rId3"/>
            <a:srcRect/>
            <a:stretch>
              <a:fillRect l="3000" t="24000" r="42000"/>
            </a:stretch>
          </a:blipFill>
        </p:spPr>
        <p:txBody>
          <a:bodyPr lIns="91440" tIns="45720" rIns="91440" bIns="45720"/>
          <a:lstStyle>
            <a:lvl1pPr marL="0" indent="0">
              <a:buNone/>
              <a:defRPr sz="100" baseline="0"/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9187" y="6664098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0782753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ittel/tema alt 5 LYST bil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3"/>
          <p:cNvSpPr>
            <a:spLocks noGrp="1"/>
          </p:cNvSpPr>
          <p:nvPr>
            <p:ph type="pic" sz="quarter" idx="21" hasCustomPrompt="1"/>
          </p:nvPr>
        </p:nvSpPr>
        <p:spPr>
          <a:xfrm>
            <a:off x="-1200" y="-3252"/>
            <a:ext cx="12192000" cy="6884984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1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 smtClean="0"/>
              <a:t>Klikk ikonet for å legge til bilde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r>
              <a:rPr lang="nb-NO" dirty="0" smtClean="0"/>
              <a:t>Tittel på valgfritt utfallende lyst bilde</a:t>
            </a:r>
          </a:p>
          <a:p>
            <a:r>
              <a:rPr lang="nb-NO" dirty="0" smtClean="0"/>
              <a:t>Over maks to linjer kommer her</a:t>
            </a:r>
            <a:endParaRPr lang="nb-NO" dirty="0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" y="-268288"/>
            <a:ext cx="44398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nb-NO" sz="1200" dirty="0" smtClean="0"/>
              <a:t>Engelsk mal: Startside Alt 5 – sett inn UTFALLENDE  lyst bilde</a:t>
            </a:r>
            <a:endParaRPr lang="nb-NO" sz="1200" dirty="0"/>
          </a:p>
        </p:txBody>
      </p: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4" name="Plassholder for tekst 13"/>
          <p:cNvSpPr>
            <a:spLocks noGrp="1"/>
          </p:cNvSpPr>
          <p:nvPr>
            <p:ph type="body" sz="quarter" idx="24" hasCustomPrompt="1"/>
          </p:nvPr>
        </p:nvSpPr>
        <p:spPr>
          <a:xfrm>
            <a:off x="623393" y="527251"/>
            <a:ext cx="298705" cy="362713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 smtClean="0"/>
              <a:t> </a:t>
            </a:r>
            <a:endParaRPr lang="nb-NO"/>
          </a:p>
        </p:txBody>
      </p:sp>
      <p:sp>
        <p:nvSpPr>
          <p:cNvPr id="15" name="Plassholder for tekst 1"/>
          <p:cNvSpPr>
            <a:spLocks noGrp="1"/>
          </p:cNvSpPr>
          <p:nvPr>
            <p:ph type="body" sz="quarter" idx="26" hasCustomPrompt="1"/>
          </p:nvPr>
        </p:nvSpPr>
        <p:spPr>
          <a:xfrm>
            <a:off x="1066078" y="381003"/>
            <a:ext cx="4669784" cy="525666"/>
          </a:xfrm>
          <a:prstGeom prst="rect">
            <a:avLst/>
          </a:prstGeom>
          <a:blipFill dpi="0" rotWithShape="1">
            <a:blip r:embed="rId3"/>
            <a:srcRect/>
            <a:stretch>
              <a:fillRect l="3000" t="24000" r="46000"/>
            </a:stretch>
          </a:blipFill>
        </p:spPr>
        <p:txBody>
          <a:bodyPr lIns="91440" tIns="45720" rIns="91440" bIns="45720"/>
          <a:lstStyle>
            <a:lvl1pPr marL="0" indent="0">
              <a:buNone/>
              <a:defRPr sz="100"/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12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9187" y="6664098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1117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Startside Alt 6 - eget bilde 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3"/>
          <p:cNvSpPr>
            <a:spLocks noGrp="1"/>
          </p:cNvSpPr>
          <p:nvPr>
            <p:ph type="pic" sz="quarter" idx="21" hasCustomPrompt="1"/>
          </p:nvPr>
        </p:nvSpPr>
        <p:spPr>
          <a:xfrm>
            <a:off x="0" y="3284984"/>
            <a:ext cx="12192000" cy="360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1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 smtClean="0"/>
              <a:t>Klikk ikonet for å legge til bilde</a:t>
            </a:r>
            <a:endParaRPr lang="nb-NO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20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Presentasjonstittel</a:t>
            </a:r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" y="-268288"/>
            <a:ext cx="3983567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dirty="0" smtClean="0"/>
              <a:t>Engelsk mal: Startside  Alt 6 – sett inn eget bilde</a:t>
            </a:r>
            <a:endParaRPr lang="nb-NO" sz="1200" dirty="0"/>
          </a:p>
        </p:txBody>
      </p:sp>
      <p:sp>
        <p:nvSpPr>
          <p:cNvPr id="35" name="Plassholder for tekst 34"/>
          <p:cNvSpPr>
            <a:spLocks noGrp="1"/>
          </p:cNvSpPr>
          <p:nvPr>
            <p:ph type="body" sz="quarter" idx="17" hasCustomPrompt="1"/>
          </p:nvPr>
        </p:nvSpPr>
        <p:spPr>
          <a:xfrm>
            <a:off x="1199456" y="2384593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Navn Foredragsholder</a:t>
            </a:r>
          </a:p>
        </p:txBody>
      </p:sp>
      <p:sp>
        <p:nvSpPr>
          <p:cNvPr id="39" name="Plassholder for tekst 38"/>
          <p:cNvSpPr>
            <a:spLocks noGrp="1"/>
          </p:cNvSpPr>
          <p:nvPr>
            <p:ph type="body" sz="quarter" idx="18" hasCustomPrompt="1"/>
          </p:nvPr>
        </p:nvSpPr>
        <p:spPr>
          <a:xfrm>
            <a:off x="1199456" y="2744924"/>
            <a:ext cx="9792000" cy="288000"/>
          </a:xfrm>
        </p:spPr>
        <p:txBody>
          <a:bodyPr lIns="0" anchor="ctr" anchorCtr="0"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nb-NO" dirty="0" smtClean="0"/>
              <a:t>Sted, dato</a:t>
            </a:r>
          </a:p>
        </p:txBody>
      </p:sp>
      <p:sp>
        <p:nvSpPr>
          <p:cNvPr id="11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12" name="Bild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3" name="TekstSylinder 12"/>
          <p:cNvSpPr txBox="1"/>
          <p:nvPr userDrawn="1"/>
        </p:nvSpPr>
        <p:spPr>
          <a:xfrm>
            <a:off x="1111500" y="468058"/>
            <a:ext cx="466046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300" noProof="0" dirty="0" smtClean="0"/>
              <a:t>Norwegian Ministry</a:t>
            </a:r>
            <a:br>
              <a:rPr lang="en-GB" sz="1300" noProof="0" dirty="0" smtClean="0"/>
            </a:br>
            <a:r>
              <a:rPr lang="en-GB" sz="1300" noProof="0" dirty="0" smtClean="0"/>
              <a:t>of</a:t>
            </a:r>
            <a:r>
              <a:rPr lang="en-GB" sz="1300" baseline="0" noProof="0" dirty="0" smtClean="0"/>
              <a:t> Transport and Communications</a:t>
            </a:r>
            <a:endParaRPr lang="en-GB" sz="1300" noProof="0" dirty="0"/>
          </a:p>
        </p:txBody>
      </p:sp>
      <p:sp>
        <p:nvSpPr>
          <p:cNvPr id="14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9187" y="6664098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516482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Kapittel/tema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bilde 3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3271952"/>
            <a:ext cx="12192000" cy="3586048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 sz="1200" baseline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nb-NO" dirty="0" smtClean="0"/>
              <a:t>Klikk ikonet for å legge til bilde</a:t>
            </a:r>
            <a:endParaRPr lang="nb-NO" dirty="0"/>
          </a:p>
        </p:txBody>
      </p:sp>
      <p:sp>
        <p:nvSpPr>
          <p:cNvPr id="8" name="TekstSylinder 7"/>
          <p:cNvSpPr txBox="1"/>
          <p:nvPr userDrawn="1"/>
        </p:nvSpPr>
        <p:spPr>
          <a:xfrm>
            <a:off x="1" y="-268288"/>
            <a:ext cx="3983567" cy="2762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Kapittel / Temaside</a:t>
            </a:r>
            <a:endParaRPr lang="nb-NO" sz="1200" dirty="0"/>
          </a:p>
        </p:txBody>
      </p:sp>
      <p:sp>
        <p:nvSpPr>
          <p:cNvPr id="13" name="Plassholder for tekst 4"/>
          <p:cNvSpPr>
            <a:spLocks noGrp="1"/>
          </p:cNvSpPr>
          <p:nvPr>
            <p:ph type="body" sz="quarter" idx="21" hasCustomPrompt="1"/>
          </p:nvPr>
        </p:nvSpPr>
        <p:spPr>
          <a:xfrm>
            <a:off x="1198800" y="1124744"/>
            <a:ext cx="9792000" cy="1144800"/>
          </a:xfrm>
        </p:spPr>
        <p:txBody>
          <a:bodyPr lIns="0" anchor="b" anchorCtr="0"/>
          <a:lstStyle>
            <a:lvl1pPr marL="0" indent="0">
              <a:buNone/>
              <a:defRPr sz="3200" b="1"/>
            </a:lvl1pPr>
          </a:lstStyle>
          <a:p>
            <a:pPr lvl="0"/>
            <a:r>
              <a:rPr lang="nb-NO" dirty="0" smtClean="0"/>
              <a:t>Kapittel og temaside</a:t>
            </a:r>
          </a:p>
        </p:txBody>
      </p:sp>
      <p:sp>
        <p:nvSpPr>
          <p:cNvPr id="15" name="Plassholder for tekst 4"/>
          <p:cNvSpPr>
            <a:spLocks noGrp="1"/>
          </p:cNvSpPr>
          <p:nvPr>
            <p:ph type="body" sz="quarter" idx="22" hasCustomPrompt="1"/>
          </p:nvPr>
        </p:nvSpPr>
        <p:spPr>
          <a:xfrm>
            <a:off x="1054800" y="368660"/>
            <a:ext cx="18000" cy="3261600"/>
          </a:xfrm>
          <a:solidFill>
            <a:schemeClr val="tx1"/>
          </a:solidFill>
        </p:spPr>
        <p:txBody>
          <a:bodyPr/>
          <a:lstStyle>
            <a:lvl1pPr marL="0" indent="0">
              <a:buNone/>
              <a:defRPr sz="1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9" name="Bild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27251"/>
            <a:ext cx="298705" cy="362713"/>
          </a:xfrm>
          <a:prstGeom prst="rect">
            <a:avLst/>
          </a:prstGeom>
        </p:spPr>
      </p:pic>
      <p:sp>
        <p:nvSpPr>
          <p:cNvPr id="10" name="TekstSylinder 9"/>
          <p:cNvSpPr txBox="1"/>
          <p:nvPr userDrawn="1"/>
        </p:nvSpPr>
        <p:spPr>
          <a:xfrm>
            <a:off x="1111500" y="468058"/>
            <a:ext cx="4660464" cy="45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GB" sz="1300" noProof="0" dirty="0" smtClean="0"/>
              <a:t>Norwegian Ministry</a:t>
            </a:r>
            <a:br>
              <a:rPr lang="en-GB" sz="1300" noProof="0" dirty="0" smtClean="0"/>
            </a:br>
            <a:r>
              <a:rPr lang="en-GB" sz="1300" noProof="0" dirty="0" smtClean="0"/>
              <a:t>of</a:t>
            </a:r>
            <a:r>
              <a:rPr lang="en-GB" sz="1300" baseline="0" noProof="0" dirty="0" smtClean="0"/>
              <a:t> Transport and Communications</a:t>
            </a:r>
            <a:endParaRPr lang="en-GB" sz="1300" noProof="0" dirty="0"/>
          </a:p>
        </p:txBody>
      </p:sp>
      <p:sp>
        <p:nvSpPr>
          <p:cNvPr id="11" name="Plassholder for tekst 5"/>
          <p:cNvSpPr>
            <a:spLocks noGrp="1"/>
          </p:cNvSpPr>
          <p:nvPr>
            <p:ph type="body" sz="quarter" idx="23" hasCustomPrompt="1"/>
          </p:nvPr>
        </p:nvSpPr>
        <p:spPr>
          <a:xfrm>
            <a:off x="8969187" y="6664098"/>
            <a:ext cx="3203942" cy="216024"/>
          </a:xfrm>
        </p:spPr>
        <p:txBody>
          <a:bodyPr lIns="36000" tIns="0" rIns="72000" bIns="0" anchor="ctr" anchorCtr="0"/>
          <a:lstStyle>
            <a:lvl1pPr marL="0" indent="0" algn="r">
              <a:buNone/>
              <a:defRPr lang="nb-NO" sz="80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r">
              <a:buNone/>
              <a:defRPr/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nb-NO" dirty="0" smtClean="0"/>
              <a:t>Bildekreditering: </a:t>
            </a:r>
            <a:r>
              <a:rPr lang="nb-NO" sz="1200" dirty="0" smtClean="0">
                <a:latin typeface="Calibri" panose="020F0502020204030204" pitchFamily="34" charset="0"/>
              </a:rPr>
              <a:t>©</a:t>
            </a:r>
            <a:r>
              <a:rPr lang="nb-NO" dirty="0" smtClean="0"/>
              <a:t>Fotograf, bildebyrå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35813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gelsk TEKST MED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95251" y="-276225"/>
            <a:ext cx="5566835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mal:Tekst med kulepunkter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950" y="296652"/>
            <a:ext cx="9793225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950" y="1592797"/>
            <a:ext cx="9793225" cy="45259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1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2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3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gelsk TEKST UTEN KULEPUN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 userDrawn="1"/>
        </p:nvSpPr>
        <p:spPr>
          <a:xfrm>
            <a:off x="-95250" y="-276225"/>
            <a:ext cx="4366684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nb-NO" sz="1200" smtClean="0"/>
              <a:t>Engelsk mal: Tekst uten kulepunkter</a:t>
            </a:r>
            <a:endParaRPr lang="nb-NO" sz="1200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8800" y="296652"/>
            <a:ext cx="9792000" cy="1143000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98800" y="1592797"/>
            <a:ext cx="9792000" cy="4525963"/>
          </a:xfrm>
        </p:spPr>
        <p:txBody>
          <a:bodyPr/>
          <a:lstStyle>
            <a:lvl1pPr>
              <a:buNone/>
              <a:defRPr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15" name="Plassholder for dato 3"/>
          <p:cNvSpPr>
            <a:spLocks noGrp="1"/>
          </p:cNvSpPr>
          <p:nvPr>
            <p:ph type="dt" sz="half" idx="2"/>
          </p:nvPr>
        </p:nvSpPr>
        <p:spPr>
          <a:xfrm>
            <a:off x="10208407" y="6314400"/>
            <a:ext cx="1002146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0C3E4D5-F2C6-42DF-AE19-2190CAE68481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16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475820" y="6314400"/>
            <a:ext cx="568863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17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14400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jpe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 name="SD-pptmal_16-9_Engelsk.potx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 descr="SD_illustrasjon_materie_hvit.eps"/>
          <p:cNvPicPr>
            <a:picLocks noChangeAspect="1"/>
          </p:cNvPicPr>
          <p:nvPr userDrawn="1"/>
        </p:nvPicPr>
        <p:blipFill>
          <a:blip r:embed="rId21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alphaModFix amt="53000"/>
          </a:blip>
          <a:srcRect l="63333" b="7759"/>
          <a:stretch>
            <a:fillRect/>
          </a:stretch>
        </p:blipFill>
        <p:spPr>
          <a:xfrm>
            <a:off x="0" y="3392996"/>
            <a:ext cx="3352800" cy="2501900"/>
          </a:xfrm>
          <a:prstGeom prst="rect">
            <a:avLst/>
          </a:prstGeom>
          <a:ln>
            <a:noFill/>
          </a:ln>
        </p:spPr>
      </p:pic>
      <p:pic>
        <p:nvPicPr>
          <p:cNvPr id="9" name="Bilde 8" descr="SD_illustrasjon_materie_hvit.eps"/>
          <p:cNvPicPr>
            <a:picLocks noChangeAspect="1"/>
          </p:cNvPicPr>
          <p:nvPr userDrawn="1"/>
        </p:nvPicPr>
        <p:blipFill>
          <a:blip r:embed="rId21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alphaModFix amt="53000"/>
          </a:blip>
          <a:srcRect r="28056"/>
          <a:stretch>
            <a:fillRect/>
          </a:stretch>
        </p:blipFill>
        <p:spPr>
          <a:xfrm>
            <a:off x="6583894" y="3846118"/>
            <a:ext cx="5613400" cy="2314400"/>
          </a:xfrm>
          <a:prstGeom prst="rect">
            <a:avLst/>
          </a:prstGeom>
          <a:ln>
            <a:noFill/>
          </a:ln>
        </p:spPr>
      </p:pic>
      <p:sp>
        <p:nvSpPr>
          <p:cNvPr id="8" name="Rektangel 7"/>
          <p:cNvSpPr/>
          <p:nvPr userDrawn="1"/>
        </p:nvSpPr>
        <p:spPr>
          <a:xfrm>
            <a:off x="0" y="4005064"/>
            <a:ext cx="12192000" cy="2857500"/>
          </a:xfrm>
          <a:prstGeom prst="rect">
            <a:avLst/>
          </a:prstGeom>
          <a:gradFill flip="none" rotWithShape="1">
            <a:gsLst>
              <a:gs pos="0">
                <a:srgbClr val="88B5D4">
                  <a:alpha val="73000"/>
                </a:srgbClr>
              </a:gs>
              <a:gs pos="100000">
                <a:srgbClr val="FFFFFF">
                  <a:alpha val="0"/>
                </a:srgb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n-NO"/>
          </a:p>
        </p:txBody>
      </p:sp>
      <p:sp>
        <p:nvSpPr>
          <p:cNvPr id="1027" name="Plassholder for tittel 1"/>
          <p:cNvSpPr>
            <a:spLocks noGrp="1"/>
          </p:cNvSpPr>
          <p:nvPr>
            <p:ph type="title"/>
          </p:nvPr>
        </p:nvSpPr>
        <p:spPr bwMode="auto">
          <a:xfrm>
            <a:off x="1198950" y="296863"/>
            <a:ext cx="936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tittelstil</a:t>
            </a:r>
          </a:p>
        </p:txBody>
      </p:sp>
      <p:sp>
        <p:nvSpPr>
          <p:cNvPr id="1028" name="Plassholder for tekst 2"/>
          <p:cNvSpPr>
            <a:spLocks noGrp="1"/>
          </p:cNvSpPr>
          <p:nvPr>
            <p:ph type="body" idx="1"/>
          </p:nvPr>
        </p:nvSpPr>
        <p:spPr bwMode="auto">
          <a:xfrm>
            <a:off x="1198950" y="1592263"/>
            <a:ext cx="93600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</a:p>
        </p:txBody>
      </p:sp>
      <p:sp>
        <p:nvSpPr>
          <p:cNvPr id="19" name="Plassholder for dato 3"/>
          <p:cNvSpPr>
            <a:spLocks noGrp="1"/>
          </p:cNvSpPr>
          <p:nvPr>
            <p:ph type="dt" sz="half" idx="2"/>
          </p:nvPr>
        </p:nvSpPr>
        <p:spPr>
          <a:xfrm>
            <a:off x="9696400" y="6304312"/>
            <a:ext cx="1514153" cy="216000"/>
          </a:xfrm>
          <a:prstGeom prst="rect">
            <a:avLst/>
          </a:prstGeom>
        </p:spPr>
        <p:txBody>
          <a:bodyPr lIns="72000"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882AC973-9A1F-48A8-B94B-B13A11B2B434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20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655840" y="6304312"/>
            <a:ext cx="4968552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b-NO" dirty="0" smtClean="0"/>
              <a:t>Tittel på presentasjonen</a:t>
            </a:r>
            <a:endParaRPr lang="nb-NO" dirty="0"/>
          </a:p>
        </p:txBody>
      </p:sp>
      <p:sp>
        <p:nvSpPr>
          <p:cNvPr id="21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11244985" y="6304312"/>
            <a:ext cx="503643" cy="216000"/>
          </a:xfrm>
          <a:prstGeom prst="rect">
            <a:avLst/>
          </a:prstGeom>
        </p:spPr>
        <p:txBody>
          <a:bodyPr rIns="0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10" name="TekstSylinder 9"/>
          <p:cNvSpPr txBox="1"/>
          <p:nvPr userDrawn="1"/>
        </p:nvSpPr>
        <p:spPr>
          <a:xfrm>
            <a:off x="595642" y="6304312"/>
            <a:ext cx="269204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800" noProof="0" dirty="0" smtClean="0"/>
              <a:t>Norwegian Ministry of</a:t>
            </a:r>
            <a:r>
              <a:rPr lang="en-GB" sz="800" baseline="0" noProof="0" dirty="0" smtClean="0"/>
              <a:t> Transport and Communications</a:t>
            </a:r>
            <a:endParaRPr lang="en-GB" sz="800" noProof="0" dirty="0" smtClean="0"/>
          </a:p>
        </p:txBody>
      </p:sp>
      <p:pic>
        <p:nvPicPr>
          <p:cNvPr id="11" name="Bilde 10"/>
          <p:cNvPicPr>
            <a:picLocks noChangeAspect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84" y="6311701"/>
            <a:ext cx="180020" cy="218596"/>
          </a:xfrm>
          <a:prstGeom prst="rect">
            <a:avLst/>
          </a:prstGeom>
        </p:spPr>
      </p:pic>
      <p:cxnSp>
        <p:nvCxnSpPr>
          <p:cNvPr id="12" name="Rett linje 11"/>
          <p:cNvCxnSpPr/>
          <p:nvPr userDrawn="1"/>
        </p:nvCxnSpPr>
        <p:spPr>
          <a:xfrm>
            <a:off x="613868" y="6201308"/>
            <a:ext cx="0" cy="65669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8" r:id="rId1"/>
    <p:sldLayoutId id="2147483997" r:id="rId2"/>
    <p:sldLayoutId id="2147483992" r:id="rId3"/>
    <p:sldLayoutId id="2147484001" r:id="rId4"/>
    <p:sldLayoutId id="2147484002" r:id="rId5"/>
    <p:sldLayoutId id="2147483995" r:id="rId6"/>
    <p:sldLayoutId id="2147483989" r:id="rId7"/>
    <p:sldLayoutId id="2147483962" r:id="rId8"/>
    <p:sldLayoutId id="2147483963" r:id="rId9"/>
    <p:sldLayoutId id="2147483964" r:id="rId10"/>
    <p:sldLayoutId id="2147484003" r:id="rId11"/>
    <p:sldLayoutId id="2147483965" r:id="rId12"/>
    <p:sldLayoutId id="2147483983" r:id="rId13"/>
    <p:sldLayoutId id="2147483966" r:id="rId14"/>
    <p:sldLayoutId id="2147483967" r:id="rId15"/>
    <p:sldLayoutId id="2147483968" r:id="rId16"/>
    <p:sldLayoutId id="2147483969" r:id="rId17"/>
    <p:sldLayoutId id="2147483970" r:id="rId18"/>
    <p:sldLayoutId id="2147483996" r:id="rId19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4"/>
          <p:cNvSpPr>
            <a:spLocks noGrp="1"/>
          </p:cNvSpPr>
          <p:nvPr>
            <p:ph type="body" sz="quarter" idx="17"/>
          </p:nvPr>
        </p:nvSpPr>
        <p:spPr>
          <a:xfrm>
            <a:off x="1199456" y="2960986"/>
            <a:ext cx="9792000" cy="288000"/>
          </a:xfrm>
        </p:spPr>
        <p:txBody>
          <a:bodyPr/>
          <a:lstStyle/>
          <a:p>
            <a:r>
              <a:rPr lang="nb-NO" dirty="0" smtClean="0"/>
              <a:t>Espen Rindedal / Anne Berit Stavseth</a:t>
            </a:r>
            <a:endParaRPr lang="nb-NO" dirty="0"/>
          </a:p>
        </p:txBody>
      </p:sp>
      <p:sp>
        <p:nvSpPr>
          <p:cNvPr id="7" name="Plassholder for tekst 6"/>
          <p:cNvSpPr>
            <a:spLocks noGrp="1"/>
          </p:cNvSpPr>
          <p:nvPr>
            <p:ph type="body" sz="quarter" idx="20"/>
          </p:nvPr>
        </p:nvSpPr>
        <p:spPr>
          <a:xfrm>
            <a:off x="1192682" y="1412776"/>
            <a:ext cx="9792000" cy="1144800"/>
          </a:xfrm>
        </p:spPr>
        <p:txBody>
          <a:bodyPr>
            <a:normAutofit fontScale="25000" lnSpcReduction="20000"/>
          </a:bodyPr>
          <a:lstStyle/>
          <a:p>
            <a:endParaRPr lang="en-GB" i="1" dirty="0" smtClean="0"/>
          </a:p>
          <a:p>
            <a:endParaRPr lang="en-GB" i="1" dirty="0"/>
          </a:p>
          <a:p>
            <a:r>
              <a:rPr lang="en-GB" sz="11200" i="1" dirty="0" smtClean="0">
                <a:solidFill>
                  <a:schemeClr val="tx1"/>
                </a:solidFill>
              </a:rPr>
              <a:t>Norwegian </a:t>
            </a:r>
            <a:r>
              <a:rPr lang="en-GB" sz="11200" i="1" dirty="0">
                <a:solidFill>
                  <a:schemeClr val="tx1"/>
                </a:solidFill>
              </a:rPr>
              <a:t>regulation </a:t>
            </a:r>
            <a:r>
              <a:rPr lang="en-GB" sz="11200" i="1" dirty="0" smtClean="0">
                <a:solidFill>
                  <a:schemeClr val="tx1"/>
                </a:solidFill>
              </a:rPr>
              <a:t>on testing of self-driving </a:t>
            </a:r>
            <a:r>
              <a:rPr lang="en-GB" sz="11200" i="1" dirty="0">
                <a:solidFill>
                  <a:schemeClr val="tx1"/>
                </a:solidFill>
              </a:rPr>
              <a:t>vehicles on </a:t>
            </a:r>
            <a:r>
              <a:rPr lang="en-GB" sz="11200" i="1" dirty="0" smtClean="0">
                <a:solidFill>
                  <a:schemeClr val="tx1"/>
                </a:solidFill>
              </a:rPr>
              <a:t>roads</a:t>
            </a: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endParaRPr lang="en-GB" sz="4200" i="1" dirty="0" smtClean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lvl="0" algn="ctr" fontAlgn="auto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</a:pPr>
            <a:r>
              <a:rPr lang="en-GB" sz="8000" i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The </a:t>
            </a:r>
            <a:r>
              <a:rPr lang="en-GB" sz="8000" i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judicial work that paves the way for </a:t>
            </a:r>
            <a:r>
              <a:rPr lang="en-GB" sz="8000" i="1" dirty="0" smtClean="0">
                <a:solidFill>
                  <a:prstClr val="black"/>
                </a:solidFill>
                <a:latin typeface="Calibri" panose="020F0502020204030204"/>
                <a:cs typeface="+mn-cs"/>
              </a:rPr>
              <a:t>testing of self-driving vehicles </a:t>
            </a:r>
            <a:r>
              <a:rPr lang="en-GB" sz="8000" i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on roads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3037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Responsibility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Person in </a:t>
            </a:r>
            <a:r>
              <a:rPr lang="nb-NO" dirty="0" err="1" smtClean="0"/>
              <a:t>traditional</a:t>
            </a:r>
            <a:r>
              <a:rPr lang="nb-NO" dirty="0" smtClean="0"/>
              <a:t> driver </a:t>
            </a:r>
            <a:r>
              <a:rPr lang="nb-NO" dirty="0" err="1" smtClean="0"/>
              <a:t>seat</a:t>
            </a:r>
            <a:r>
              <a:rPr lang="nb-NO" dirty="0" smtClean="0"/>
              <a:t> is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responsible</a:t>
            </a:r>
            <a:r>
              <a:rPr lang="nb-NO" dirty="0" smtClean="0"/>
              <a:t> driver </a:t>
            </a:r>
            <a:r>
              <a:rPr lang="nb-NO" dirty="0" err="1" smtClean="0"/>
              <a:t>unless</a:t>
            </a:r>
            <a:r>
              <a:rPr lang="nb-NO" dirty="0" smtClean="0"/>
              <a:t> </a:t>
            </a:r>
            <a:r>
              <a:rPr lang="nb-NO" dirty="0" err="1" smtClean="0"/>
              <a:t>specifically</a:t>
            </a:r>
            <a:r>
              <a:rPr lang="nb-NO" dirty="0" smtClean="0"/>
              <a:t> </a:t>
            </a:r>
            <a:r>
              <a:rPr lang="nb-NO" dirty="0" err="1" smtClean="0"/>
              <a:t>exempted</a:t>
            </a:r>
            <a:endParaRPr lang="nb-NO" dirty="0" smtClean="0"/>
          </a:p>
          <a:p>
            <a:r>
              <a:rPr lang="nb-NO" dirty="0" smtClean="0"/>
              <a:t>A person not in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traditional</a:t>
            </a:r>
            <a:r>
              <a:rPr lang="nb-NO" dirty="0" smtClean="0"/>
              <a:t> driver </a:t>
            </a:r>
            <a:r>
              <a:rPr lang="nb-NO" dirty="0" err="1" smtClean="0"/>
              <a:t>seat</a:t>
            </a:r>
            <a:r>
              <a:rPr lang="nb-NO" dirty="0" smtClean="0"/>
              <a:t> (</a:t>
            </a:r>
            <a:r>
              <a:rPr lang="nb-NO" dirty="0" err="1" smtClean="0"/>
              <a:t>inside</a:t>
            </a:r>
            <a:r>
              <a:rPr lang="nb-NO" dirty="0" smtClean="0"/>
              <a:t> ot </a:t>
            </a:r>
            <a:r>
              <a:rPr lang="nb-NO" dirty="0" err="1" smtClean="0"/>
              <a:t>outside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vehicle</a:t>
            </a:r>
            <a:r>
              <a:rPr lang="nb-NO" dirty="0" smtClean="0"/>
              <a:t>) </a:t>
            </a:r>
            <a:r>
              <a:rPr lang="nb-NO" dirty="0" err="1" smtClean="0"/>
              <a:t>may</a:t>
            </a:r>
            <a:r>
              <a:rPr lang="nb-NO" dirty="0" smtClean="0"/>
              <a:t> be </a:t>
            </a:r>
            <a:r>
              <a:rPr lang="nb-NO" dirty="0" err="1" smtClean="0"/>
              <a:t>considered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responsible</a:t>
            </a:r>
            <a:r>
              <a:rPr lang="nb-NO" dirty="0" smtClean="0"/>
              <a:t> driver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specifically</a:t>
            </a:r>
            <a:r>
              <a:rPr lang="nb-NO" dirty="0" smtClean="0"/>
              <a:t> </a:t>
            </a:r>
            <a:r>
              <a:rPr lang="nb-NO" dirty="0" err="1" smtClean="0"/>
              <a:t>authorised</a:t>
            </a:r>
            <a:endParaRPr lang="nb-NO" dirty="0" smtClean="0"/>
          </a:p>
          <a:p>
            <a:r>
              <a:rPr lang="nb-NO" dirty="0" smtClean="0"/>
              <a:t>If </a:t>
            </a:r>
            <a:r>
              <a:rPr lang="nb-NO" dirty="0" err="1" smtClean="0"/>
              <a:t>exemptions</a:t>
            </a:r>
            <a:r>
              <a:rPr lang="nb-NO" dirty="0" smtClean="0"/>
              <a:t> from driver </a:t>
            </a:r>
            <a:r>
              <a:rPr lang="nb-NO" dirty="0" err="1" smtClean="0"/>
              <a:t>responsability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authorised</a:t>
            </a:r>
            <a:r>
              <a:rPr lang="nb-NO" dirty="0" smtClean="0"/>
              <a:t> – The </a:t>
            </a:r>
            <a:r>
              <a:rPr lang="nb-NO" dirty="0" err="1" smtClean="0"/>
              <a:t>main</a:t>
            </a:r>
            <a:r>
              <a:rPr lang="nb-NO" dirty="0" smtClean="0"/>
              <a:t> </a:t>
            </a:r>
            <a:r>
              <a:rPr lang="nb-NO" dirty="0" err="1" smtClean="0"/>
              <a:t>responsibilty</a:t>
            </a:r>
            <a:r>
              <a:rPr lang="nb-NO" dirty="0" smtClean="0"/>
              <a:t> lies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applicant</a:t>
            </a:r>
            <a:endParaRPr lang="nb-NO" dirty="0" smtClean="0"/>
          </a:p>
          <a:p>
            <a:r>
              <a:rPr lang="nb-NO" dirty="0" smtClean="0"/>
              <a:t>If a person </a:t>
            </a:r>
            <a:r>
              <a:rPr lang="nb-NO" dirty="0" err="1" smtClean="0"/>
              <a:t>resumes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r>
              <a:rPr lang="nb-NO" dirty="0" smtClean="0"/>
              <a:t> – </a:t>
            </a:r>
            <a:r>
              <a:rPr lang="nb-NO" dirty="0" err="1" smtClean="0"/>
              <a:t>he</a:t>
            </a:r>
            <a:r>
              <a:rPr lang="nb-NO" dirty="0" smtClean="0"/>
              <a:t>/</a:t>
            </a:r>
            <a:r>
              <a:rPr lang="nb-NO" dirty="0" err="1" smtClean="0"/>
              <a:t>she</a:t>
            </a:r>
            <a:r>
              <a:rPr lang="nb-NO" dirty="0" smtClean="0"/>
              <a:t> is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responsible</a:t>
            </a:r>
            <a:r>
              <a:rPr lang="nb-NO" dirty="0" smtClean="0"/>
              <a:t> driver</a:t>
            </a:r>
          </a:p>
          <a:p>
            <a:r>
              <a:rPr lang="nb-NO" dirty="0" err="1" smtClean="0"/>
              <a:t>Criminal</a:t>
            </a:r>
            <a:r>
              <a:rPr lang="nb-NO" dirty="0" smtClean="0"/>
              <a:t> </a:t>
            </a:r>
            <a:r>
              <a:rPr lang="nb-NO" dirty="0" err="1" smtClean="0"/>
              <a:t>punishment</a:t>
            </a:r>
            <a:r>
              <a:rPr lang="nb-NO" dirty="0" smtClean="0"/>
              <a:t> and  </a:t>
            </a:r>
            <a:r>
              <a:rPr lang="nb-NO" dirty="0" err="1" smtClean="0"/>
              <a:t>Civil</a:t>
            </a:r>
            <a:r>
              <a:rPr lang="nb-NO" dirty="0" smtClean="0"/>
              <a:t> </a:t>
            </a:r>
            <a:r>
              <a:rPr lang="nb-NO" dirty="0" err="1" smtClean="0"/>
              <a:t>liability</a:t>
            </a:r>
            <a:r>
              <a:rPr lang="nb-NO" dirty="0" smtClean="0"/>
              <a:t> regimes. 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10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37423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way</a:t>
            </a:r>
            <a:r>
              <a:rPr lang="nb-NO" dirty="0" smtClean="0"/>
              <a:t> forward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Public </a:t>
            </a:r>
            <a:r>
              <a:rPr lang="nb-NO" dirty="0" err="1" smtClean="0"/>
              <a:t>Consultation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draft </a:t>
            </a:r>
            <a:r>
              <a:rPr lang="nb-NO" dirty="0" err="1" smtClean="0"/>
              <a:t>Act</a:t>
            </a:r>
            <a:r>
              <a:rPr lang="nb-NO" dirty="0" smtClean="0"/>
              <a:t> </a:t>
            </a:r>
            <a:r>
              <a:rPr lang="nb-NO" dirty="0" err="1" smtClean="0"/>
              <a:t>ongoing</a:t>
            </a:r>
            <a:r>
              <a:rPr lang="nb-NO" dirty="0" smtClean="0"/>
              <a:t> </a:t>
            </a:r>
            <a:r>
              <a:rPr lang="nb-NO" dirty="0" err="1" smtClean="0"/>
              <a:t>until</a:t>
            </a:r>
            <a:r>
              <a:rPr lang="nb-NO" dirty="0" smtClean="0"/>
              <a:t> 1 </a:t>
            </a:r>
            <a:r>
              <a:rPr lang="nb-NO" dirty="0" err="1" smtClean="0"/>
              <a:t>March</a:t>
            </a:r>
            <a:r>
              <a:rPr lang="nb-NO" dirty="0" smtClean="0"/>
              <a:t> 2017</a:t>
            </a:r>
          </a:p>
          <a:p>
            <a:r>
              <a:rPr lang="nb-NO" dirty="0" err="1" smtClean="0"/>
              <a:t>Government</a:t>
            </a:r>
            <a:r>
              <a:rPr lang="nb-NO" dirty="0" smtClean="0"/>
              <a:t> </a:t>
            </a:r>
            <a:r>
              <a:rPr lang="nb-NO" dirty="0" err="1" smtClean="0"/>
              <a:t>proposal</a:t>
            </a:r>
            <a:r>
              <a:rPr lang="nb-NO" dirty="0" smtClean="0"/>
              <a:t> to Parliament during spring 2017</a:t>
            </a:r>
          </a:p>
          <a:p>
            <a:r>
              <a:rPr lang="nb-NO" dirty="0" err="1" smtClean="0"/>
              <a:t>Decision</a:t>
            </a:r>
            <a:r>
              <a:rPr lang="nb-NO" dirty="0" smtClean="0"/>
              <a:t> by </a:t>
            </a:r>
            <a:r>
              <a:rPr lang="nb-NO" dirty="0" err="1" smtClean="0"/>
              <a:t>the</a:t>
            </a:r>
            <a:r>
              <a:rPr lang="nb-NO" dirty="0" smtClean="0"/>
              <a:t> Parliament summer/</a:t>
            </a:r>
            <a:r>
              <a:rPr lang="nb-NO" dirty="0" err="1" smtClean="0"/>
              <a:t>autumn</a:t>
            </a:r>
            <a:r>
              <a:rPr lang="nb-NO" dirty="0" smtClean="0"/>
              <a:t> 2017?</a:t>
            </a:r>
          </a:p>
          <a:p>
            <a:r>
              <a:rPr lang="nb-NO" dirty="0" err="1" smtClean="0"/>
              <a:t>Entry</a:t>
            </a:r>
            <a:r>
              <a:rPr lang="nb-NO" dirty="0" smtClean="0"/>
              <a:t> </a:t>
            </a:r>
            <a:r>
              <a:rPr lang="nb-NO" dirty="0" err="1" smtClean="0"/>
              <a:t>into</a:t>
            </a:r>
            <a:r>
              <a:rPr lang="nb-NO" dirty="0" smtClean="0"/>
              <a:t> force 2. half 2017?</a:t>
            </a:r>
          </a:p>
          <a:p>
            <a:r>
              <a:rPr lang="nb-NO" dirty="0" err="1" smtClean="0"/>
              <a:t>Work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secondary</a:t>
            </a:r>
            <a:r>
              <a:rPr lang="nb-NO" dirty="0" smtClean="0"/>
              <a:t> </a:t>
            </a:r>
            <a:r>
              <a:rPr lang="nb-NO" dirty="0" err="1" smtClean="0"/>
              <a:t>legislation</a:t>
            </a:r>
            <a:r>
              <a:rPr lang="nb-NO" dirty="0"/>
              <a:t> </a:t>
            </a:r>
            <a:r>
              <a:rPr lang="nb-NO" dirty="0" err="1" smtClean="0"/>
              <a:t>ongoing</a:t>
            </a:r>
            <a:r>
              <a:rPr lang="nb-NO" dirty="0" smtClean="0"/>
              <a:t> in parallell 	</a:t>
            </a:r>
          </a:p>
          <a:p>
            <a:pPr lvl="3"/>
            <a:r>
              <a:rPr lang="nb-NO" dirty="0" err="1" smtClean="0"/>
              <a:t>Authority</a:t>
            </a:r>
            <a:r>
              <a:rPr lang="nb-NO" dirty="0" smtClean="0"/>
              <a:t>, </a:t>
            </a:r>
            <a:r>
              <a:rPr lang="nb-NO" dirty="0" err="1" smtClean="0"/>
              <a:t>approval</a:t>
            </a:r>
            <a:r>
              <a:rPr lang="nb-NO" dirty="0" smtClean="0"/>
              <a:t> </a:t>
            </a:r>
            <a:r>
              <a:rPr lang="nb-NO" dirty="0" err="1" smtClean="0"/>
              <a:t>procedure</a:t>
            </a:r>
            <a:r>
              <a:rPr lang="nb-NO" dirty="0" smtClean="0"/>
              <a:t>, </a:t>
            </a:r>
            <a:r>
              <a:rPr lang="nb-NO" dirty="0" err="1" smtClean="0"/>
              <a:t>conditions</a:t>
            </a:r>
            <a:r>
              <a:rPr lang="nb-NO" dirty="0" smtClean="0"/>
              <a:t>, </a:t>
            </a:r>
            <a:r>
              <a:rPr lang="nb-NO" dirty="0" err="1" smtClean="0"/>
              <a:t>documentation</a:t>
            </a:r>
            <a:r>
              <a:rPr lang="nb-NO" dirty="0" smtClean="0"/>
              <a:t>, </a:t>
            </a:r>
            <a:r>
              <a:rPr lang="nb-NO" dirty="0" err="1" smtClean="0"/>
              <a:t>supervision</a:t>
            </a:r>
            <a:r>
              <a:rPr lang="nb-NO" dirty="0" smtClean="0"/>
              <a:t>, </a:t>
            </a:r>
            <a:r>
              <a:rPr lang="nb-NO" dirty="0" err="1" smtClean="0"/>
              <a:t>fees</a:t>
            </a:r>
            <a:r>
              <a:rPr lang="nb-NO" dirty="0" smtClean="0"/>
              <a:t> etc. </a:t>
            </a:r>
          </a:p>
          <a:p>
            <a:pPr lvl="3"/>
            <a:r>
              <a:rPr lang="nb-NO" dirty="0" smtClean="0"/>
              <a:t>Public </a:t>
            </a:r>
            <a:r>
              <a:rPr lang="nb-NO" dirty="0" err="1" smtClean="0"/>
              <a:t>consultation</a:t>
            </a:r>
            <a:r>
              <a:rPr lang="nb-NO" dirty="0" smtClean="0"/>
              <a:t> </a:t>
            </a:r>
            <a:r>
              <a:rPr lang="nb-NO" dirty="0" err="1" smtClean="0"/>
              <a:t>expected</a:t>
            </a:r>
            <a:r>
              <a:rPr lang="nb-NO" dirty="0" smtClean="0"/>
              <a:t> in spring/summer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11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5551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</a:t>
            </a: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6" name="Plassholder for innhold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750" y="2412601"/>
            <a:ext cx="4465730" cy="2979479"/>
          </a:xfrm>
        </p:spPr>
      </p:pic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12</a:t>
            </a:fld>
            <a:endParaRPr lang="nb-NO" dirty="0"/>
          </a:p>
        </p:txBody>
      </p:sp>
      <p:pic>
        <p:nvPicPr>
          <p:cNvPr id="7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878674"/>
            <a:ext cx="3255219" cy="2304256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3322" y="3132106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48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Introduction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Rapid </a:t>
            </a:r>
            <a:r>
              <a:rPr lang="nb-NO" dirty="0" err="1" smtClean="0"/>
              <a:t>developments</a:t>
            </a:r>
            <a:r>
              <a:rPr lang="nb-NO" dirty="0" smtClean="0"/>
              <a:t> in </a:t>
            </a:r>
            <a:r>
              <a:rPr lang="nb-NO" dirty="0" err="1" smtClean="0"/>
              <a:t>car</a:t>
            </a:r>
            <a:r>
              <a:rPr lang="nb-NO" dirty="0" smtClean="0"/>
              <a:t> </a:t>
            </a:r>
            <a:r>
              <a:rPr lang="nb-NO" dirty="0" err="1" smtClean="0"/>
              <a:t>technology</a:t>
            </a:r>
            <a:r>
              <a:rPr lang="nb-NO" dirty="0" smtClean="0"/>
              <a:t>. Technologies </a:t>
            </a:r>
            <a:r>
              <a:rPr lang="nb-NO" dirty="0" err="1" smtClean="0"/>
              <a:t>that</a:t>
            </a:r>
            <a:r>
              <a:rPr lang="nb-NO" dirty="0" smtClean="0"/>
              <a:t> not </a:t>
            </a:r>
            <a:r>
              <a:rPr lang="nb-NO" dirty="0" err="1" smtClean="0"/>
              <a:t>only</a:t>
            </a:r>
            <a:r>
              <a:rPr lang="nb-NO" dirty="0" smtClean="0"/>
              <a:t> assist </a:t>
            </a:r>
            <a:r>
              <a:rPr lang="nb-NO" dirty="0" err="1" smtClean="0"/>
              <a:t>the</a:t>
            </a:r>
            <a:r>
              <a:rPr lang="nb-NO" dirty="0" smtClean="0"/>
              <a:t> driver, </a:t>
            </a:r>
            <a:r>
              <a:rPr lang="nb-NO" dirty="0" err="1" smtClean="0"/>
              <a:t>but</a:t>
            </a:r>
            <a:r>
              <a:rPr lang="nb-NO" dirty="0" smtClean="0"/>
              <a:t> </a:t>
            </a:r>
            <a:r>
              <a:rPr lang="nb-NO" dirty="0" err="1" smtClean="0"/>
              <a:t>fully</a:t>
            </a:r>
            <a:r>
              <a:rPr lang="nb-NO" dirty="0" smtClean="0"/>
              <a:t> </a:t>
            </a:r>
            <a:r>
              <a:rPr lang="nb-NO" dirty="0" err="1" smtClean="0"/>
              <a:t>perform</a:t>
            </a:r>
            <a:r>
              <a:rPr lang="nb-NO" dirty="0" smtClean="0"/>
              <a:t> driving </a:t>
            </a:r>
            <a:r>
              <a:rPr lang="nb-NO" dirty="0" err="1" smtClean="0"/>
              <a:t>tasks</a:t>
            </a:r>
            <a:r>
              <a:rPr lang="nb-NO" dirty="0" smtClean="0"/>
              <a:t> </a:t>
            </a:r>
            <a:r>
              <a:rPr lang="nb-NO" dirty="0" err="1" smtClean="0"/>
              <a:t>without</a:t>
            </a:r>
            <a:r>
              <a:rPr lang="nb-NO" dirty="0" smtClean="0"/>
              <a:t> human </a:t>
            </a:r>
            <a:r>
              <a:rPr lang="nb-NO" dirty="0" err="1" smtClean="0"/>
              <a:t>assistance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under </a:t>
            </a:r>
            <a:r>
              <a:rPr lang="nb-NO" dirty="0" err="1" smtClean="0"/>
              <a:t>development</a:t>
            </a:r>
            <a:r>
              <a:rPr lang="nb-NO" dirty="0" smtClean="0"/>
              <a:t>. </a:t>
            </a:r>
          </a:p>
          <a:p>
            <a:r>
              <a:rPr lang="nb-NO" dirty="0" err="1" smtClean="0"/>
              <a:t>Self</a:t>
            </a:r>
            <a:r>
              <a:rPr lang="nb-NO" dirty="0" smtClean="0"/>
              <a:t>-driving </a:t>
            </a:r>
            <a:r>
              <a:rPr lang="nb-NO" dirty="0" err="1" smtClean="0"/>
              <a:t>vehicles</a:t>
            </a:r>
            <a:r>
              <a:rPr lang="nb-NO" dirty="0" smtClean="0"/>
              <a:t> </a:t>
            </a:r>
            <a:r>
              <a:rPr lang="nb-NO" dirty="0" err="1" smtClean="0"/>
              <a:t>represent</a:t>
            </a:r>
            <a:r>
              <a:rPr lang="nb-NO" dirty="0" smtClean="0"/>
              <a:t> huge </a:t>
            </a:r>
            <a:r>
              <a:rPr lang="nb-NO" dirty="0" err="1" smtClean="0"/>
              <a:t>opportunities</a:t>
            </a:r>
            <a:r>
              <a:rPr lang="nb-NO" dirty="0" smtClean="0"/>
              <a:t>, </a:t>
            </a:r>
            <a:r>
              <a:rPr lang="nb-NO" dirty="0" err="1" smtClean="0"/>
              <a:t>especially</a:t>
            </a:r>
            <a:r>
              <a:rPr lang="nb-NO" dirty="0" smtClean="0"/>
              <a:t> for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 and </a:t>
            </a:r>
            <a:r>
              <a:rPr lang="nb-NO" dirty="0" err="1" smtClean="0"/>
              <a:t>can</a:t>
            </a:r>
            <a:r>
              <a:rPr lang="nb-NO" dirty="0" smtClean="0"/>
              <a:t> </a:t>
            </a:r>
            <a:r>
              <a:rPr lang="nb-NO" dirty="0" err="1" smtClean="0"/>
              <a:t>redefine</a:t>
            </a:r>
            <a:r>
              <a:rPr lang="nb-NO" dirty="0" smtClean="0"/>
              <a:t> </a:t>
            </a:r>
            <a:r>
              <a:rPr lang="nb-NO" dirty="0" err="1" smtClean="0"/>
              <a:t>mobility</a:t>
            </a:r>
            <a:endParaRPr lang="nb-NO" dirty="0" smtClean="0"/>
          </a:p>
          <a:p>
            <a:r>
              <a:rPr lang="nb-NO" dirty="0" err="1" smtClean="0"/>
              <a:t>Priority</a:t>
            </a:r>
            <a:r>
              <a:rPr lang="nb-NO" dirty="0" smtClean="0"/>
              <a:t> for </a:t>
            </a:r>
            <a:r>
              <a:rPr lang="nb-NO" dirty="0" err="1" smtClean="0"/>
              <a:t>our</a:t>
            </a:r>
            <a:r>
              <a:rPr lang="nb-NO" dirty="0" smtClean="0"/>
              <a:t> </a:t>
            </a:r>
            <a:r>
              <a:rPr lang="nb-NO" dirty="0" err="1" smtClean="0"/>
              <a:t>Ministry</a:t>
            </a:r>
            <a:r>
              <a:rPr lang="nb-NO" dirty="0" smtClean="0"/>
              <a:t> to </a:t>
            </a:r>
            <a:r>
              <a:rPr lang="nb-NO" dirty="0" err="1" smtClean="0"/>
              <a:t>facilitate</a:t>
            </a:r>
            <a:r>
              <a:rPr lang="nb-NO" dirty="0" smtClean="0"/>
              <a:t> testing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-driving </a:t>
            </a:r>
            <a:r>
              <a:rPr lang="nb-NO" dirty="0" err="1" smtClean="0"/>
              <a:t>vehicles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Norwegian </a:t>
            </a:r>
            <a:r>
              <a:rPr lang="nb-NO" dirty="0" err="1" smtClean="0"/>
              <a:t>roads</a:t>
            </a:r>
            <a:r>
              <a:rPr lang="nb-NO" dirty="0" smtClean="0"/>
              <a:t> </a:t>
            </a:r>
          </a:p>
          <a:p>
            <a:pPr lvl="1"/>
            <a:r>
              <a:rPr lang="nb-NO" dirty="0" err="1" smtClean="0"/>
              <a:t>Emphasis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public</a:t>
            </a:r>
            <a:r>
              <a:rPr lang="nb-NO" dirty="0" smtClean="0"/>
              <a:t> transport systems.</a:t>
            </a:r>
          </a:p>
          <a:p>
            <a:endParaRPr lang="nb-NO" dirty="0"/>
          </a:p>
          <a:p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96127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The </a:t>
            </a:r>
            <a:r>
              <a:rPr lang="nb-NO" dirty="0" err="1" smtClean="0"/>
              <a:t>current</a:t>
            </a:r>
            <a:r>
              <a:rPr lang="nb-NO" dirty="0" smtClean="0"/>
              <a:t> </a:t>
            </a:r>
            <a:r>
              <a:rPr lang="nb-NO" dirty="0" err="1" smtClean="0"/>
              <a:t>situation</a:t>
            </a:r>
            <a:r>
              <a:rPr lang="nb-NO" dirty="0" smtClean="0"/>
              <a:t> – legal </a:t>
            </a:r>
            <a:r>
              <a:rPr lang="nb-NO" dirty="0" err="1" smtClean="0"/>
              <a:t>challenges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/>
              <a:t>Norwegian </a:t>
            </a:r>
            <a:r>
              <a:rPr lang="en-US" dirty="0" smtClean="0"/>
              <a:t>legislation </a:t>
            </a:r>
            <a:r>
              <a:rPr lang="nb-NO" dirty="0" err="1" smtClean="0"/>
              <a:t>requires</a:t>
            </a:r>
            <a:r>
              <a:rPr lang="nb-NO" dirty="0" smtClean="0"/>
              <a:t> a </a:t>
            </a:r>
            <a:r>
              <a:rPr lang="nb-NO" dirty="0" err="1"/>
              <a:t>responsible</a:t>
            </a:r>
            <a:r>
              <a:rPr lang="nb-NO" dirty="0"/>
              <a:t> human </a:t>
            </a:r>
            <a:r>
              <a:rPr lang="nb-NO" dirty="0" smtClean="0"/>
              <a:t>driver </a:t>
            </a:r>
            <a:r>
              <a:rPr lang="en-US" dirty="0" smtClean="0"/>
              <a:t>in the vehicle</a:t>
            </a:r>
          </a:p>
          <a:p>
            <a:r>
              <a:rPr lang="en-US" dirty="0" smtClean="0"/>
              <a:t>Testing with a responsible driver in the vehicle is currently possible</a:t>
            </a:r>
          </a:p>
          <a:p>
            <a:pPr lvl="1"/>
            <a:r>
              <a:rPr lang="en-US" dirty="0" smtClean="0"/>
              <a:t>Including limited demonstrations of self-driving mini-buses</a:t>
            </a:r>
          </a:p>
          <a:p>
            <a:r>
              <a:rPr lang="en-US" dirty="0" smtClean="0"/>
              <a:t>Testing with </a:t>
            </a:r>
            <a:r>
              <a:rPr lang="en-US" dirty="0"/>
              <a:t>completely automated "self-driving" </a:t>
            </a:r>
            <a:r>
              <a:rPr lang="en-US" dirty="0" smtClean="0"/>
              <a:t>vehicles is currently not possible in Norway</a:t>
            </a:r>
          </a:p>
          <a:p>
            <a:r>
              <a:rPr lang="en-US" dirty="0" smtClean="0"/>
              <a:t>International developments</a:t>
            </a:r>
          </a:p>
          <a:p>
            <a:pPr lvl="3"/>
            <a:r>
              <a:rPr lang="en-US" dirty="0" smtClean="0"/>
              <a:t>Testing in other countries, Work in UNECE, EU ++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3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23487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3472" y="260648"/>
            <a:ext cx="9793225" cy="818964"/>
          </a:xfrm>
        </p:spPr>
        <p:txBody>
          <a:bodyPr/>
          <a:lstStyle/>
          <a:p>
            <a:r>
              <a:rPr lang="nb-NO" dirty="0" err="1" smtClean="0"/>
              <a:t>Effects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-driving </a:t>
            </a:r>
            <a:r>
              <a:rPr lang="nb-NO" dirty="0" err="1" smtClean="0"/>
              <a:t>vehicles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89475" y="1177085"/>
            <a:ext cx="9793225" cy="4525963"/>
          </a:xfrm>
        </p:spPr>
        <p:txBody>
          <a:bodyPr/>
          <a:lstStyle/>
          <a:p>
            <a:r>
              <a:rPr lang="nb-NO" dirty="0" smtClean="0"/>
              <a:t>Driver assistent systems </a:t>
            </a:r>
            <a:r>
              <a:rPr lang="nb-NO" dirty="0" err="1" smtClean="0"/>
              <a:t>already</a:t>
            </a:r>
            <a:r>
              <a:rPr lang="nb-NO" dirty="0" smtClean="0"/>
              <a:t> </a:t>
            </a:r>
            <a:r>
              <a:rPr lang="nb-NO" dirty="0" err="1" smtClean="0"/>
              <a:t>contribute</a:t>
            </a:r>
            <a:r>
              <a:rPr lang="nb-NO" dirty="0" smtClean="0"/>
              <a:t> to </a:t>
            </a:r>
            <a:r>
              <a:rPr lang="nb-NO" dirty="0" err="1" smtClean="0"/>
              <a:t>improved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. </a:t>
            </a:r>
            <a:r>
              <a:rPr lang="nb-NO" dirty="0" err="1" smtClean="0"/>
              <a:t>Further</a:t>
            </a:r>
            <a:r>
              <a:rPr lang="nb-NO" dirty="0" smtClean="0"/>
              <a:t> </a:t>
            </a:r>
            <a:r>
              <a:rPr lang="nb-NO" dirty="0" err="1" smtClean="0"/>
              <a:t>developments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</a:t>
            </a:r>
            <a:r>
              <a:rPr lang="nb-NO" dirty="0" err="1" smtClean="0"/>
              <a:t>expected</a:t>
            </a:r>
            <a:r>
              <a:rPr lang="nb-NO" dirty="0" smtClean="0"/>
              <a:t> to </a:t>
            </a:r>
            <a:r>
              <a:rPr lang="nb-NO" dirty="0" err="1" smtClean="0"/>
              <a:t>continue</a:t>
            </a:r>
            <a:r>
              <a:rPr lang="nb-NO" dirty="0" smtClean="0"/>
              <a:t> to </a:t>
            </a:r>
            <a:r>
              <a:rPr lang="nb-NO" dirty="0" err="1" smtClean="0"/>
              <a:t>improve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. </a:t>
            </a:r>
          </a:p>
          <a:p>
            <a:r>
              <a:rPr lang="nb-NO" dirty="0" smtClean="0"/>
              <a:t>A </a:t>
            </a:r>
            <a:r>
              <a:rPr lang="nb-NO" dirty="0" err="1" smtClean="0"/>
              <a:t>substantial</a:t>
            </a:r>
            <a:r>
              <a:rPr lang="nb-NO" dirty="0" smtClean="0"/>
              <a:t> </a:t>
            </a:r>
            <a:r>
              <a:rPr lang="nb-NO" dirty="0" err="1" smtClean="0"/>
              <a:t>number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fatalities</a:t>
            </a:r>
            <a:r>
              <a:rPr lang="nb-NO" dirty="0" smtClean="0"/>
              <a:t> is due to driver </a:t>
            </a:r>
            <a:r>
              <a:rPr lang="nb-NO" dirty="0" err="1" smtClean="0"/>
              <a:t>failure</a:t>
            </a:r>
            <a:r>
              <a:rPr lang="nb-NO" dirty="0" smtClean="0"/>
              <a:t>. By </a:t>
            </a:r>
            <a:r>
              <a:rPr lang="nb-NO" dirty="0" err="1" smtClean="0"/>
              <a:t>removing</a:t>
            </a:r>
            <a:r>
              <a:rPr lang="nb-NO" dirty="0" smtClean="0"/>
              <a:t>/</a:t>
            </a:r>
            <a:r>
              <a:rPr lang="nb-NO" dirty="0" err="1" smtClean="0"/>
              <a:t>assisting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driver </a:t>
            </a:r>
            <a:r>
              <a:rPr lang="nb-NO" dirty="0" err="1" smtClean="0"/>
              <a:t>you</a:t>
            </a:r>
            <a:r>
              <a:rPr lang="nb-NO" dirty="0" smtClean="0"/>
              <a:t> </a:t>
            </a:r>
            <a:r>
              <a:rPr lang="nb-NO" dirty="0" err="1" smtClean="0"/>
              <a:t>remove</a:t>
            </a:r>
            <a:r>
              <a:rPr lang="nb-NO" dirty="0" smtClean="0"/>
              <a:t> </a:t>
            </a:r>
            <a:r>
              <a:rPr lang="nb-NO" dirty="0" err="1" smtClean="0"/>
              <a:t>one</a:t>
            </a:r>
            <a:r>
              <a:rPr lang="nb-NO" dirty="0" smtClean="0"/>
              <a:t> major risk </a:t>
            </a:r>
            <a:r>
              <a:rPr lang="nb-NO" dirty="0" err="1" smtClean="0"/>
              <a:t>factor</a:t>
            </a:r>
            <a:r>
              <a:rPr lang="nb-NO" dirty="0" smtClean="0"/>
              <a:t>.</a:t>
            </a:r>
          </a:p>
          <a:p>
            <a:r>
              <a:rPr lang="nb-NO" dirty="0" err="1" smtClean="0"/>
              <a:t>Other</a:t>
            </a:r>
            <a:r>
              <a:rPr lang="nb-NO" dirty="0" smtClean="0"/>
              <a:t> </a:t>
            </a:r>
            <a:r>
              <a:rPr lang="nb-NO" dirty="0" err="1" smtClean="0"/>
              <a:t>potential</a:t>
            </a:r>
            <a:r>
              <a:rPr lang="nb-NO" dirty="0" smtClean="0"/>
              <a:t> </a:t>
            </a:r>
            <a:r>
              <a:rPr lang="nb-NO" dirty="0" err="1" smtClean="0"/>
              <a:t>benefits</a:t>
            </a:r>
            <a:r>
              <a:rPr lang="nb-NO" dirty="0" smtClean="0"/>
              <a:t> </a:t>
            </a:r>
            <a:r>
              <a:rPr lang="nb-NO" dirty="0" err="1" smtClean="0"/>
              <a:t>are</a:t>
            </a:r>
            <a:r>
              <a:rPr lang="nb-NO" dirty="0" smtClean="0"/>
              <a:t> more </a:t>
            </a:r>
            <a:r>
              <a:rPr lang="nb-NO" dirty="0" err="1" smtClean="0"/>
              <a:t>effective</a:t>
            </a:r>
            <a:r>
              <a:rPr lang="nb-NO" dirty="0" smtClean="0"/>
              <a:t> </a:t>
            </a:r>
            <a:r>
              <a:rPr lang="nb-NO" dirty="0" err="1" smtClean="0"/>
              <a:t>use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traffic</a:t>
            </a:r>
            <a:r>
              <a:rPr lang="nb-NO" dirty="0" smtClean="0"/>
              <a:t> areas, </a:t>
            </a:r>
            <a:r>
              <a:rPr lang="nb-NO" dirty="0" err="1" smtClean="0"/>
              <a:t>improved</a:t>
            </a:r>
            <a:r>
              <a:rPr lang="nb-NO" dirty="0" smtClean="0"/>
              <a:t> </a:t>
            </a:r>
            <a:r>
              <a:rPr lang="nb-NO" dirty="0" err="1" smtClean="0"/>
              <a:t>mobility</a:t>
            </a:r>
            <a:r>
              <a:rPr lang="nb-NO" dirty="0" smtClean="0"/>
              <a:t> service for </a:t>
            </a:r>
            <a:r>
              <a:rPr lang="nb-NO" dirty="0" err="1" smtClean="0"/>
              <a:t>lower</a:t>
            </a:r>
            <a:r>
              <a:rPr lang="nb-NO" dirty="0" smtClean="0"/>
              <a:t> </a:t>
            </a:r>
            <a:r>
              <a:rPr lang="nb-NO" dirty="0" err="1" smtClean="0"/>
              <a:t>costs</a:t>
            </a:r>
            <a:r>
              <a:rPr lang="nb-NO" dirty="0" smtClean="0"/>
              <a:t> and </a:t>
            </a:r>
            <a:r>
              <a:rPr lang="nb-NO" dirty="0" err="1" smtClean="0"/>
              <a:t>environmental</a:t>
            </a:r>
            <a:r>
              <a:rPr lang="nb-NO" dirty="0" smtClean="0"/>
              <a:t> </a:t>
            </a:r>
            <a:r>
              <a:rPr lang="nb-NO" dirty="0" err="1" smtClean="0"/>
              <a:t>benefits</a:t>
            </a:r>
            <a:r>
              <a:rPr lang="nb-NO" dirty="0" smtClean="0"/>
              <a:t>.</a:t>
            </a:r>
          </a:p>
          <a:p>
            <a:r>
              <a:rPr lang="nb-NO" dirty="0" smtClean="0"/>
              <a:t>Challenge: </a:t>
            </a:r>
            <a:r>
              <a:rPr lang="nb-NO" dirty="0" err="1" smtClean="0"/>
              <a:t>Need</a:t>
            </a:r>
            <a:r>
              <a:rPr lang="nb-NO" dirty="0" smtClean="0"/>
              <a:t> to </a:t>
            </a:r>
            <a:r>
              <a:rPr lang="nb-NO" dirty="0" err="1" smtClean="0"/>
              <a:t>ensure</a:t>
            </a:r>
            <a:r>
              <a:rPr lang="nb-NO" dirty="0" smtClean="0"/>
              <a:t> safe </a:t>
            </a:r>
            <a:r>
              <a:rPr lang="nb-NO" dirty="0" err="1" smtClean="0"/>
              <a:t>operation</a:t>
            </a:r>
            <a:r>
              <a:rPr lang="nb-NO" dirty="0" smtClean="0"/>
              <a:t> in </a:t>
            </a:r>
            <a:r>
              <a:rPr lang="nb-NO" dirty="0" err="1" smtClean="0"/>
              <a:t>challenging</a:t>
            </a:r>
            <a:r>
              <a:rPr lang="nb-NO" dirty="0" smtClean="0"/>
              <a:t> </a:t>
            </a:r>
            <a:r>
              <a:rPr lang="nb-NO" dirty="0" err="1" smtClean="0"/>
              <a:t>traffic</a:t>
            </a:r>
            <a:r>
              <a:rPr lang="nb-NO" dirty="0" smtClean="0"/>
              <a:t> </a:t>
            </a:r>
            <a:r>
              <a:rPr lang="nb-NO" dirty="0" err="1" smtClean="0"/>
              <a:t>environment</a:t>
            </a:r>
            <a:r>
              <a:rPr lang="nb-NO" dirty="0" smtClean="0"/>
              <a:t>, </a:t>
            </a:r>
            <a:r>
              <a:rPr lang="nb-NO" dirty="0" err="1" smtClean="0"/>
              <a:t>weather</a:t>
            </a:r>
            <a:r>
              <a:rPr lang="nb-NO" dirty="0" smtClean="0"/>
              <a:t> </a:t>
            </a:r>
            <a:r>
              <a:rPr lang="nb-NO" dirty="0" err="1" smtClean="0"/>
              <a:t>conditions</a:t>
            </a:r>
            <a:r>
              <a:rPr lang="nb-NO" dirty="0" smtClean="0"/>
              <a:t> and an </a:t>
            </a:r>
            <a:r>
              <a:rPr lang="nb-NO" dirty="0" err="1" smtClean="0"/>
              <a:t>adapted</a:t>
            </a:r>
            <a:r>
              <a:rPr lang="nb-NO" dirty="0" smtClean="0"/>
              <a:t> legal </a:t>
            </a:r>
            <a:r>
              <a:rPr lang="nb-NO" dirty="0" err="1" smtClean="0"/>
              <a:t>framework</a:t>
            </a:r>
            <a:r>
              <a:rPr lang="nb-NO" dirty="0" smtClean="0"/>
              <a:t> </a:t>
            </a:r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57154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Norwegian Act on testing of self-driving Vehicles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</a:t>
            </a:r>
            <a:r>
              <a:rPr lang="en-US" sz="2400" dirty="0" smtClean="0"/>
              <a:t>he Norwegian government has initiated the process to remove legal obstacles to facilitate testing of self-driving vehicles, also with no human driver in control.</a:t>
            </a:r>
          </a:p>
          <a:p>
            <a:r>
              <a:rPr lang="en-US" sz="2400" dirty="0" smtClean="0"/>
              <a:t>In December 2016 a proposal for a new act on trials using self-driving </a:t>
            </a:r>
            <a:r>
              <a:rPr lang="en-US" sz="2400" dirty="0" err="1" smtClean="0"/>
              <a:t>vehichles</a:t>
            </a:r>
            <a:r>
              <a:rPr lang="en-US" sz="2400" dirty="0" smtClean="0"/>
              <a:t> was sent on a public consultation.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2321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 smtClean="0"/>
              <a:t>Objective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endParaRPr lang="nb-NO" dirty="0" smtClean="0"/>
          </a:p>
          <a:p>
            <a:pPr lvl="1"/>
            <a:r>
              <a:rPr lang="nb-NO" dirty="0" err="1" smtClean="0"/>
              <a:t>Facilitate</a:t>
            </a:r>
            <a:r>
              <a:rPr lang="nb-NO" dirty="0" smtClean="0"/>
              <a:t> testing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 driving </a:t>
            </a:r>
            <a:r>
              <a:rPr lang="nb-NO" dirty="0" err="1" smtClean="0"/>
              <a:t>vehicles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while</a:t>
            </a:r>
            <a:r>
              <a:rPr lang="nb-NO" dirty="0" smtClean="0"/>
              <a:t> </a:t>
            </a:r>
            <a:r>
              <a:rPr lang="nb-NO" dirty="0" err="1" smtClean="0"/>
              <a:t>ensuring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 and data </a:t>
            </a:r>
            <a:r>
              <a:rPr lang="nb-NO" dirty="0" err="1" smtClean="0"/>
              <a:t>protection</a:t>
            </a:r>
            <a:endParaRPr lang="nb-NO" dirty="0" smtClean="0"/>
          </a:p>
          <a:p>
            <a:pPr lvl="1"/>
            <a:r>
              <a:rPr lang="nb-NO" dirty="0" err="1" smtClean="0"/>
              <a:t>Step-by-step</a:t>
            </a:r>
            <a:r>
              <a:rPr lang="nb-NO" dirty="0" smtClean="0"/>
              <a:t> </a:t>
            </a:r>
            <a:r>
              <a:rPr lang="nb-NO" dirty="0" err="1" smtClean="0"/>
              <a:t>approach</a:t>
            </a:r>
            <a:r>
              <a:rPr lang="nb-NO" dirty="0" smtClean="0"/>
              <a:t> taking </a:t>
            </a:r>
            <a:r>
              <a:rPr lang="nb-NO" dirty="0" err="1" smtClean="0"/>
              <a:t>into</a:t>
            </a:r>
            <a:r>
              <a:rPr lang="nb-NO" dirty="0" smtClean="0"/>
              <a:t> </a:t>
            </a:r>
            <a:r>
              <a:rPr lang="nb-NO" dirty="0" err="1" smtClean="0"/>
              <a:t>account</a:t>
            </a:r>
            <a:r>
              <a:rPr lang="nb-NO" dirty="0"/>
              <a:t> </a:t>
            </a:r>
            <a:r>
              <a:rPr lang="nb-NO" dirty="0" err="1" smtClean="0"/>
              <a:t>maturity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technology</a:t>
            </a:r>
            <a:endParaRPr lang="nb-NO" dirty="0" smtClean="0"/>
          </a:p>
          <a:p>
            <a:pPr lvl="1"/>
            <a:r>
              <a:rPr lang="nb-NO" dirty="0" err="1" smtClean="0"/>
              <a:t>Gain</a:t>
            </a:r>
            <a:r>
              <a:rPr lang="nb-NO" dirty="0" smtClean="0"/>
              <a:t> </a:t>
            </a:r>
            <a:r>
              <a:rPr lang="nb-NO" dirty="0" err="1" smtClean="0"/>
              <a:t>knowledge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effects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 driving </a:t>
            </a:r>
            <a:r>
              <a:rPr lang="nb-NO" dirty="0" err="1" smtClean="0"/>
              <a:t>vehicles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have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safety</a:t>
            </a:r>
            <a:r>
              <a:rPr lang="nb-NO" dirty="0" smtClean="0"/>
              <a:t>, </a:t>
            </a:r>
            <a:r>
              <a:rPr lang="nb-NO" dirty="0" err="1" smtClean="0"/>
              <a:t>congestion</a:t>
            </a:r>
            <a:r>
              <a:rPr lang="nb-NO" dirty="0" smtClean="0"/>
              <a:t>, </a:t>
            </a:r>
            <a:r>
              <a:rPr lang="nb-NO" dirty="0" err="1" smtClean="0"/>
              <a:t>mobilty</a:t>
            </a:r>
            <a:r>
              <a:rPr lang="nb-NO" dirty="0" smtClean="0"/>
              <a:t> and </a:t>
            </a:r>
            <a:r>
              <a:rPr lang="nb-NO" dirty="0" err="1" smtClean="0"/>
              <a:t>environment</a:t>
            </a:r>
            <a:endParaRPr lang="nb-NO" dirty="0" smtClean="0"/>
          </a:p>
          <a:p>
            <a:pPr lvl="1"/>
            <a:r>
              <a:rPr lang="nb-NO" dirty="0" err="1" smtClean="0"/>
              <a:t>Adapted</a:t>
            </a:r>
            <a:r>
              <a:rPr lang="nb-NO" dirty="0" smtClean="0"/>
              <a:t> to </a:t>
            </a:r>
            <a:r>
              <a:rPr lang="nb-NO" dirty="0" err="1" smtClean="0"/>
              <a:t>uncertainties</a:t>
            </a:r>
            <a:r>
              <a:rPr lang="nb-NO" dirty="0" smtClean="0"/>
              <a:t> in </a:t>
            </a:r>
            <a:r>
              <a:rPr lang="nb-NO" dirty="0" err="1" smtClean="0"/>
              <a:t>future</a:t>
            </a:r>
            <a:r>
              <a:rPr lang="nb-NO" dirty="0" smtClean="0"/>
              <a:t> </a:t>
            </a:r>
            <a:r>
              <a:rPr lang="nb-NO" dirty="0" err="1" smtClean="0"/>
              <a:t>developments</a:t>
            </a:r>
            <a:r>
              <a:rPr lang="nb-NO" dirty="0"/>
              <a:t>	</a:t>
            </a:r>
          </a:p>
          <a:p>
            <a:pPr lvl="2"/>
            <a:r>
              <a:rPr lang="nb-NO" dirty="0" err="1" smtClean="0"/>
              <a:t>Includes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-driving mini-buses</a:t>
            </a:r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37184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Scope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201654" y="1896437"/>
            <a:ext cx="9793225" cy="4525963"/>
          </a:xfrm>
        </p:spPr>
        <p:txBody>
          <a:bodyPr/>
          <a:lstStyle/>
          <a:p>
            <a:pPr lvl="1"/>
            <a:r>
              <a:rPr lang="nb-NO" dirty="0" smtClean="0"/>
              <a:t>Overall - a </a:t>
            </a:r>
            <a:r>
              <a:rPr lang="nb-NO" dirty="0" err="1" smtClean="0"/>
              <a:t>law</a:t>
            </a:r>
            <a:r>
              <a:rPr lang="nb-NO" dirty="0" smtClean="0"/>
              <a:t> </a:t>
            </a:r>
            <a:r>
              <a:rPr lang="nb-NO" dirty="0" err="1" smtClean="0"/>
              <a:t>allowing</a:t>
            </a:r>
            <a:r>
              <a:rPr lang="nb-NO" dirty="0" smtClean="0"/>
              <a:t> </a:t>
            </a:r>
            <a:r>
              <a:rPr lang="nb-NO" dirty="0" err="1" smtClean="0"/>
              <a:t>exemptions</a:t>
            </a:r>
            <a:r>
              <a:rPr lang="nb-NO" dirty="0" smtClean="0"/>
              <a:t> from </a:t>
            </a:r>
            <a:r>
              <a:rPr lang="nb-NO" dirty="0" err="1" smtClean="0"/>
              <a:t>existing</a:t>
            </a:r>
            <a:r>
              <a:rPr lang="nb-NO" dirty="0" smtClean="0"/>
              <a:t> </a:t>
            </a:r>
            <a:r>
              <a:rPr lang="nb-NO" dirty="0" err="1" smtClean="0"/>
              <a:t>legislation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</a:t>
            </a:r>
            <a:r>
              <a:rPr lang="nb-NO" dirty="0" err="1" smtClean="0"/>
              <a:t>road</a:t>
            </a:r>
            <a:r>
              <a:rPr lang="nb-NO" dirty="0" smtClean="0"/>
              <a:t> </a:t>
            </a:r>
            <a:r>
              <a:rPr lang="nb-NO" dirty="0" err="1" smtClean="0"/>
              <a:t>traffic</a:t>
            </a:r>
            <a:r>
              <a:rPr lang="nb-NO" dirty="0" smtClean="0"/>
              <a:t> and data </a:t>
            </a:r>
            <a:r>
              <a:rPr lang="nb-NO" dirty="0" err="1" smtClean="0"/>
              <a:t>protection</a:t>
            </a:r>
            <a:r>
              <a:rPr lang="nb-NO" dirty="0" smtClean="0"/>
              <a:t> </a:t>
            </a:r>
            <a:r>
              <a:rPr lang="nb-NO" dirty="0" err="1" smtClean="0"/>
              <a:t>necessary</a:t>
            </a:r>
            <a:r>
              <a:rPr lang="nb-NO" dirty="0" smtClean="0"/>
              <a:t> for testing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 driving </a:t>
            </a:r>
            <a:r>
              <a:rPr lang="nb-NO" dirty="0" err="1" smtClean="0"/>
              <a:t>vehicles</a:t>
            </a:r>
            <a:endParaRPr lang="nb-NO" dirty="0" smtClean="0"/>
          </a:p>
          <a:p>
            <a:pPr lvl="1"/>
            <a:r>
              <a:rPr lang="nb-NO" dirty="0" err="1" smtClean="0"/>
              <a:t>Allow</a:t>
            </a:r>
            <a:r>
              <a:rPr lang="nb-NO" dirty="0" smtClean="0"/>
              <a:t> </a:t>
            </a:r>
            <a:r>
              <a:rPr lang="nb-NO" dirty="0" err="1" smtClean="0"/>
              <a:t>self</a:t>
            </a:r>
            <a:r>
              <a:rPr lang="nb-NO" dirty="0" smtClean="0"/>
              <a:t>-driving </a:t>
            </a:r>
            <a:r>
              <a:rPr lang="nb-NO" dirty="0" err="1" smtClean="0"/>
              <a:t>vehicles</a:t>
            </a:r>
            <a:r>
              <a:rPr lang="nb-NO" dirty="0" smtClean="0"/>
              <a:t>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technical</a:t>
            </a:r>
            <a:r>
              <a:rPr lang="nb-NO" dirty="0" smtClean="0"/>
              <a:t> system is driving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vehicle</a:t>
            </a:r>
            <a:r>
              <a:rPr lang="nb-NO" dirty="0" smtClean="0"/>
              <a:t> and </a:t>
            </a:r>
            <a:r>
              <a:rPr lang="nb-NO" dirty="0" err="1" smtClean="0"/>
              <a:t>without</a:t>
            </a:r>
            <a:r>
              <a:rPr lang="nb-NO" dirty="0" smtClean="0"/>
              <a:t> a </a:t>
            </a:r>
            <a:r>
              <a:rPr lang="nb-NO" dirty="0" err="1" smtClean="0"/>
              <a:t>responsible</a:t>
            </a:r>
            <a:r>
              <a:rPr lang="nb-NO" dirty="0" smtClean="0"/>
              <a:t> driver present to </a:t>
            </a:r>
            <a:r>
              <a:rPr lang="nb-NO" dirty="0" err="1" smtClean="0"/>
              <a:t>resume</a:t>
            </a:r>
            <a:r>
              <a:rPr lang="nb-NO" dirty="0" smtClean="0"/>
              <a:t> </a:t>
            </a:r>
            <a:r>
              <a:rPr lang="nb-NO" dirty="0" err="1" smtClean="0"/>
              <a:t>control</a:t>
            </a:r>
            <a:endParaRPr lang="nb-NO" dirty="0" smtClean="0"/>
          </a:p>
          <a:p>
            <a:pPr lvl="1"/>
            <a:r>
              <a:rPr lang="nb-NO" dirty="0" err="1" smtClean="0"/>
              <a:t>Also</a:t>
            </a:r>
            <a:r>
              <a:rPr lang="nb-NO" dirty="0" smtClean="0"/>
              <a:t> </a:t>
            </a:r>
            <a:r>
              <a:rPr lang="nb-NO" dirty="0" err="1" smtClean="0"/>
              <a:t>possible</a:t>
            </a:r>
            <a:r>
              <a:rPr lang="nb-NO" dirty="0" smtClean="0"/>
              <a:t> </a:t>
            </a:r>
            <a:r>
              <a:rPr lang="nb-NO" dirty="0" err="1" smtClean="0"/>
              <a:t>where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driver is present – </a:t>
            </a:r>
            <a:r>
              <a:rPr lang="nb-NO" dirty="0" err="1" smtClean="0"/>
              <a:t>if</a:t>
            </a:r>
            <a:r>
              <a:rPr lang="nb-NO" dirty="0" smtClean="0"/>
              <a:t> </a:t>
            </a:r>
            <a:r>
              <a:rPr lang="nb-NO" dirty="0" err="1" smtClean="0"/>
              <a:t>exemption</a:t>
            </a:r>
            <a:r>
              <a:rPr lang="nb-NO" dirty="0" smtClean="0"/>
              <a:t> is </a:t>
            </a:r>
            <a:r>
              <a:rPr lang="nb-NO" dirty="0" err="1" smtClean="0"/>
              <a:t>needed</a:t>
            </a:r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 smtClean="0"/>
          </a:p>
          <a:p>
            <a:pPr marL="457200" lvl="1" indent="0">
              <a:buNone/>
            </a:pPr>
            <a:endParaRPr lang="nb-NO" dirty="0" smtClean="0"/>
          </a:p>
          <a:p>
            <a:pPr lvl="1"/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7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32923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Main </a:t>
            </a:r>
            <a:r>
              <a:rPr lang="nb-NO" dirty="0" err="1" smtClean="0"/>
              <a:t>features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legislation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nb-NO" dirty="0" err="1" smtClean="0"/>
              <a:t>Permit</a:t>
            </a:r>
            <a:r>
              <a:rPr lang="nb-NO" dirty="0" smtClean="0"/>
              <a:t> is </a:t>
            </a:r>
            <a:r>
              <a:rPr lang="nb-NO" dirty="0" err="1"/>
              <a:t>needed</a:t>
            </a:r>
            <a:r>
              <a:rPr lang="nb-NO" dirty="0"/>
              <a:t> – </a:t>
            </a:r>
            <a:r>
              <a:rPr lang="nb-NO" dirty="0" err="1"/>
              <a:t>restricted</a:t>
            </a:r>
            <a:r>
              <a:rPr lang="nb-NO" dirty="0"/>
              <a:t> in time</a:t>
            </a:r>
          </a:p>
          <a:p>
            <a:pPr lvl="1"/>
            <a:r>
              <a:rPr lang="nb-NO" dirty="0"/>
              <a:t>A </a:t>
            </a:r>
            <a:r>
              <a:rPr lang="nb-NO" dirty="0" err="1"/>
              <a:t>responsible</a:t>
            </a:r>
            <a:r>
              <a:rPr lang="nb-NO" dirty="0"/>
              <a:t> person has to be </a:t>
            </a:r>
            <a:r>
              <a:rPr lang="nb-NO" dirty="0" err="1" smtClean="0"/>
              <a:t>appointed</a:t>
            </a:r>
            <a:endParaRPr lang="nb-NO" dirty="0" smtClean="0"/>
          </a:p>
          <a:p>
            <a:pPr lvl="2"/>
            <a:r>
              <a:rPr lang="nb-NO" dirty="0" err="1" smtClean="0"/>
              <a:t>Responsible</a:t>
            </a:r>
            <a:r>
              <a:rPr lang="nb-NO" dirty="0" smtClean="0"/>
              <a:t> for all </a:t>
            </a:r>
            <a:r>
              <a:rPr lang="nb-NO" dirty="0" err="1" smtClean="0"/>
              <a:t>actions</a:t>
            </a:r>
            <a:r>
              <a:rPr lang="nb-NO" dirty="0" smtClean="0"/>
              <a:t> </a:t>
            </a:r>
            <a:r>
              <a:rPr lang="nb-NO" dirty="0" err="1" smtClean="0"/>
              <a:t>necessarry</a:t>
            </a:r>
            <a:r>
              <a:rPr lang="nb-NO" dirty="0" smtClean="0"/>
              <a:t> to </a:t>
            </a:r>
            <a:r>
              <a:rPr lang="nb-NO" dirty="0" err="1" smtClean="0"/>
              <a:t>prevent</a:t>
            </a:r>
            <a:r>
              <a:rPr lang="nb-NO" dirty="0" smtClean="0"/>
              <a:t> harm to </a:t>
            </a:r>
            <a:r>
              <a:rPr lang="nb-NO" dirty="0" err="1" smtClean="0"/>
              <a:t>life</a:t>
            </a:r>
            <a:r>
              <a:rPr lang="nb-NO" dirty="0" smtClean="0"/>
              <a:t>, </a:t>
            </a:r>
            <a:r>
              <a:rPr lang="nb-NO" dirty="0" err="1" smtClean="0"/>
              <a:t>health</a:t>
            </a:r>
            <a:r>
              <a:rPr lang="nb-NO" dirty="0" smtClean="0"/>
              <a:t>, </a:t>
            </a:r>
            <a:r>
              <a:rPr lang="nb-NO" dirty="0" err="1" smtClean="0"/>
              <a:t>environment</a:t>
            </a:r>
            <a:r>
              <a:rPr lang="nb-NO" dirty="0" smtClean="0"/>
              <a:t> and </a:t>
            </a:r>
            <a:r>
              <a:rPr lang="nb-NO" dirty="0" err="1" smtClean="0"/>
              <a:t>property</a:t>
            </a:r>
            <a:endParaRPr lang="nb-NO" dirty="0"/>
          </a:p>
          <a:p>
            <a:pPr lvl="1"/>
            <a:r>
              <a:rPr lang="nb-NO" dirty="0"/>
              <a:t>General and </a:t>
            </a:r>
            <a:r>
              <a:rPr lang="nb-NO" dirty="0" err="1"/>
              <a:t>specific</a:t>
            </a:r>
            <a:r>
              <a:rPr lang="nb-NO" dirty="0"/>
              <a:t> </a:t>
            </a:r>
            <a:r>
              <a:rPr lang="nb-NO" dirty="0" err="1"/>
              <a:t>conditions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be </a:t>
            </a:r>
            <a:r>
              <a:rPr lang="nb-NO" dirty="0" err="1" smtClean="0"/>
              <a:t>laid</a:t>
            </a:r>
            <a:r>
              <a:rPr lang="nb-NO" dirty="0" smtClean="0"/>
              <a:t> </a:t>
            </a:r>
            <a:r>
              <a:rPr lang="nb-NO" dirty="0" err="1" smtClean="0"/>
              <a:t>down</a:t>
            </a:r>
            <a:endParaRPr lang="nb-NO" dirty="0" smtClean="0"/>
          </a:p>
          <a:p>
            <a:pPr lvl="1"/>
            <a:r>
              <a:rPr lang="nb-NO" dirty="0" smtClean="0"/>
              <a:t>If </a:t>
            </a:r>
            <a:r>
              <a:rPr lang="nb-NO" dirty="0" err="1" smtClean="0"/>
              <a:t>precondions</a:t>
            </a:r>
            <a:r>
              <a:rPr lang="nb-NO" dirty="0" smtClean="0"/>
              <a:t> </a:t>
            </a:r>
            <a:r>
              <a:rPr lang="nb-NO" dirty="0" err="1" smtClean="0"/>
              <a:t>breached</a:t>
            </a:r>
            <a:r>
              <a:rPr lang="nb-NO" dirty="0" smtClean="0"/>
              <a:t> – </a:t>
            </a:r>
            <a:r>
              <a:rPr lang="nb-NO" dirty="0" err="1" smtClean="0"/>
              <a:t>permit</a:t>
            </a:r>
            <a:r>
              <a:rPr lang="nb-NO" dirty="0" smtClean="0"/>
              <a:t> </a:t>
            </a:r>
            <a:r>
              <a:rPr lang="nb-NO" dirty="0" err="1" smtClean="0"/>
              <a:t>can</a:t>
            </a:r>
            <a:r>
              <a:rPr lang="nb-NO" dirty="0" smtClean="0"/>
              <a:t> be </a:t>
            </a:r>
            <a:r>
              <a:rPr lang="nb-NO" dirty="0" err="1" smtClean="0"/>
              <a:t>withdrawn</a:t>
            </a:r>
            <a:r>
              <a:rPr lang="nb-NO" dirty="0" smtClean="0"/>
              <a:t> or </a:t>
            </a:r>
            <a:r>
              <a:rPr lang="nb-NO" dirty="0" err="1" smtClean="0"/>
              <a:t>temporarily</a:t>
            </a:r>
            <a:r>
              <a:rPr lang="nb-NO" dirty="0" smtClean="0"/>
              <a:t> </a:t>
            </a:r>
            <a:r>
              <a:rPr lang="nb-NO" dirty="0" err="1" smtClean="0"/>
              <a:t>suspended</a:t>
            </a:r>
            <a:r>
              <a:rPr lang="nb-NO" dirty="0" smtClean="0"/>
              <a:t> </a:t>
            </a:r>
          </a:p>
          <a:p>
            <a:pPr lvl="1"/>
            <a:r>
              <a:rPr lang="nb-NO" dirty="0" smtClean="0"/>
              <a:t>Storage </a:t>
            </a:r>
            <a:r>
              <a:rPr lang="nb-NO" dirty="0" err="1" smtClean="0"/>
              <a:t>of</a:t>
            </a:r>
            <a:r>
              <a:rPr lang="nb-NO" dirty="0" smtClean="0"/>
              <a:t> sensor info and </a:t>
            </a:r>
            <a:r>
              <a:rPr lang="nb-NO" dirty="0" err="1" smtClean="0"/>
              <a:t>access</a:t>
            </a:r>
            <a:r>
              <a:rPr lang="nb-NO" dirty="0" smtClean="0"/>
              <a:t> to </a:t>
            </a:r>
            <a:r>
              <a:rPr lang="nb-NO" dirty="0" err="1" smtClean="0"/>
              <a:t>information</a:t>
            </a:r>
            <a:r>
              <a:rPr lang="nb-NO" dirty="0" smtClean="0"/>
              <a:t> for </a:t>
            </a:r>
            <a:r>
              <a:rPr lang="nb-NO" dirty="0" err="1" smtClean="0"/>
              <a:t>insurance</a:t>
            </a:r>
            <a:r>
              <a:rPr lang="nb-NO" dirty="0" smtClean="0"/>
              <a:t> and </a:t>
            </a:r>
            <a:r>
              <a:rPr lang="nb-NO" dirty="0" err="1" smtClean="0"/>
              <a:t>police</a:t>
            </a:r>
            <a:endParaRPr lang="nb-NO" dirty="0" smtClean="0"/>
          </a:p>
          <a:p>
            <a:pPr lvl="1"/>
            <a:r>
              <a:rPr lang="nb-NO" dirty="0" smtClean="0"/>
              <a:t>Reporting – Evaluation and </a:t>
            </a:r>
            <a:r>
              <a:rPr lang="nb-NO" dirty="0" err="1" smtClean="0"/>
              <a:t>incidents</a:t>
            </a:r>
            <a:endParaRPr lang="nb-NO" dirty="0" smtClean="0"/>
          </a:p>
          <a:p>
            <a:pPr lvl="1"/>
            <a:r>
              <a:rPr lang="nb-NO" dirty="0" err="1" smtClean="0"/>
              <a:t>Supervision</a:t>
            </a:r>
            <a:r>
              <a:rPr lang="nb-NO" dirty="0" smtClean="0"/>
              <a:t>/</a:t>
            </a:r>
            <a:r>
              <a:rPr lang="nb-NO" dirty="0" err="1" smtClean="0"/>
              <a:t>audit</a:t>
            </a:r>
            <a:endParaRPr lang="nb-NO" dirty="0" smtClean="0"/>
          </a:p>
          <a:p>
            <a:pPr lvl="1"/>
            <a:endParaRPr lang="nb-NO" dirty="0" smtClean="0"/>
          </a:p>
          <a:p>
            <a:pPr lvl="1"/>
            <a:endParaRPr lang="nb-NO" dirty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8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4532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Handling </a:t>
            </a:r>
            <a:r>
              <a:rPr lang="nb-NO" dirty="0" err="1" smtClean="0"/>
              <a:t>of</a:t>
            </a:r>
            <a:r>
              <a:rPr lang="nb-NO" dirty="0" smtClean="0"/>
              <a:t> personal data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Overall </a:t>
            </a:r>
            <a:r>
              <a:rPr lang="nb-NO" dirty="0" err="1" smtClean="0"/>
              <a:t>responsibility</a:t>
            </a:r>
            <a:r>
              <a:rPr lang="nb-NO" dirty="0" smtClean="0"/>
              <a:t> </a:t>
            </a:r>
            <a:r>
              <a:rPr lang="nb-NO" dirty="0" err="1" smtClean="0"/>
              <a:t>of</a:t>
            </a:r>
            <a:r>
              <a:rPr lang="nb-NO" dirty="0" smtClean="0"/>
              <a:t> </a:t>
            </a:r>
            <a:r>
              <a:rPr lang="nb-NO" dirty="0" err="1" smtClean="0"/>
              <a:t>the</a:t>
            </a:r>
            <a:r>
              <a:rPr lang="nb-NO" dirty="0" smtClean="0"/>
              <a:t> </a:t>
            </a:r>
            <a:r>
              <a:rPr lang="nb-NO" dirty="0" err="1" smtClean="0"/>
              <a:t>applicant</a:t>
            </a:r>
            <a:r>
              <a:rPr lang="nb-NO" dirty="0" smtClean="0"/>
              <a:t> to </a:t>
            </a:r>
            <a:r>
              <a:rPr lang="nb-NO" dirty="0" err="1" smtClean="0"/>
              <a:t>ensure</a:t>
            </a:r>
            <a:r>
              <a:rPr lang="nb-NO" dirty="0" smtClean="0"/>
              <a:t> proper handling </a:t>
            </a:r>
            <a:r>
              <a:rPr lang="nb-NO" dirty="0" err="1" smtClean="0"/>
              <a:t>of</a:t>
            </a:r>
            <a:r>
              <a:rPr lang="nb-NO" dirty="0" smtClean="0"/>
              <a:t> personal data</a:t>
            </a:r>
          </a:p>
          <a:p>
            <a:r>
              <a:rPr lang="nb-NO" dirty="0" smtClean="0"/>
              <a:t>Relevant video </a:t>
            </a:r>
            <a:r>
              <a:rPr lang="nb-NO" dirty="0" err="1" smtClean="0"/>
              <a:t>recording</a:t>
            </a:r>
            <a:r>
              <a:rPr lang="nb-NO" dirty="0" smtClean="0"/>
              <a:t> </a:t>
            </a:r>
            <a:r>
              <a:rPr lang="nb-NO" dirty="0" err="1" smtClean="0"/>
              <a:t>outside</a:t>
            </a:r>
            <a:r>
              <a:rPr lang="nb-NO" dirty="0" smtClean="0"/>
              <a:t> </a:t>
            </a:r>
            <a:r>
              <a:rPr lang="nb-NO" dirty="0" err="1" smtClean="0"/>
              <a:t>authorised</a:t>
            </a:r>
            <a:r>
              <a:rPr lang="nb-NO" dirty="0" smtClean="0"/>
              <a:t> </a:t>
            </a:r>
            <a:r>
              <a:rPr lang="nb-NO" dirty="0" err="1" smtClean="0"/>
              <a:t>without</a:t>
            </a:r>
            <a:r>
              <a:rPr lang="nb-NO" dirty="0" smtClean="0"/>
              <a:t> </a:t>
            </a:r>
            <a:r>
              <a:rPr lang="nb-NO" dirty="0" err="1" smtClean="0"/>
              <a:t>consent</a:t>
            </a:r>
            <a:r>
              <a:rPr lang="nb-NO" dirty="0" smtClean="0"/>
              <a:t> for Research and Development purposes</a:t>
            </a:r>
          </a:p>
          <a:p>
            <a:r>
              <a:rPr lang="nb-NO" dirty="0" smtClean="0"/>
              <a:t>Video and </a:t>
            </a:r>
            <a:r>
              <a:rPr lang="nb-NO" dirty="0" err="1" smtClean="0"/>
              <a:t>audio</a:t>
            </a:r>
            <a:r>
              <a:rPr lang="nb-NO" dirty="0" smtClean="0"/>
              <a:t> </a:t>
            </a:r>
            <a:r>
              <a:rPr lang="nb-NO" dirty="0" err="1" smtClean="0"/>
              <a:t>recording</a:t>
            </a:r>
            <a:r>
              <a:rPr lang="nb-NO" dirty="0" smtClean="0"/>
              <a:t> </a:t>
            </a:r>
            <a:r>
              <a:rPr lang="nb-NO" dirty="0" err="1" smtClean="0"/>
              <a:t>inside</a:t>
            </a:r>
            <a:r>
              <a:rPr lang="nb-NO" dirty="0" smtClean="0"/>
              <a:t> </a:t>
            </a:r>
            <a:r>
              <a:rPr lang="nb-NO" dirty="0" err="1" smtClean="0"/>
              <a:t>vehicle</a:t>
            </a:r>
            <a:r>
              <a:rPr lang="nb-NO" dirty="0" smtClean="0"/>
              <a:t> </a:t>
            </a:r>
            <a:r>
              <a:rPr lang="nb-NO" dirty="0" err="1" smtClean="0"/>
              <a:t>require</a:t>
            </a:r>
            <a:r>
              <a:rPr lang="nb-NO" dirty="0" smtClean="0"/>
              <a:t> </a:t>
            </a:r>
            <a:r>
              <a:rPr lang="nb-NO" dirty="0" err="1" smtClean="0"/>
              <a:t>consent</a:t>
            </a:r>
            <a:endParaRPr lang="nb-NO" dirty="0" smtClean="0"/>
          </a:p>
          <a:p>
            <a:r>
              <a:rPr lang="nb-NO" dirty="0" smtClean="0"/>
              <a:t>The </a:t>
            </a:r>
            <a:r>
              <a:rPr lang="nb-NO" dirty="0" err="1" smtClean="0"/>
              <a:t>applicant</a:t>
            </a:r>
            <a:r>
              <a:rPr lang="nb-NO" dirty="0" smtClean="0"/>
              <a:t> </a:t>
            </a:r>
            <a:r>
              <a:rPr lang="nb-NO" dirty="0" err="1" smtClean="0"/>
              <a:t>shall</a:t>
            </a:r>
            <a:r>
              <a:rPr lang="nb-NO" dirty="0" smtClean="0"/>
              <a:t> </a:t>
            </a:r>
            <a:r>
              <a:rPr lang="nb-NO" dirty="0" err="1" smtClean="0"/>
              <a:t>prevent</a:t>
            </a:r>
            <a:r>
              <a:rPr lang="nb-NO" dirty="0" smtClean="0"/>
              <a:t> </a:t>
            </a:r>
            <a:r>
              <a:rPr lang="nb-NO" dirty="0" err="1" smtClean="0"/>
              <a:t>unauthorised</a:t>
            </a:r>
            <a:r>
              <a:rPr lang="nb-NO" dirty="0" smtClean="0"/>
              <a:t> </a:t>
            </a:r>
            <a:r>
              <a:rPr lang="nb-NO" dirty="0" err="1" smtClean="0"/>
              <a:t>access</a:t>
            </a:r>
            <a:r>
              <a:rPr lang="nb-NO" dirty="0" smtClean="0"/>
              <a:t> to </a:t>
            </a:r>
            <a:r>
              <a:rPr lang="nb-NO" dirty="0" err="1" smtClean="0"/>
              <a:t>information</a:t>
            </a:r>
            <a:endParaRPr lang="nb-NO" dirty="0" smtClean="0"/>
          </a:p>
          <a:p>
            <a:r>
              <a:rPr lang="nb-NO" dirty="0" smtClean="0"/>
              <a:t>Storage and </a:t>
            </a:r>
            <a:r>
              <a:rPr lang="nb-NO" dirty="0" err="1" smtClean="0"/>
              <a:t>deletion</a:t>
            </a:r>
            <a:endParaRPr lang="nb-NO" dirty="0" smtClean="0"/>
          </a:p>
          <a:p>
            <a:endParaRPr lang="nb-NO" dirty="0" smtClean="0"/>
          </a:p>
          <a:p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fld id="{331836A8-35D4-4791-A33C-65144FEA4F2B}" type="datetime4">
              <a:rPr lang="nb-NO" smtClean="0"/>
              <a:t>11. januar 2017</a:t>
            </a:fld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915A8C69-1E23-4468-AC94-010B558DD334}" type="slidenum">
              <a:rPr lang="nb-NO" smtClean="0"/>
              <a:pPr>
                <a:defRPr/>
              </a:pPr>
              <a:t>9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0852974"/>
      </p:ext>
    </p:extLst>
  </p:cSld>
  <p:clrMapOvr>
    <a:masterClrMapping/>
  </p:clrMapOvr>
</p:sld>
</file>

<file path=ppt/theme/theme1.xml><?xml version="1.0" encoding="utf-8"?>
<a:theme xmlns:a="http://schemas.openxmlformats.org/drawingml/2006/main" name="SD-pptmal_16-9_Engelsk">
  <a:themeElements>
    <a:clrScheme name="DSS - SD">
      <a:dk1>
        <a:sysClr val="windowText" lastClr="000000"/>
      </a:dk1>
      <a:lt1>
        <a:sysClr val="window" lastClr="FFFFFF"/>
      </a:lt1>
      <a:dk2>
        <a:srgbClr val="7AB800"/>
      </a:dk2>
      <a:lt2>
        <a:srgbClr val="EAE8E5"/>
      </a:lt2>
      <a:accent1>
        <a:srgbClr val="7AB800"/>
      </a:accent1>
      <a:accent2>
        <a:srgbClr val="64A0C8"/>
      </a:accent2>
      <a:accent3>
        <a:srgbClr val="8D817B"/>
      </a:accent3>
      <a:accent4>
        <a:srgbClr val="B6BF00"/>
      </a:accent4>
      <a:accent5>
        <a:srgbClr val="3F9C35"/>
      </a:accent5>
      <a:accent6>
        <a:srgbClr val="EADF00"/>
      </a:accent6>
      <a:hlink>
        <a:srgbClr val="012169"/>
      </a:hlink>
      <a:folHlink>
        <a:srgbClr val="A116E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1" id="{B86AF443-976C-4B10-923C-512866249448}" vid="{8F0D97F1-3910-49C7-84C7-1A5226579201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SD-pptmal_16-9_Engelsk</Template>
  <TotalTime>1020</TotalTime>
  <Words>659</Words>
  <Application>Microsoft Office PowerPoint</Application>
  <PresentationFormat>Widescreen</PresentationFormat>
  <Paragraphs>100</Paragraphs>
  <Slides>12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SD-pptmal_16-9_Engelsk</vt:lpstr>
      <vt:lpstr>PowerPoint-presentasjon</vt:lpstr>
      <vt:lpstr>Introduction</vt:lpstr>
      <vt:lpstr>The current situation – legal challenges</vt:lpstr>
      <vt:lpstr>Effects of self-driving vehicles </vt:lpstr>
      <vt:lpstr>New Norwegian Act on testing of self-driving Vehicles</vt:lpstr>
      <vt:lpstr>Objective</vt:lpstr>
      <vt:lpstr>Scope</vt:lpstr>
      <vt:lpstr>Main features of the legislation</vt:lpstr>
      <vt:lpstr>Handling of personal data</vt:lpstr>
      <vt:lpstr>Responsibility</vt:lpstr>
      <vt:lpstr>The way forward</vt:lpstr>
      <vt:lpstr>Thank you for your attention </vt:lpstr>
    </vt:vector>
  </TitlesOfParts>
  <Company>STATEN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Norsted Irene</dc:creator>
  <cp:lastModifiedBy>Harlem Vibeke</cp:lastModifiedBy>
  <cp:revision>79</cp:revision>
  <cp:lastPrinted>2017-01-10T11:37:25Z</cp:lastPrinted>
  <dcterms:created xsi:type="dcterms:W3CDTF">2016-09-11T12:08:42Z</dcterms:created>
  <dcterms:modified xsi:type="dcterms:W3CDTF">2017-01-11T16:37:06Z</dcterms:modified>
</cp:coreProperties>
</file>