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1" r:id="rId3"/>
    <p:sldId id="370" r:id="rId4"/>
    <p:sldId id="372" r:id="rId5"/>
    <p:sldId id="373" r:id="rId6"/>
    <p:sldId id="374" r:id="rId7"/>
    <p:sldId id="375" r:id="rId8"/>
    <p:sldId id="376" r:id="rId9"/>
  </p:sldIdLst>
  <p:sldSz cx="9906000" cy="6858000" type="A4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71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1336" y="-80"/>
      </p:cViewPr>
      <p:guideLst>
        <p:guide orient="horz" pos="2296"/>
        <p:guide orient="horz" pos="663"/>
        <p:guide orient="horz" pos="709"/>
        <p:guide orient="horz" pos="3884"/>
        <p:guide orient="horz" pos="3929"/>
        <p:guide orient="horz" pos="2157"/>
        <p:guide pos="3120"/>
        <p:guide pos="308"/>
        <p:guide pos="5932"/>
        <p:guide pos="3206"/>
        <p:guide pos="30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151120"/>
            <a:ext cx="9906000" cy="1706880"/>
          </a:xfrm>
          <a:prstGeom prst="rect">
            <a:avLst/>
          </a:prstGeom>
          <a:solidFill>
            <a:srgbClr val="3C3C3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494630"/>
            <a:ext cx="8429625" cy="533921"/>
          </a:xfrm>
        </p:spPr>
        <p:txBody>
          <a:bodyPr/>
          <a:lstStyle>
            <a:lvl1pPr>
              <a:defRPr sz="2200">
                <a:latin typeface="Mark Offc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3237271"/>
            <a:ext cx="8429625" cy="1226419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Mark Off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1" name="Picture 10" descr="Liquid_Barcode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" y="5613493"/>
            <a:ext cx="2186915" cy="669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8950" y="6237288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50" y="6320698"/>
            <a:ext cx="1288256" cy="30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488950" y="6237288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50" y="6320698"/>
            <a:ext cx="1288256" cy="30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8950" y="6237288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50" y="6320698"/>
            <a:ext cx="1288256" cy="30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125539"/>
            <a:ext cx="4375150" cy="500062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125539"/>
            <a:ext cx="4375150" cy="500062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8950" y="6237288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50" y="6320698"/>
            <a:ext cx="1288256" cy="30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05" t="2333" r="13105" b="2200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1"/>
          <p:cNvGrpSpPr/>
          <p:nvPr userDrawn="1"/>
        </p:nvGrpSpPr>
        <p:grpSpPr>
          <a:xfrm>
            <a:off x="4390622" y="5787238"/>
            <a:ext cx="1124756" cy="231820"/>
            <a:chOff x="4230452" y="5787238"/>
            <a:chExt cx="1124756" cy="231820"/>
          </a:xfrm>
        </p:grpSpPr>
        <p:sp>
          <p:nvSpPr>
            <p:cNvPr id="11" name="Oval 10"/>
            <p:cNvSpPr/>
            <p:nvPr userDrawn="1"/>
          </p:nvSpPr>
          <p:spPr>
            <a:xfrm>
              <a:off x="4230452" y="5787238"/>
              <a:ext cx="231820" cy="23182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smtClean="0">
                <a:latin typeface="Mark Offc" pitchFamily="34" charset="0"/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676920" y="5787238"/>
              <a:ext cx="231820" cy="23182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smtClean="0">
                <a:latin typeface="Mark Offc" pitchFamily="34" charset="0"/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5123388" y="5787238"/>
              <a:ext cx="231820" cy="23182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smtClean="0">
                <a:latin typeface="Mark Offc" pitchFamily="34" charset="0"/>
              </a:endParaRPr>
            </a:p>
          </p:txBody>
        </p:sp>
      </p:grpSp>
      <p:pic>
        <p:nvPicPr>
          <p:cNvPr id="16" name="Picture 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50" y="6320698"/>
            <a:ext cx="1288256" cy="30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Connector 16"/>
          <p:cNvCxnSpPr/>
          <p:nvPr userDrawn="1"/>
        </p:nvCxnSpPr>
        <p:spPr>
          <a:xfrm>
            <a:off x="488950" y="6237288"/>
            <a:ext cx="89281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5272356" y="2811910"/>
            <a:ext cx="4121241" cy="39924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 algn="ctr">
              <a:buFont typeface="Arial" pitchFamily="34" charset="0"/>
              <a:buNone/>
            </a:pPr>
            <a:endParaRPr lang="nb-NO" dirty="0" smtClean="0">
              <a:latin typeface="Mark Offc" pitchFamily="34" charset="0"/>
            </a:endParaRP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313363" y="2813095"/>
            <a:ext cx="4103687" cy="36190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Agenda point 1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13363" y="3248048"/>
            <a:ext cx="4103687" cy="36190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Agenda point 2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313363" y="3683000"/>
            <a:ext cx="4103687" cy="36190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Agenda point 3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04" t="2332" r="13105" b="2200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50" y="6320698"/>
            <a:ext cx="1288256" cy="30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Connector 33"/>
          <p:cNvCxnSpPr/>
          <p:nvPr userDrawn="1"/>
        </p:nvCxnSpPr>
        <p:spPr>
          <a:xfrm>
            <a:off x="488950" y="6237288"/>
            <a:ext cx="89281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 userDrawn="1"/>
        </p:nvSpPr>
        <p:spPr>
          <a:xfrm>
            <a:off x="5272356" y="3243710"/>
            <a:ext cx="4121241" cy="39924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 algn="ctr">
              <a:buFont typeface="Arial" pitchFamily="34" charset="0"/>
              <a:buNone/>
            </a:pPr>
            <a:endParaRPr lang="nb-NO" dirty="0" smtClean="0">
              <a:latin typeface="Mark Offc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4390622" y="5787238"/>
            <a:ext cx="231820" cy="23182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nb-NO" sz="1800" kern="1200" dirty="0" smtClean="0">
              <a:solidFill>
                <a:schemeClr val="lt1"/>
              </a:solidFill>
              <a:latin typeface="Mark Offc" pitchFamily="34" charset="0"/>
              <a:ea typeface="+mn-ea"/>
              <a:cs typeface="+mn-cs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4837090" y="5787238"/>
            <a:ext cx="231820" cy="23182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nb-NO" sz="1800" kern="1200" dirty="0" smtClean="0">
              <a:solidFill>
                <a:schemeClr val="lt1"/>
              </a:solidFill>
              <a:latin typeface="Mark Offc" pitchFamily="34" charset="0"/>
              <a:ea typeface="+mn-ea"/>
              <a:cs typeface="+mn-cs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5283558" y="5787238"/>
            <a:ext cx="231820" cy="23182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>
              <a:latin typeface="Mark Offc" pitchFamily="34" charset="0"/>
            </a:endParaRPr>
          </a:p>
        </p:txBody>
      </p:sp>
      <p:sp>
        <p:nvSpPr>
          <p:cNvPr id="4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313363" y="2813095"/>
            <a:ext cx="4103687" cy="36190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Agenda point 1</a:t>
            </a:r>
          </a:p>
        </p:txBody>
      </p:sp>
      <p:sp>
        <p:nvSpPr>
          <p:cNvPr id="4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13363" y="3248048"/>
            <a:ext cx="4103687" cy="36190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Agenda point 2</a:t>
            </a:r>
          </a:p>
        </p:txBody>
      </p:sp>
      <p:sp>
        <p:nvSpPr>
          <p:cNvPr id="45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313363" y="3683000"/>
            <a:ext cx="4103687" cy="36190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Agenda point 3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488950" y="6237288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50" y="6320698"/>
            <a:ext cx="1288256" cy="30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 descr="C:\Users\bruker\Downloads\TELGR_h_pos_3D_4cp_100mm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8984" y="6309416"/>
            <a:ext cx="352913" cy="323204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04" t="2332" r="13105" b="2200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50" y="6320698"/>
            <a:ext cx="1288256" cy="30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Connector 24"/>
          <p:cNvCxnSpPr/>
          <p:nvPr userDrawn="1"/>
        </p:nvCxnSpPr>
        <p:spPr>
          <a:xfrm>
            <a:off x="488950" y="6237288"/>
            <a:ext cx="89281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 userDrawn="1"/>
        </p:nvSpPr>
        <p:spPr>
          <a:xfrm>
            <a:off x="4390622" y="5787238"/>
            <a:ext cx="231820" cy="23182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nb-NO" sz="1800" kern="1200" dirty="0" smtClean="0">
              <a:solidFill>
                <a:schemeClr val="lt1"/>
              </a:solidFill>
              <a:latin typeface="Mark Offc" pitchFamily="34" charset="0"/>
              <a:ea typeface="+mn-ea"/>
              <a:cs typeface="+mn-cs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4837090" y="5787238"/>
            <a:ext cx="231820" cy="23182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>
              <a:latin typeface="Mark Offc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5283558" y="5787238"/>
            <a:ext cx="231820" cy="23182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nb-NO" sz="1800" kern="1200" dirty="0" smtClean="0">
              <a:solidFill>
                <a:schemeClr val="lt1"/>
              </a:solidFill>
              <a:latin typeface="Mark Offc" pitchFamily="34" charset="0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5272356" y="3675510"/>
            <a:ext cx="4121241" cy="39924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 algn="ctr">
              <a:buFont typeface="Arial" pitchFamily="34" charset="0"/>
              <a:buNone/>
            </a:pPr>
            <a:endParaRPr lang="nb-NO" dirty="0" smtClean="0">
              <a:latin typeface="Mark Offc" pitchFamily="34" charset="0"/>
            </a:endParaRP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313363" y="2813095"/>
            <a:ext cx="4103687" cy="36190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Agenda point 1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13363" y="3248048"/>
            <a:ext cx="4103687" cy="36190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Agenda point 2</a:t>
            </a:r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313363" y="3683000"/>
            <a:ext cx="4103687" cy="36190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Agenda point 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332656"/>
            <a:ext cx="8915400" cy="7198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125539"/>
            <a:ext cx="8915400" cy="5000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0" r:id="rId4"/>
    <p:sldLayoutId id="2147483652" r:id="rId5"/>
    <p:sldLayoutId id="2147483655" r:id="rId6"/>
    <p:sldLayoutId id="2147483658" r:id="rId7"/>
    <p:sldLayoutId id="214748365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Mark Offc" pitchFamily="34" charset="0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ark Offc" pitchFamily="34" charset="0"/>
          <a:ea typeface="+mn-ea"/>
          <a:cs typeface="+mn-cs"/>
        </a:defRPr>
      </a:lvl1pPr>
      <a:lvl2pPr marL="538163" indent="-176213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Mark Offc" pitchFamily="34" charset="0"/>
          <a:ea typeface="+mn-ea"/>
          <a:cs typeface="+mn-cs"/>
        </a:defRPr>
      </a:lvl2pPr>
      <a:lvl3pPr marL="1074738" indent="-1603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ark Offc" pitchFamily="34" charset="0"/>
          <a:ea typeface="+mn-ea"/>
          <a:cs typeface="+mn-cs"/>
        </a:defRPr>
      </a:lvl3pPr>
      <a:lvl4pPr marL="1524000" indent="-1524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Mark Offc" pitchFamily="34" charset="0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Mark Off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8.png"/><Relationship Id="rId11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6.png"/><Relationship Id="rId47" Type="http://schemas.openxmlformats.org/officeDocument/2006/relationships/image" Target="../media/image77.png"/><Relationship Id="rId48" Type="http://schemas.openxmlformats.org/officeDocument/2006/relationships/image" Target="../media/image78.png"/><Relationship Id="rId49" Type="http://schemas.openxmlformats.org/officeDocument/2006/relationships/image" Target="../media/image79.png"/><Relationship Id="rId20" Type="http://schemas.openxmlformats.org/officeDocument/2006/relationships/image" Target="../media/image50.png"/><Relationship Id="rId21" Type="http://schemas.openxmlformats.org/officeDocument/2006/relationships/image" Target="../media/image51.png"/><Relationship Id="rId22" Type="http://schemas.openxmlformats.org/officeDocument/2006/relationships/image" Target="../media/image52.png"/><Relationship Id="rId23" Type="http://schemas.openxmlformats.org/officeDocument/2006/relationships/image" Target="../media/image53.png"/><Relationship Id="rId24" Type="http://schemas.openxmlformats.org/officeDocument/2006/relationships/image" Target="../media/image54.png"/><Relationship Id="rId25" Type="http://schemas.openxmlformats.org/officeDocument/2006/relationships/image" Target="../media/image55.png"/><Relationship Id="rId26" Type="http://schemas.openxmlformats.org/officeDocument/2006/relationships/image" Target="../media/image56.png"/><Relationship Id="rId27" Type="http://schemas.openxmlformats.org/officeDocument/2006/relationships/image" Target="../media/image57.png"/><Relationship Id="rId28" Type="http://schemas.openxmlformats.org/officeDocument/2006/relationships/image" Target="../media/image58.png"/><Relationship Id="rId29" Type="http://schemas.openxmlformats.org/officeDocument/2006/relationships/image" Target="../media/image59.png"/><Relationship Id="rId5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30" Type="http://schemas.openxmlformats.org/officeDocument/2006/relationships/image" Target="../media/image60.png"/><Relationship Id="rId31" Type="http://schemas.openxmlformats.org/officeDocument/2006/relationships/image" Target="../media/image61.jpeg"/><Relationship Id="rId32" Type="http://schemas.openxmlformats.org/officeDocument/2006/relationships/image" Target="../media/image62.png"/><Relationship Id="rId9" Type="http://schemas.openxmlformats.org/officeDocument/2006/relationships/image" Target="../media/image39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33" Type="http://schemas.openxmlformats.org/officeDocument/2006/relationships/image" Target="../media/image63.png"/><Relationship Id="rId34" Type="http://schemas.openxmlformats.org/officeDocument/2006/relationships/image" Target="../media/image64.gif"/><Relationship Id="rId35" Type="http://schemas.openxmlformats.org/officeDocument/2006/relationships/image" Target="../media/image65.png"/><Relationship Id="rId36" Type="http://schemas.openxmlformats.org/officeDocument/2006/relationships/image" Target="../media/image66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Relationship Id="rId17" Type="http://schemas.openxmlformats.org/officeDocument/2006/relationships/image" Target="../media/image47.png"/><Relationship Id="rId18" Type="http://schemas.openxmlformats.org/officeDocument/2006/relationships/image" Target="../media/image48.png"/><Relationship Id="rId19" Type="http://schemas.openxmlformats.org/officeDocument/2006/relationships/image" Target="../media/image49.png"/><Relationship Id="rId37" Type="http://schemas.openxmlformats.org/officeDocument/2006/relationships/image" Target="../media/image67.png"/><Relationship Id="rId38" Type="http://schemas.openxmlformats.org/officeDocument/2006/relationships/image" Target="../media/image68.png"/><Relationship Id="rId39" Type="http://schemas.openxmlformats.org/officeDocument/2006/relationships/image" Target="../media/image69.png"/><Relationship Id="rId40" Type="http://schemas.openxmlformats.org/officeDocument/2006/relationships/image" Target="../media/image70.png"/><Relationship Id="rId41" Type="http://schemas.openxmlformats.org/officeDocument/2006/relationships/image" Target="../media/image71.png"/><Relationship Id="rId42" Type="http://schemas.openxmlformats.org/officeDocument/2006/relationships/image" Target="../media/image72.png"/><Relationship Id="rId43" Type="http://schemas.openxmlformats.org/officeDocument/2006/relationships/image" Target="../media/image73.png"/><Relationship Id="rId44" Type="http://schemas.openxmlformats.org/officeDocument/2006/relationships/image" Target="../media/image74.png"/><Relationship Id="rId45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98.png"/><Relationship Id="rId21" Type="http://schemas.openxmlformats.org/officeDocument/2006/relationships/image" Target="../media/image99.png"/><Relationship Id="rId22" Type="http://schemas.openxmlformats.org/officeDocument/2006/relationships/image" Target="../media/image100.png"/><Relationship Id="rId23" Type="http://schemas.openxmlformats.org/officeDocument/2006/relationships/image" Target="../media/image101.png"/><Relationship Id="rId24" Type="http://schemas.openxmlformats.org/officeDocument/2006/relationships/image" Target="../media/image102.gif"/><Relationship Id="rId25" Type="http://schemas.openxmlformats.org/officeDocument/2006/relationships/image" Target="../media/image103.png"/><Relationship Id="rId26" Type="http://schemas.openxmlformats.org/officeDocument/2006/relationships/image" Target="../media/image104.png"/><Relationship Id="rId27" Type="http://schemas.openxmlformats.org/officeDocument/2006/relationships/image" Target="../media/image105.png"/><Relationship Id="rId28" Type="http://schemas.openxmlformats.org/officeDocument/2006/relationships/image" Target="../media/image106.png"/><Relationship Id="rId29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e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30" Type="http://schemas.openxmlformats.org/officeDocument/2006/relationships/image" Target="../media/image108.png"/><Relationship Id="rId31" Type="http://schemas.openxmlformats.org/officeDocument/2006/relationships/image" Target="../media/image78.png"/><Relationship Id="rId32" Type="http://schemas.openxmlformats.org/officeDocument/2006/relationships/image" Target="../media/image79.png"/><Relationship Id="rId9" Type="http://schemas.openxmlformats.org/officeDocument/2006/relationships/image" Target="../media/image87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33" Type="http://schemas.openxmlformats.org/officeDocument/2006/relationships/image" Target="../media/image8.png"/><Relationship Id="rId34" Type="http://schemas.openxmlformats.org/officeDocument/2006/relationships/image" Target="../media/image109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image" Target="../media/image92.png"/><Relationship Id="rId15" Type="http://schemas.openxmlformats.org/officeDocument/2006/relationships/image" Target="../media/image93.png"/><Relationship Id="rId16" Type="http://schemas.openxmlformats.org/officeDocument/2006/relationships/image" Target="../media/image94.png"/><Relationship Id="rId17" Type="http://schemas.openxmlformats.org/officeDocument/2006/relationships/image" Target="../media/image95.png"/><Relationship Id="rId18" Type="http://schemas.openxmlformats.org/officeDocument/2006/relationships/image" Target="../media/image96.png"/><Relationship Id="rId19" Type="http://schemas.openxmlformats.org/officeDocument/2006/relationships/image" Target="../media/image9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918014"/>
            <a:ext cx="8429625" cy="533921"/>
          </a:xfrm>
        </p:spPr>
        <p:txBody>
          <a:bodyPr/>
          <a:lstStyle/>
          <a:p>
            <a:r>
              <a:rPr lang="nb-NO" dirty="0" smtClean="0">
                <a:latin typeface="Mark Offc" pitchFamily="34" charset="0"/>
              </a:rPr>
              <a:t>Ruter – Smart kundepleie med mobilkuponger</a:t>
            </a:r>
            <a:endParaRPr lang="nb-NO" dirty="0">
              <a:latin typeface="Mark Offc" pitchFamily="34" charset="0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812" y="246974"/>
            <a:ext cx="7191082" cy="2434482"/>
          </a:xfrm>
          <a:prstGeom prst="rect">
            <a:avLst/>
          </a:prstGeom>
        </p:spPr>
      </p:pic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742950" y="3660655"/>
            <a:ext cx="8429625" cy="1226419"/>
          </a:xfrm>
        </p:spPr>
        <p:txBody>
          <a:bodyPr/>
          <a:lstStyle/>
          <a:p>
            <a:r>
              <a:rPr lang="nb-NO" dirty="0" smtClean="0"/>
              <a:t>Dialogkonferanse betalingsløsninger og tilstøtende tjenester</a:t>
            </a:r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Kasseintegrerte mobilkuponger - i kjedenes egne </a:t>
            </a:r>
            <a:r>
              <a:rPr lang="nb-NO" dirty="0" err="1" smtClean="0"/>
              <a:t>apper</a:t>
            </a:r>
            <a:endParaRPr lang="nb-NO" dirty="0"/>
          </a:p>
        </p:txBody>
      </p:sp>
      <p:pic>
        <p:nvPicPr>
          <p:cNvPr id="7" name="Picture 2" descr="https://lh5.ggpht.com/0T0_gY7Z1eQ3uYx0qbHhS_1fe_wmrZN1yz2XgUUoakqknYf38WPkBu1HAbJ1lvXCYQ=w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7297" y="919566"/>
            <a:ext cx="863998" cy="863998"/>
          </a:xfrm>
          <a:prstGeom prst="rect">
            <a:avLst/>
          </a:prstGeom>
          <a:noFill/>
        </p:spPr>
      </p:pic>
      <p:pic>
        <p:nvPicPr>
          <p:cNvPr id="13" name="Picture 8" descr="Fron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76" y="1605958"/>
            <a:ext cx="2229133" cy="4651548"/>
          </a:xfrm>
          <a:prstGeom prst="rect">
            <a:avLst/>
          </a:prstGeom>
        </p:spPr>
      </p:pic>
      <p:pic>
        <p:nvPicPr>
          <p:cNvPr id="16" name="Picture 8" descr="Fron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256" y="1605958"/>
            <a:ext cx="2229133" cy="4651548"/>
          </a:xfrm>
          <a:prstGeom prst="rect">
            <a:avLst/>
          </a:prstGeom>
        </p:spPr>
      </p:pic>
      <p:pic>
        <p:nvPicPr>
          <p:cNvPr id="19" name="Picture 8" descr="Fron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837" y="1605958"/>
            <a:ext cx="2229133" cy="4651548"/>
          </a:xfrm>
          <a:prstGeom prst="rect">
            <a:avLst/>
          </a:prstGeom>
        </p:spPr>
      </p:pic>
      <p:sp>
        <p:nvSpPr>
          <p:cNvPr id="25" name="TekstSylinder 24"/>
          <p:cNvSpPr txBox="1"/>
          <p:nvPr/>
        </p:nvSpPr>
        <p:spPr>
          <a:xfrm>
            <a:off x="1732353" y="1280507"/>
            <a:ext cx="52517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nb-NO" sz="1400" i="1" dirty="0" err="1" smtClean="0">
                <a:latin typeface="Mark Offc" pitchFamily="34" charset="0"/>
              </a:rPr>
              <a:t>Deals</a:t>
            </a:r>
            <a:endParaRPr lang="nb-NO" sz="1400" i="1" dirty="0" smtClean="0">
              <a:latin typeface="Mark Offc" pitchFamily="34" charset="0"/>
            </a:endParaRPr>
          </a:p>
        </p:txBody>
      </p:sp>
      <p:sp>
        <p:nvSpPr>
          <p:cNvPr id="26" name="TekstSylinder 25"/>
          <p:cNvSpPr txBox="1"/>
          <p:nvPr/>
        </p:nvSpPr>
        <p:spPr>
          <a:xfrm>
            <a:off x="4105379" y="1280507"/>
            <a:ext cx="79061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nb-NO" sz="1400" i="1" dirty="0" smtClean="0">
                <a:latin typeface="Mark Offc" pitchFamily="34" charset="0"/>
              </a:rPr>
              <a:t>Gjenkjøp</a:t>
            </a:r>
            <a:endParaRPr lang="nb-NO" sz="1400" i="1" dirty="0" smtClean="0">
              <a:latin typeface="Mark Offc" pitchFamily="34" charset="0"/>
            </a:endParaRPr>
          </a:p>
        </p:txBody>
      </p:sp>
      <p:sp>
        <p:nvSpPr>
          <p:cNvPr id="27" name="TekstSylinder 26"/>
          <p:cNvSpPr txBox="1"/>
          <p:nvPr/>
        </p:nvSpPr>
        <p:spPr>
          <a:xfrm>
            <a:off x="6758200" y="1280507"/>
            <a:ext cx="49644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nb-NO" sz="1400" i="1" dirty="0" smtClean="0">
                <a:latin typeface="Mark Offc" pitchFamily="34" charset="0"/>
              </a:rPr>
              <a:t>Gave</a:t>
            </a:r>
            <a:endParaRPr lang="nb-NO" sz="1400" i="1" dirty="0" smtClean="0">
              <a:latin typeface="Mark Offc" pitchFamily="34" charset="0"/>
            </a:endParaRPr>
          </a:p>
        </p:txBody>
      </p:sp>
      <p:pic>
        <p:nvPicPr>
          <p:cNvPr id="31" name="Bilde 30" descr="narvesen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142" y="2158000"/>
            <a:ext cx="1984480" cy="3522453"/>
          </a:xfrm>
          <a:prstGeom prst="rect">
            <a:avLst/>
          </a:prstGeom>
        </p:spPr>
      </p:pic>
      <p:pic>
        <p:nvPicPr>
          <p:cNvPr id="9" name="Bilde 8" descr="IMG_119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56" y="2152220"/>
            <a:ext cx="2016000" cy="3578399"/>
          </a:xfrm>
          <a:prstGeom prst="rect">
            <a:avLst/>
          </a:prstGeom>
        </p:spPr>
      </p:pic>
      <p:pic>
        <p:nvPicPr>
          <p:cNvPr id="32" name="Bilde 31" descr="IMG_119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739" y="2152221"/>
            <a:ext cx="2016000" cy="3578399"/>
          </a:xfrm>
          <a:prstGeom prst="rect">
            <a:avLst/>
          </a:prstGeom>
        </p:spPr>
      </p:pic>
      <p:pic>
        <p:nvPicPr>
          <p:cNvPr id="33" name="Bilde 3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939" y="2981356"/>
            <a:ext cx="1387548" cy="200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7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lbud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81" y="979367"/>
            <a:ext cx="2377291" cy="5075995"/>
          </a:xfrm>
          <a:prstGeom prst="rect">
            <a:avLst/>
          </a:prstGeom>
        </p:spPr>
      </p:pic>
      <p:pic>
        <p:nvPicPr>
          <p:cNvPr id="5" name="Picture 7" descr="Tilbud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529" y="984531"/>
            <a:ext cx="2377291" cy="507599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662" y="1638006"/>
            <a:ext cx="2089014" cy="37080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044" y="1638006"/>
            <a:ext cx="2089014" cy="3708000"/>
          </a:xfrm>
          <a:prstGeom prst="rect">
            <a:avLst/>
          </a:prstGeom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95300" y="332656"/>
            <a:ext cx="8915400" cy="719857"/>
          </a:xfrm>
        </p:spPr>
        <p:txBody>
          <a:bodyPr/>
          <a:lstStyle/>
          <a:p>
            <a:r>
              <a:rPr lang="nb-NO" dirty="0" smtClean="0"/>
              <a:t>Kasseintegrerte mobilkuponger: smart kundepleie i </a:t>
            </a:r>
            <a:r>
              <a:rPr lang="nb-NO" dirty="0" smtClean="0"/>
              <a:t>partnerens </a:t>
            </a:r>
            <a:r>
              <a:rPr lang="nb-NO" dirty="0" smtClean="0"/>
              <a:t>egen distribusjon</a:t>
            </a:r>
            <a:endParaRPr lang="nb-NO" dirty="0"/>
          </a:p>
        </p:txBody>
      </p:sp>
      <p:pic>
        <p:nvPicPr>
          <p:cNvPr id="18" name="Picture 2" descr="https://lh5.ggpht.com/0T0_gY7Z1eQ3uYx0qbHhS_1fe_wmrZN1yz2XgUUoakqknYf38WPkBu1HAbJ1lvXCYQ=w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67297" y="919566"/>
            <a:ext cx="863998" cy="863998"/>
          </a:xfrm>
          <a:prstGeom prst="rect">
            <a:avLst/>
          </a:prstGeom>
          <a:noFill/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609" y="927667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95300" y="332656"/>
            <a:ext cx="8915400" cy="719857"/>
          </a:xfrm>
        </p:spPr>
        <p:txBody>
          <a:bodyPr/>
          <a:lstStyle/>
          <a:p>
            <a:r>
              <a:rPr lang="nb-NO" dirty="0"/>
              <a:t>Kasseintegrerte mobilkuponger: smart kundepleie i partnerens egen distribusjon</a:t>
            </a:r>
            <a:endParaRPr lang="nb-NO" dirty="0"/>
          </a:p>
        </p:txBody>
      </p:sp>
      <p:pic>
        <p:nvPicPr>
          <p:cNvPr id="18" name="Picture 2" descr="https://lh5.ggpht.com/0T0_gY7Z1eQ3uYx0qbHhS_1fe_wmrZN1yz2XgUUoakqknYf38WPkBu1HAbJ1lvXCYQ=w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7297" y="919566"/>
            <a:ext cx="863998" cy="863998"/>
          </a:xfrm>
          <a:prstGeom prst="rect">
            <a:avLst/>
          </a:prstGeom>
          <a:noFill/>
        </p:spPr>
      </p:pic>
      <p:pic>
        <p:nvPicPr>
          <p:cNvPr id="19" name="Picture 7" descr="Tilbud_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265" y="2370641"/>
            <a:ext cx="1512901" cy="3230349"/>
          </a:xfrm>
          <a:prstGeom prst="rect">
            <a:avLst/>
          </a:prstGeom>
        </p:spPr>
      </p:pic>
      <p:pic>
        <p:nvPicPr>
          <p:cNvPr id="20" name="Bilde 4" descr="Startour 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778" y="2840656"/>
            <a:ext cx="1329439" cy="2359756"/>
          </a:xfrm>
          <a:prstGeom prst="rect">
            <a:avLst/>
          </a:prstGeom>
        </p:spPr>
      </p:pic>
      <p:pic>
        <p:nvPicPr>
          <p:cNvPr id="21" name="Picture 7" descr="Tilbud_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564" y="2370641"/>
            <a:ext cx="1512901" cy="3230349"/>
          </a:xfrm>
          <a:prstGeom prst="rect">
            <a:avLst/>
          </a:prstGeom>
        </p:spPr>
      </p:pic>
      <p:pic>
        <p:nvPicPr>
          <p:cNvPr id="22" name="Bilde 5" descr="Startour 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85" y="2840656"/>
            <a:ext cx="1329439" cy="2359756"/>
          </a:xfrm>
          <a:prstGeom prst="rect">
            <a:avLst/>
          </a:prstGeom>
        </p:spPr>
      </p:pic>
      <p:pic>
        <p:nvPicPr>
          <p:cNvPr id="23" name="Picture 7" descr="Tilbud_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864" y="2370641"/>
            <a:ext cx="1512901" cy="3230349"/>
          </a:xfrm>
          <a:prstGeom prst="rect">
            <a:avLst/>
          </a:prstGeom>
        </p:spPr>
      </p:pic>
      <p:pic>
        <p:nvPicPr>
          <p:cNvPr id="24" name="Bilde 6" descr="Startour 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972" y="2840656"/>
            <a:ext cx="1329439" cy="2359756"/>
          </a:xfrm>
          <a:prstGeom prst="rect">
            <a:avLst/>
          </a:prstGeom>
        </p:spPr>
      </p:pic>
      <p:grpSp>
        <p:nvGrpSpPr>
          <p:cNvPr id="25" name="Group 35"/>
          <p:cNvGrpSpPr/>
          <p:nvPr/>
        </p:nvGrpSpPr>
        <p:grpSpPr>
          <a:xfrm>
            <a:off x="3723877" y="3770267"/>
            <a:ext cx="103061" cy="449305"/>
            <a:chOff x="4288362" y="2986271"/>
            <a:chExt cx="103061" cy="449305"/>
          </a:xfrm>
        </p:grpSpPr>
        <p:cxnSp>
          <p:nvCxnSpPr>
            <p:cNvPr id="26" name="Straight Connector 30"/>
            <p:cNvCxnSpPr/>
            <p:nvPr/>
          </p:nvCxnSpPr>
          <p:spPr>
            <a:xfrm>
              <a:off x="4288362" y="2986271"/>
              <a:ext cx="103061" cy="2323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31"/>
            <p:cNvCxnSpPr/>
            <p:nvPr/>
          </p:nvCxnSpPr>
          <p:spPr>
            <a:xfrm flipH="1">
              <a:off x="4289611" y="3216458"/>
              <a:ext cx="99600" cy="2191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34"/>
          <p:cNvGrpSpPr>
            <a:grpSpLocks noChangeAspect="1"/>
          </p:cNvGrpSpPr>
          <p:nvPr/>
        </p:nvGrpSpPr>
        <p:grpSpPr>
          <a:xfrm>
            <a:off x="1168314" y="1320087"/>
            <a:ext cx="2174961" cy="4644000"/>
            <a:chOff x="2673619" y="1586645"/>
            <a:chExt cx="1512901" cy="3230349"/>
          </a:xfrm>
        </p:grpSpPr>
        <p:pic>
          <p:nvPicPr>
            <p:cNvPr id="29" name="Picture 7" descr="Tilbud_2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3619" y="1586645"/>
              <a:ext cx="1512901" cy="3230349"/>
            </a:xfrm>
            <a:prstGeom prst="rect">
              <a:avLst/>
            </a:prstGeom>
          </p:spPr>
        </p:pic>
        <p:pic>
          <p:nvPicPr>
            <p:cNvPr id="30" name="Bilde 3" descr="Startour1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1335" y="2056660"/>
              <a:ext cx="1329439" cy="2359756"/>
            </a:xfrm>
            <a:prstGeom prst="rect">
              <a:avLst/>
            </a:prstGeom>
          </p:spPr>
        </p:pic>
        <p:sp>
          <p:nvSpPr>
            <p:cNvPr id="31" name="Rectangle 33"/>
            <p:cNvSpPr/>
            <p:nvPr/>
          </p:nvSpPr>
          <p:spPr>
            <a:xfrm>
              <a:off x="2772713" y="2141420"/>
              <a:ext cx="1328400" cy="2032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smtClean="0">
                <a:latin typeface="Mark Offc" pitchFamily="34" charset="0"/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2772713" y="2208915"/>
              <a:ext cx="1326606" cy="2025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Bilde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966" y="924828"/>
            <a:ext cx="1314989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9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Kasseintegrerte mobilkuponger: smart kundepleie i partnerens egen distribusjon</a:t>
            </a:r>
          </a:p>
        </p:txBody>
      </p:sp>
      <p:pic>
        <p:nvPicPr>
          <p:cNvPr id="7" name="Picture 7" descr="Tilbud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265" y="2370641"/>
            <a:ext cx="1512901" cy="3230349"/>
          </a:xfrm>
          <a:prstGeom prst="rect">
            <a:avLst/>
          </a:prstGeom>
        </p:spPr>
      </p:pic>
      <p:pic>
        <p:nvPicPr>
          <p:cNvPr id="8" name="Picture 7" descr="Tilbud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564" y="2370641"/>
            <a:ext cx="1512901" cy="3230349"/>
          </a:xfrm>
          <a:prstGeom prst="rect">
            <a:avLst/>
          </a:prstGeom>
        </p:spPr>
      </p:pic>
      <p:pic>
        <p:nvPicPr>
          <p:cNvPr id="9" name="Picture 7" descr="Tilbud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864" y="2370641"/>
            <a:ext cx="1512901" cy="3230349"/>
          </a:xfrm>
          <a:prstGeom prst="rect">
            <a:avLst/>
          </a:prstGeom>
        </p:spPr>
      </p:pic>
      <p:pic>
        <p:nvPicPr>
          <p:cNvPr id="16" name="Picture 7" descr="Tilbud_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61" y="1172690"/>
            <a:ext cx="2377291" cy="5075995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276" y="1857525"/>
            <a:ext cx="2089014" cy="3708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105" y="2257907"/>
            <a:ext cx="2066100" cy="3030281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162" y="2778241"/>
            <a:ext cx="1332265" cy="236477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025" y="3027925"/>
            <a:ext cx="1319480" cy="1911246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907" y="2773842"/>
            <a:ext cx="1332265" cy="2364770"/>
          </a:xfrm>
          <a:prstGeom prst="rect">
            <a:avLst/>
          </a:prstGeom>
        </p:spPr>
      </p:pic>
      <p:pic>
        <p:nvPicPr>
          <p:cNvPr id="25" name="Bild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652" y="2769443"/>
            <a:ext cx="1332265" cy="236477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240" y="3026223"/>
            <a:ext cx="1335207" cy="190800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407" y="2994861"/>
            <a:ext cx="1314101" cy="1999506"/>
          </a:xfrm>
          <a:prstGeom prst="rect">
            <a:avLst/>
          </a:prstGeom>
        </p:spPr>
      </p:pic>
      <p:pic>
        <p:nvPicPr>
          <p:cNvPr id="26" name="Picture 2" descr="https://lh5.ggpht.com/0T0_gY7Z1eQ3uYx0qbHhS_1fe_wmrZN1yz2XgUUoakqknYf38WPkBu1HAbJ1lvXCYQ=w3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67297" y="919566"/>
            <a:ext cx="863998" cy="863998"/>
          </a:xfrm>
          <a:prstGeom prst="rect">
            <a:avLst/>
          </a:prstGeom>
          <a:noFill/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922" y="918634"/>
            <a:ext cx="722834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6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Narvesen – en av mange integrerte kjeder, men </a:t>
            </a:r>
            <a:r>
              <a:rPr lang="nb-NO" b="1" dirty="0" smtClean="0"/>
              <a:t>den mest relevante for Ruter. </a:t>
            </a:r>
            <a:endParaRPr lang="nb-NO" b="1" dirty="0"/>
          </a:p>
        </p:txBody>
      </p:sp>
      <p:cxnSp>
        <p:nvCxnSpPr>
          <p:cNvPr id="3" name="Rett linje 2"/>
          <p:cNvCxnSpPr/>
          <p:nvPr/>
        </p:nvCxnSpPr>
        <p:spPr>
          <a:xfrm>
            <a:off x="5113032" y="1041610"/>
            <a:ext cx="0" cy="4938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711" y="3267432"/>
            <a:ext cx="750711" cy="750711"/>
          </a:xfrm>
          <a:prstGeom prst="rect">
            <a:avLst/>
          </a:prstGeom>
        </p:spPr>
      </p:pic>
      <p:pic>
        <p:nvPicPr>
          <p:cNvPr id="5" name="Bilde 4" descr="Screen Shot 2013-12-02 at 12.10.06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509" y="1982612"/>
            <a:ext cx="962377" cy="37253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610" y="5675493"/>
            <a:ext cx="594077" cy="20868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041" y="2444045"/>
            <a:ext cx="920926" cy="19569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356" y="2885749"/>
            <a:ext cx="1020872" cy="18152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117" y="1969211"/>
            <a:ext cx="488921" cy="130543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487" y="2307169"/>
            <a:ext cx="760234" cy="16894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301" y="2060228"/>
            <a:ext cx="740810" cy="24595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11" y="4583288"/>
            <a:ext cx="808567" cy="31339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478" y="3361274"/>
            <a:ext cx="1026893" cy="280062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41" y="5041907"/>
            <a:ext cx="1223013" cy="23423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0918" y="3448756"/>
            <a:ext cx="369515" cy="216823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546" y="5250744"/>
            <a:ext cx="604087" cy="348723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4812" y="3718030"/>
            <a:ext cx="469900" cy="230915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254" y="4433713"/>
            <a:ext cx="1081345" cy="230374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86" y="2618520"/>
            <a:ext cx="861925" cy="612925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22" y="2355146"/>
            <a:ext cx="1293608" cy="262358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444" y="5513217"/>
            <a:ext cx="872053" cy="436027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557" y="4940301"/>
            <a:ext cx="362398" cy="293303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977" y="2580923"/>
            <a:ext cx="338133" cy="359065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072" y="2659945"/>
            <a:ext cx="436756" cy="126895"/>
          </a:xfrm>
          <a:prstGeom prst="rect">
            <a:avLst/>
          </a:prstGeom>
        </p:spPr>
      </p:pic>
      <p:pic>
        <p:nvPicPr>
          <p:cNvPr id="25" name="Bilde 24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24" y="5283428"/>
            <a:ext cx="1036187" cy="538817"/>
          </a:xfrm>
          <a:prstGeom prst="rect">
            <a:avLst/>
          </a:prstGeom>
        </p:spPr>
      </p:pic>
      <p:pic>
        <p:nvPicPr>
          <p:cNvPr id="26" name="Picture 65" descr="http://www.validus.no/images/uploads/vita2.png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9966" y="1776351"/>
            <a:ext cx="571592" cy="157117"/>
          </a:xfrm>
          <a:prstGeom prst="rect">
            <a:avLst/>
          </a:prstGeom>
          <a:noFill/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67" y="3640667"/>
            <a:ext cx="473887" cy="184803"/>
          </a:xfrm>
          <a:prstGeom prst="rect">
            <a:avLst/>
          </a:prstGeom>
        </p:spPr>
      </p:pic>
      <p:pic>
        <p:nvPicPr>
          <p:cNvPr id="28" name="Bilde 27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849" y="3635024"/>
            <a:ext cx="525717" cy="205015"/>
          </a:xfrm>
          <a:prstGeom prst="rect">
            <a:avLst/>
          </a:prstGeom>
        </p:spPr>
      </p:pic>
      <p:pic>
        <p:nvPicPr>
          <p:cNvPr id="29" name="Bilde 28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711" y="4120446"/>
            <a:ext cx="1074076" cy="392758"/>
          </a:xfrm>
          <a:prstGeom prst="rect">
            <a:avLst/>
          </a:prstGeom>
        </p:spPr>
      </p:pic>
      <p:pic>
        <p:nvPicPr>
          <p:cNvPr id="30" name="Bilde 29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78" y="1323622"/>
            <a:ext cx="958237" cy="249777"/>
          </a:xfrm>
          <a:prstGeom prst="rect">
            <a:avLst/>
          </a:prstGeom>
        </p:spPr>
      </p:pic>
      <p:pic>
        <p:nvPicPr>
          <p:cNvPr id="31" name="Bilde 30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23" y="1600204"/>
            <a:ext cx="637069" cy="229345"/>
          </a:xfrm>
          <a:prstGeom prst="rect">
            <a:avLst/>
          </a:prstGeom>
        </p:spPr>
      </p:pic>
      <p:pic>
        <p:nvPicPr>
          <p:cNvPr id="32" name="Bilde 31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0" y="1632661"/>
            <a:ext cx="611011" cy="201124"/>
          </a:xfrm>
          <a:prstGeom prst="rect">
            <a:avLst/>
          </a:prstGeom>
        </p:spPr>
      </p:pic>
      <p:pic>
        <p:nvPicPr>
          <p:cNvPr id="33" name="Picture 22" descr="http://akademika.designguide.no/getfile.php/Akademika/Content%20%E2%80%93%20Main/logo_akademika.jpg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841" y="4166992"/>
            <a:ext cx="882470" cy="192509"/>
          </a:xfrm>
          <a:prstGeom prst="rect">
            <a:avLst/>
          </a:prstGeom>
          <a:noFill/>
        </p:spPr>
      </p:pic>
      <p:pic>
        <p:nvPicPr>
          <p:cNvPr id="34" name="Bilde 33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369" y="3996267"/>
            <a:ext cx="690841" cy="167396"/>
          </a:xfrm>
          <a:prstGeom prst="rect">
            <a:avLst/>
          </a:prstGeom>
        </p:spPr>
      </p:pic>
      <p:pic>
        <p:nvPicPr>
          <p:cNvPr id="35" name="Picture 2" descr="http://bunnpris.no/App_Themes/Bunnpris/images/logo.png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231" y="3257732"/>
            <a:ext cx="977470" cy="291213"/>
          </a:xfrm>
          <a:prstGeom prst="rect">
            <a:avLst/>
          </a:prstGeom>
          <a:noFill/>
        </p:spPr>
      </p:pic>
      <p:pic>
        <p:nvPicPr>
          <p:cNvPr id="36" name="Picture 10" descr="http://www.julahuset.se/gfx/jula_logo.gif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78" y="4056463"/>
            <a:ext cx="1179808" cy="589904"/>
          </a:xfrm>
          <a:prstGeom prst="rect">
            <a:avLst/>
          </a:prstGeom>
          <a:noFill/>
        </p:spPr>
      </p:pic>
      <p:pic>
        <p:nvPicPr>
          <p:cNvPr id="37" name="Bilde 36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899" y="2970390"/>
            <a:ext cx="1042188" cy="306526"/>
          </a:xfrm>
          <a:prstGeom prst="rect">
            <a:avLst/>
          </a:prstGeom>
        </p:spPr>
      </p:pic>
      <p:pic>
        <p:nvPicPr>
          <p:cNvPr id="38" name="Bilde 37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277" y="1313745"/>
            <a:ext cx="677333" cy="406400"/>
          </a:xfrm>
          <a:prstGeom prst="rect">
            <a:avLst/>
          </a:prstGeom>
        </p:spPr>
      </p:pic>
      <p:pic>
        <p:nvPicPr>
          <p:cNvPr id="39" name="Bilde 38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075" y="1301045"/>
            <a:ext cx="676536" cy="406400"/>
          </a:xfrm>
          <a:prstGeom prst="rect">
            <a:avLst/>
          </a:prstGeom>
        </p:spPr>
      </p:pic>
      <p:pic>
        <p:nvPicPr>
          <p:cNvPr id="40" name="Bilde 39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811" y="1313745"/>
            <a:ext cx="406400" cy="406400"/>
          </a:xfrm>
          <a:prstGeom prst="rect">
            <a:avLst/>
          </a:prstGeom>
        </p:spPr>
      </p:pic>
      <p:pic>
        <p:nvPicPr>
          <p:cNvPr id="41" name="Bilde 40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073" y="5644445"/>
            <a:ext cx="352337" cy="266700"/>
          </a:xfrm>
          <a:prstGeom prst="rect">
            <a:avLst/>
          </a:prstGeom>
        </p:spPr>
      </p:pic>
      <p:pic>
        <p:nvPicPr>
          <p:cNvPr id="42" name="Bilde 41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811" y="4691945"/>
            <a:ext cx="723900" cy="147407"/>
          </a:xfrm>
          <a:prstGeom prst="rect">
            <a:avLst/>
          </a:prstGeom>
        </p:spPr>
      </p:pic>
      <p:pic>
        <p:nvPicPr>
          <p:cNvPr id="43" name="Bilde 42"/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736" y="4641145"/>
            <a:ext cx="278375" cy="330200"/>
          </a:xfrm>
          <a:prstGeom prst="rect">
            <a:avLst/>
          </a:prstGeom>
        </p:spPr>
      </p:pic>
      <p:pic>
        <p:nvPicPr>
          <p:cNvPr id="44" name="Bilde 43"/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873" y="4641145"/>
            <a:ext cx="193838" cy="330200"/>
          </a:xfrm>
          <a:prstGeom prst="rect">
            <a:avLst/>
          </a:prstGeom>
        </p:spPr>
      </p:pic>
      <p:pic>
        <p:nvPicPr>
          <p:cNvPr id="45" name="Bilde 44"/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11" y="5784145"/>
            <a:ext cx="711200" cy="177800"/>
          </a:xfrm>
          <a:prstGeom prst="rect">
            <a:avLst/>
          </a:prstGeom>
        </p:spPr>
      </p:pic>
      <p:pic>
        <p:nvPicPr>
          <p:cNvPr id="46" name="Bilde 45"/>
          <p:cNvPicPr>
            <a:picLocks noChangeAspect="1"/>
          </p:cNvPicPr>
          <p:nvPr/>
        </p:nvPicPr>
        <p:blipFill rotWithShape="1"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212" y="4984045"/>
            <a:ext cx="596900" cy="622300"/>
          </a:xfrm>
          <a:prstGeom prst="rect">
            <a:avLst/>
          </a:prstGeom>
        </p:spPr>
      </p:pic>
      <p:pic>
        <p:nvPicPr>
          <p:cNvPr id="47" name="Bilde 46"/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611" y="4001549"/>
            <a:ext cx="1168400" cy="296695"/>
          </a:xfrm>
          <a:prstGeom prst="rect">
            <a:avLst/>
          </a:prstGeom>
        </p:spPr>
      </p:pic>
      <p:pic>
        <p:nvPicPr>
          <p:cNvPr id="48" name="Bilde 47"/>
          <p:cNvPicPr>
            <a:picLocks noChangeAspect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205" y="4361745"/>
            <a:ext cx="438006" cy="424559"/>
          </a:xfrm>
          <a:prstGeom prst="rect">
            <a:avLst/>
          </a:prstGeom>
        </p:spPr>
      </p:pic>
      <p:pic>
        <p:nvPicPr>
          <p:cNvPr id="49" name="Bilde 48"/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11" y="1897945"/>
            <a:ext cx="1155700" cy="298245"/>
          </a:xfrm>
          <a:prstGeom prst="rect">
            <a:avLst/>
          </a:prstGeom>
        </p:spPr>
      </p:pic>
      <p:pic>
        <p:nvPicPr>
          <p:cNvPr id="81" name="Bilde 80"/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107" y="1044222"/>
            <a:ext cx="3092226" cy="5071251"/>
          </a:xfrm>
          <a:prstGeom prst="rect">
            <a:avLst/>
          </a:prstGeom>
        </p:spPr>
      </p:pic>
      <p:pic>
        <p:nvPicPr>
          <p:cNvPr id="80" name="Bilde 79"/>
          <p:cNvPicPr>
            <a:picLocks noChangeAspect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841" y="4355658"/>
            <a:ext cx="3029380" cy="1810896"/>
          </a:xfrm>
          <a:prstGeom prst="rect">
            <a:avLst/>
          </a:prstGeom>
        </p:spPr>
      </p:pic>
      <p:pic>
        <p:nvPicPr>
          <p:cNvPr id="82" name="Picture 2" descr="https://lh5.ggpht.com/0T0_gY7Z1eQ3uYx0qbHhS_1fe_wmrZN1yz2XgUUoakqknYf38WPkBu1HAbJ1lvXCYQ=w300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8967297" y="919566"/>
            <a:ext cx="863998" cy="86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217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Narvesen + Ruter: mulighet for kommersielt spennende samarbeid med brands</a:t>
            </a:r>
            <a:endParaRPr lang="nb-NO" dirty="0"/>
          </a:p>
        </p:txBody>
      </p:sp>
      <p:cxnSp>
        <p:nvCxnSpPr>
          <p:cNvPr id="3" name="Rett linje 2"/>
          <p:cNvCxnSpPr/>
          <p:nvPr/>
        </p:nvCxnSpPr>
        <p:spPr>
          <a:xfrm>
            <a:off x="5113032" y="1168609"/>
            <a:ext cx="0" cy="4938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http://www.kalandseid.no/bilder/-%20FOTBALL/Tine%20fotballskole/Tine%20Logo.jpg?idfam=&amp;idimg=&amp;nameimg=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3792" y="1834444"/>
            <a:ext cx="1605876" cy="934031"/>
          </a:xfrm>
          <a:prstGeom prst="rect">
            <a:avLst/>
          </a:prstGeom>
          <a:noFill/>
        </p:spPr>
      </p:pic>
      <p:pic>
        <p:nvPicPr>
          <p:cNvPr id="52" name="Bilde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750" y="3689898"/>
            <a:ext cx="1145028" cy="350313"/>
          </a:xfrm>
          <a:prstGeom prst="rect">
            <a:avLst/>
          </a:prstGeom>
        </p:spPr>
      </p:pic>
      <p:pic>
        <p:nvPicPr>
          <p:cNvPr id="53" name="Bilde 5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769" y="1012331"/>
            <a:ext cx="1257787" cy="1048156"/>
          </a:xfrm>
          <a:prstGeom prst="rect">
            <a:avLst/>
          </a:prstGeom>
        </p:spPr>
      </p:pic>
      <p:pic>
        <p:nvPicPr>
          <p:cNvPr id="54" name="Bilde 5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235" y="3358816"/>
            <a:ext cx="1313917" cy="761628"/>
          </a:xfrm>
          <a:prstGeom prst="rect">
            <a:avLst/>
          </a:prstGeom>
        </p:spPr>
      </p:pic>
      <p:pic>
        <p:nvPicPr>
          <p:cNvPr id="55" name="Bilde 5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9044" y="1050148"/>
            <a:ext cx="2179366" cy="713741"/>
          </a:xfrm>
          <a:prstGeom prst="rect">
            <a:avLst/>
          </a:prstGeom>
        </p:spPr>
      </p:pic>
      <p:pic>
        <p:nvPicPr>
          <p:cNvPr id="56" name="Bilde 5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85" y="2753972"/>
            <a:ext cx="964371" cy="437181"/>
          </a:xfrm>
          <a:prstGeom prst="rect">
            <a:avLst/>
          </a:prstGeom>
        </p:spPr>
      </p:pic>
      <p:pic>
        <p:nvPicPr>
          <p:cNvPr id="57" name="Bilde 5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226" y="4621102"/>
            <a:ext cx="816439" cy="193041"/>
          </a:xfrm>
          <a:prstGeom prst="rect">
            <a:avLst/>
          </a:prstGeom>
        </p:spPr>
      </p:pic>
      <p:pic>
        <p:nvPicPr>
          <p:cNvPr id="58" name="Bilde 5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142" y="2039050"/>
            <a:ext cx="1331648" cy="486839"/>
          </a:xfrm>
          <a:prstGeom prst="rect">
            <a:avLst/>
          </a:prstGeom>
        </p:spPr>
      </p:pic>
      <p:pic>
        <p:nvPicPr>
          <p:cNvPr id="59" name="Bilde 5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275" y="4543491"/>
            <a:ext cx="1335899" cy="412006"/>
          </a:xfrm>
          <a:prstGeom prst="rect">
            <a:avLst/>
          </a:prstGeom>
        </p:spPr>
      </p:pic>
      <p:pic>
        <p:nvPicPr>
          <p:cNvPr id="60" name="Bilde 5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676" y="4602194"/>
            <a:ext cx="1064728" cy="267977"/>
          </a:xfrm>
          <a:prstGeom prst="rect">
            <a:avLst/>
          </a:prstGeom>
        </p:spPr>
      </p:pic>
      <p:pic>
        <p:nvPicPr>
          <p:cNvPr id="61" name="Bilde 60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1377" y="2454205"/>
            <a:ext cx="981285" cy="353906"/>
          </a:xfrm>
          <a:prstGeom prst="rect">
            <a:avLst/>
          </a:prstGeom>
        </p:spPr>
      </p:pic>
      <p:pic>
        <p:nvPicPr>
          <p:cNvPr id="62" name="Bilde 6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41" y="4640859"/>
            <a:ext cx="719326" cy="199813"/>
          </a:xfrm>
          <a:prstGeom prst="rect">
            <a:avLst/>
          </a:prstGeom>
        </p:spPr>
      </p:pic>
      <p:pic>
        <p:nvPicPr>
          <p:cNvPr id="63" name="Bilde 6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881" y="3297202"/>
            <a:ext cx="898072" cy="251460"/>
          </a:xfrm>
          <a:prstGeom prst="rect">
            <a:avLst/>
          </a:prstGeom>
        </p:spPr>
      </p:pic>
      <p:pic>
        <p:nvPicPr>
          <p:cNvPr id="64" name="Bilde 6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639" y="2142914"/>
            <a:ext cx="1074349" cy="736600"/>
          </a:xfrm>
          <a:prstGeom prst="rect">
            <a:avLst/>
          </a:prstGeom>
        </p:spPr>
      </p:pic>
      <p:pic>
        <p:nvPicPr>
          <p:cNvPr id="65" name="Bilde 6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10" y="5042184"/>
            <a:ext cx="716634" cy="401314"/>
          </a:xfrm>
          <a:prstGeom prst="rect">
            <a:avLst/>
          </a:prstGeom>
        </p:spPr>
      </p:pic>
      <p:pic>
        <p:nvPicPr>
          <p:cNvPr id="66" name="Bilde 6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505" y="2757028"/>
            <a:ext cx="916051" cy="455145"/>
          </a:xfrm>
          <a:prstGeom prst="rect">
            <a:avLst/>
          </a:prstGeom>
        </p:spPr>
      </p:pic>
      <p:pic>
        <p:nvPicPr>
          <p:cNvPr id="67" name="Bilde 66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3683" y="3649118"/>
            <a:ext cx="490220" cy="318643"/>
          </a:xfrm>
          <a:prstGeom prst="rect">
            <a:avLst/>
          </a:prstGeom>
        </p:spPr>
      </p:pic>
      <p:pic>
        <p:nvPicPr>
          <p:cNvPr id="68" name="Bilde 67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881" y="3055901"/>
            <a:ext cx="1015868" cy="485987"/>
          </a:xfrm>
          <a:prstGeom prst="rect">
            <a:avLst/>
          </a:prstGeom>
        </p:spPr>
      </p:pic>
      <p:pic>
        <p:nvPicPr>
          <p:cNvPr id="69" name="Bilde 68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642" y="5703443"/>
            <a:ext cx="279400" cy="381264"/>
          </a:xfrm>
          <a:prstGeom prst="rect">
            <a:avLst/>
          </a:prstGeom>
        </p:spPr>
      </p:pic>
      <p:pic>
        <p:nvPicPr>
          <p:cNvPr id="70" name="Bilde 69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98" y="5666170"/>
            <a:ext cx="291470" cy="208563"/>
          </a:xfrm>
          <a:prstGeom prst="rect">
            <a:avLst/>
          </a:prstGeom>
        </p:spPr>
      </p:pic>
      <p:pic>
        <p:nvPicPr>
          <p:cNvPr id="71" name="Picture 8" descr="http://netliferesearch.com/wp-content/uploads/2010/12/aftenposten-300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294" y="5503334"/>
            <a:ext cx="893291" cy="446646"/>
          </a:xfrm>
          <a:prstGeom prst="rect">
            <a:avLst/>
          </a:prstGeom>
          <a:noFill/>
        </p:spPr>
      </p:pic>
      <p:pic>
        <p:nvPicPr>
          <p:cNvPr id="72" name="Bilde 71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227" y="2959698"/>
            <a:ext cx="426916" cy="416244"/>
          </a:xfrm>
          <a:prstGeom prst="rect">
            <a:avLst/>
          </a:prstGeom>
        </p:spPr>
      </p:pic>
      <p:pic>
        <p:nvPicPr>
          <p:cNvPr id="73" name="Picture 12" descr="http://www.disnorge.no/arkiweb/bildearkiv/telenorlogo.gif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1857" y="5228555"/>
            <a:ext cx="590780" cy="290579"/>
          </a:xfrm>
          <a:prstGeom prst="rect">
            <a:avLst/>
          </a:prstGeom>
          <a:noFill/>
        </p:spPr>
      </p:pic>
      <p:pic>
        <p:nvPicPr>
          <p:cNvPr id="74" name="Bilde 73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787" y="5247354"/>
            <a:ext cx="863600" cy="260350"/>
          </a:xfrm>
          <a:prstGeom prst="rect">
            <a:avLst/>
          </a:prstGeom>
        </p:spPr>
      </p:pic>
      <p:pic>
        <p:nvPicPr>
          <p:cNvPr id="75" name="Bilde 74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764" y="5257514"/>
            <a:ext cx="524933" cy="196850"/>
          </a:xfrm>
          <a:prstGeom prst="rect">
            <a:avLst/>
          </a:prstGeom>
        </p:spPr>
      </p:pic>
      <p:pic>
        <p:nvPicPr>
          <p:cNvPr id="76" name="Bilde 75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957" y="5577554"/>
            <a:ext cx="342900" cy="342900"/>
          </a:xfrm>
          <a:prstGeom prst="rect">
            <a:avLst/>
          </a:prstGeom>
        </p:spPr>
      </p:pic>
      <p:pic>
        <p:nvPicPr>
          <p:cNvPr id="77" name="Bilde 76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557" y="5276564"/>
            <a:ext cx="468630" cy="285750"/>
          </a:xfrm>
          <a:prstGeom prst="rect">
            <a:avLst/>
          </a:prstGeom>
        </p:spPr>
      </p:pic>
      <p:pic>
        <p:nvPicPr>
          <p:cNvPr id="78" name="Bilde 77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07" y="5597874"/>
            <a:ext cx="679760" cy="209550"/>
          </a:xfrm>
          <a:prstGeom prst="rect">
            <a:avLst/>
          </a:prstGeom>
        </p:spPr>
      </p:pic>
      <p:pic>
        <p:nvPicPr>
          <p:cNvPr id="79" name="Bilde 78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686" y="5610662"/>
            <a:ext cx="520700" cy="227806"/>
          </a:xfrm>
          <a:prstGeom prst="rect">
            <a:avLst/>
          </a:prstGeom>
        </p:spPr>
      </p:pic>
      <p:pic>
        <p:nvPicPr>
          <p:cNvPr id="81" name="Bilde 80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107" y="1044222"/>
            <a:ext cx="3092226" cy="5071251"/>
          </a:xfrm>
          <a:prstGeom prst="rect">
            <a:avLst/>
          </a:prstGeom>
        </p:spPr>
      </p:pic>
      <p:pic>
        <p:nvPicPr>
          <p:cNvPr id="82" name="Bilde 81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841" y="4355658"/>
            <a:ext cx="3029380" cy="1810896"/>
          </a:xfrm>
          <a:prstGeom prst="rect">
            <a:avLst/>
          </a:prstGeom>
        </p:spPr>
      </p:pic>
      <p:pic>
        <p:nvPicPr>
          <p:cNvPr id="83" name="Picture 2" descr="https://lh5.ggpht.com/0T0_gY7Z1eQ3uYx0qbHhS_1fe_wmrZN1yz2XgUUoakqknYf38WPkBu1HAbJ1lvXCYQ=w300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8967297" y="919566"/>
            <a:ext cx="863998" cy="863998"/>
          </a:xfrm>
          <a:prstGeom prst="rect">
            <a:avLst/>
          </a:prstGeom>
          <a:noFill/>
        </p:spPr>
      </p:pic>
      <p:pic>
        <p:nvPicPr>
          <p:cNvPr id="84" name="Bilde 83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900" y="3584222"/>
            <a:ext cx="53578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Kasseintegrerte mobilkuponger: </a:t>
            </a:r>
            <a:r>
              <a:rPr lang="nb-NO" dirty="0" smtClean="0"/>
              <a:t>fremtidig innhold i Ruter </a:t>
            </a:r>
            <a:r>
              <a:rPr lang="nb-NO" dirty="0" err="1" smtClean="0"/>
              <a:t>appen</a:t>
            </a:r>
            <a:r>
              <a:rPr lang="nb-NO" dirty="0" smtClean="0"/>
              <a:t>?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78" y="1531085"/>
            <a:ext cx="5314371" cy="1799137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20889" y="4162776"/>
            <a:ext cx="2026196" cy="13849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b="1" dirty="0" smtClean="0">
                <a:latin typeface="Mark Offc" pitchFamily="34" charset="0"/>
              </a:rPr>
              <a:t>Smart kundepleie</a:t>
            </a:r>
          </a:p>
          <a:p>
            <a:endParaRPr lang="nb-NO" dirty="0">
              <a:latin typeface="Mark Offc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nb-NO" dirty="0" err="1" smtClean="0">
                <a:latin typeface="Mark Offc" pitchFamily="34" charset="0"/>
              </a:rPr>
              <a:t>Sign</a:t>
            </a:r>
            <a:r>
              <a:rPr lang="nb-NO" dirty="0" smtClean="0">
                <a:latin typeface="Mark Offc" pitchFamily="34" charset="0"/>
              </a:rPr>
              <a:t>-up </a:t>
            </a:r>
            <a:r>
              <a:rPr lang="nb-NO" dirty="0" err="1" smtClean="0">
                <a:latin typeface="Mark Offc" pitchFamily="34" charset="0"/>
              </a:rPr>
              <a:t>reward</a:t>
            </a:r>
            <a:endParaRPr lang="nb-NO" dirty="0" smtClean="0">
              <a:latin typeface="Mark Offc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nb-NO" dirty="0" smtClean="0">
                <a:latin typeface="Mark Offc" pitchFamily="34" charset="0"/>
              </a:rPr>
              <a:t>Kundeservice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>
                <a:latin typeface="Mark Offc" pitchFamily="34" charset="0"/>
              </a:rPr>
              <a:t>Motivere atferd</a:t>
            </a:r>
            <a:endParaRPr lang="nb-NO" dirty="0" smtClean="0">
              <a:latin typeface="Mark Offc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272" y="1501704"/>
            <a:ext cx="1599955" cy="52398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560" y="2125132"/>
            <a:ext cx="2668156" cy="1335786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5051779" y="2187222"/>
            <a:ext cx="33854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4400" b="1" dirty="0" smtClean="0">
                <a:latin typeface="Mark Offc" pitchFamily="34" charset="0"/>
              </a:rPr>
              <a:t>+</a:t>
            </a:r>
            <a:endParaRPr lang="nb-NO" sz="4400" b="1" dirty="0" smtClean="0">
              <a:latin typeface="Mark Offc" pitchFamily="34" charset="0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3087517" y="4159954"/>
            <a:ext cx="2951597" cy="13849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b="1" dirty="0" smtClean="0">
                <a:latin typeface="Mark Offc" pitchFamily="34" charset="0"/>
              </a:rPr>
              <a:t>Kjøp i </a:t>
            </a:r>
            <a:r>
              <a:rPr lang="nb-NO" b="1" dirty="0" err="1" smtClean="0">
                <a:latin typeface="Mark Offc" pitchFamily="34" charset="0"/>
              </a:rPr>
              <a:t>app</a:t>
            </a:r>
            <a:r>
              <a:rPr lang="nb-NO" b="1" dirty="0" smtClean="0">
                <a:latin typeface="Mark Offc" pitchFamily="34" charset="0"/>
              </a:rPr>
              <a:t> / pre-</a:t>
            </a:r>
            <a:r>
              <a:rPr lang="nb-NO" b="1" dirty="0" err="1" smtClean="0">
                <a:latin typeface="Mark Offc" pitchFamily="34" charset="0"/>
              </a:rPr>
              <a:t>paid</a:t>
            </a:r>
            <a:r>
              <a:rPr lang="nb-NO" b="1" dirty="0" smtClean="0">
                <a:latin typeface="Mark Offc" pitchFamily="34" charset="0"/>
              </a:rPr>
              <a:t> </a:t>
            </a:r>
            <a:r>
              <a:rPr lang="nb-NO" b="1" dirty="0" err="1" smtClean="0">
                <a:latin typeface="Mark Offc" pitchFamily="34" charset="0"/>
              </a:rPr>
              <a:t>deals</a:t>
            </a:r>
            <a:endParaRPr lang="nb-NO" b="1" dirty="0" smtClean="0">
              <a:latin typeface="Mark Offc" pitchFamily="34" charset="0"/>
            </a:endParaRPr>
          </a:p>
          <a:p>
            <a:endParaRPr lang="nb-NO" dirty="0">
              <a:latin typeface="Mark Offc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nb-NO" dirty="0" smtClean="0">
                <a:latin typeface="Mark Offc" pitchFamily="34" charset="0"/>
              </a:rPr>
              <a:t>Pre-</a:t>
            </a:r>
            <a:r>
              <a:rPr lang="nb-NO" dirty="0" err="1" smtClean="0">
                <a:latin typeface="Mark Offc" pitchFamily="34" charset="0"/>
              </a:rPr>
              <a:t>paid</a:t>
            </a:r>
            <a:r>
              <a:rPr lang="nb-NO" dirty="0" smtClean="0">
                <a:latin typeface="Mark Offc" pitchFamily="34" charset="0"/>
              </a:rPr>
              <a:t> </a:t>
            </a:r>
            <a:r>
              <a:rPr lang="nb-NO" dirty="0" smtClean="0">
                <a:latin typeface="Mark Offc" pitchFamily="34" charset="0"/>
              </a:rPr>
              <a:t>5, 10, 25 kaffe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>
                <a:latin typeface="Mark Offc" pitchFamily="34" charset="0"/>
              </a:rPr>
              <a:t>Mellommåltid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>
                <a:latin typeface="Mark Offc" pitchFamily="34" charset="0"/>
              </a:rPr>
              <a:t>Bundling med billett</a:t>
            </a:r>
            <a:endParaRPr lang="nb-NO" dirty="0" smtClean="0">
              <a:latin typeface="Mark Offc" pitchFamily="34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6584248" y="4157132"/>
            <a:ext cx="3282950" cy="13849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b="1" dirty="0" err="1" smtClean="0">
                <a:latin typeface="Mark Offc" pitchFamily="34" charset="0"/>
              </a:rPr>
              <a:t>Deals</a:t>
            </a:r>
            <a:r>
              <a:rPr lang="nb-NO" b="1" dirty="0" smtClean="0">
                <a:latin typeface="Mark Offc" pitchFamily="34" charset="0"/>
              </a:rPr>
              <a:t> &amp; Sampling</a:t>
            </a:r>
          </a:p>
          <a:p>
            <a:endParaRPr lang="nb-NO" dirty="0">
              <a:latin typeface="Mark Offc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nb-NO" dirty="0" smtClean="0">
                <a:latin typeface="Mark Offc" pitchFamily="34" charset="0"/>
              </a:rPr>
              <a:t>Kaffeavtale </a:t>
            </a:r>
            <a:r>
              <a:rPr lang="nb-NO" dirty="0">
                <a:latin typeface="Mark Offc" pitchFamily="34" charset="0"/>
              </a:rPr>
              <a:t>(</a:t>
            </a:r>
            <a:r>
              <a:rPr lang="nb-NO" dirty="0" err="1" smtClean="0">
                <a:latin typeface="Mark Offc" pitchFamily="34" charset="0"/>
              </a:rPr>
              <a:t>periodebilet</a:t>
            </a:r>
            <a:r>
              <a:rPr lang="nb-NO" dirty="0" err="1" smtClean="0">
                <a:latin typeface="Mark Offc" pitchFamily="34" charset="0"/>
              </a:rPr>
              <a:t>t</a:t>
            </a:r>
            <a:r>
              <a:rPr lang="nb-NO" dirty="0" smtClean="0">
                <a:latin typeface="Mark Offc" pitchFamily="34" charset="0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nb-NO" dirty="0" err="1" smtClean="0">
                <a:latin typeface="Mark Offc" pitchFamily="34" charset="0"/>
              </a:rPr>
              <a:t>Deals</a:t>
            </a:r>
            <a:r>
              <a:rPr lang="nb-NO" dirty="0" smtClean="0">
                <a:latin typeface="Mark Offc" pitchFamily="34" charset="0"/>
              </a:rPr>
              <a:t> fra brands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>
                <a:latin typeface="Mark Offc" pitchFamily="34" charset="0"/>
              </a:rPr>
              <a:t>Sampling fra brands</a:t>
            </a:r>
            <a:endParaRPr lang="nb-NO" dirty="0" smtClean="0">
              <a:latin typeface="Mark Offc" pitchFamily="34" charset="0"/>
            </a:endParaRPr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2892780" y="3795891"/>
            <a:ext cx="350997" cy="359997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200" b="1" dirty="0" smtClean="0">
                <a:latin typeface="Mark Offc" pitchFamily="34" charset="0"/>
              </a:rPr>
              <a:t>2</a:t>
            </a:r>
            <a:endParaRPr lang="nb-NO" sz="1200" b="1" dirty="0" smtClean="0">
              <a:latin typeface="Mark Offc" pitchFamily="34" charset="0"/>
            </a:endParaRPr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>
            <a:off x="6375400" y="3795891"/>
            <a:ext cx="350997" cy="359997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200" b="1" dirty="0">
                <a:latin typeface="Mark Offc" pitchFamily="34" charset="0"/>
              </a:rPr>
              <a:t>3</a:t>
            </a:r>
            <a:endParaRPr lang="nb-NO" sz="1200" b="1" dirty="0" smtClean="0">
              <a:latin typeface="Mark Offc" pitchFamily="34" charset="0"/>
            </a:endParaRPr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>
            <a:off x="389467" y="3795891"/>
            <a:ext cx="350997" cy="359997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200" b="1" dirty="0" smtClean="0">
                <a:latin typeface="Mark Offc" pitchFamily="34" charset="0"/>
              </a:rPr>
              <a:t>1</a:t>
            </a:r>
            <a:endParaRPr lang="nb-NO" sz="1200" b="1" dirty="0" smtClean="0">
              <a:latin typeface="Mark Off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2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Liquid Barcode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1B2E7"/>
      </a:accent1>
      <a:accent2>
        <a:srgbClr val="E6455B"/>
      </a:accent2>
      <a:accent3>
        <a:srgbClr val="3C3C3C"/>
      </a:accent3>
      <a:accent4>
        <a:srgbClr val="21B2E7"/>
      </a:accent4>
      <a:accent5>
        <a:srgbClr val="E6455B"/>
      </a:accent5>
      <a:accent6>
        <a:srgbClr val="3C3C3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/>
      <a:lstStyle>
        <a:defPPr algn="ctr">
          <a:defRPr dirty="0" smtClean="0">
            <a:latin typeface="Mark Offc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Mark Offc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blank.potx</Template>
  <TotalTime>36733</TotalTime>
  <Words>130</Words>
  <Application>Microsoft Macintosh PowerPoint</Application>
  <PresentationFormat>A4 (210 x 297 mm)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blank</vt:lpstr>
      <vt:lpstr>Ruter – Smart kundepleie med mobilkuponger</vt:lpstr>
      <vt:lpstr>Kasseintegrerte mobilkuponger - i kjedenes egne apper</vt:lpstr>
      <vt:lpstr>Kasseintegrerte mobilkuponger: smart kundepleie i partnerens egen distribusjon</vt:lpstr>
      <vt:lpstr>Kasseintegrerte mobilkuponger: smart kundepleie i partnerens egen distribusjon</vt:lpstr>
      <vt:lpstr>Kasseintegrerte mobilkuponger: smart kundepleie i partnerens egen distribusjon</vt:lpstr>
      <vt:lpstr>Narvesen – en av mange integrerte kjeder, men den mest relevante for Ruter. </vt:lpstr>
      <vt:lpstr>Narvesen + Ruter: mulighet for kommersielt spennende samarbeid med brands</vt:lpstr>
      <vt:lpstr>Kasseintegrerte mobilkuponger: fremtidig innhold i Ruter appen?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bruker</dc:creator>
  <cp:lastModifiedBy>Mats Danielsen</cp:lastModifiedBy>
  <cp:revision>169</cp:revision>
  <dcterms:created xsi:type="dcterms:W3CDTF">2013-12-11T07:38:43Z</dcterms:created>
  <dcterms:modified xsi:type="dcterms:W3CDTF">2015-03-23T22:41:49Z</dcterms:modified>
</cp:coreProperties>
</file>