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0" r:id="rId2"/>
  </p:sldMasterIdLst>
  <p:notesMasterIdLst>
    <p:notesMasterId r:id="rId18"/>
  </p:notesMasterIdLst>
  <p:sldIdLst>
    <p:sldId id="256" r:id="rId3"/>
    <p:sldId id="268" r:id="rId4"/>
    <p:sldId id="303" r:id="rId5"/>
    <p:sldId id="301" r:id="rId6"/>
    <p:sldId id="270" r:id="rId7"/>
    <p:sldId id="288" r:id="rId8"/>
    <p:sldId id="299" r:id="rId9"/>
    <p:sldId id="271" r:id="rId10"/>
    <p:sldId id="293" r:id="rId11"/>
    <p:sldId id="294" r:id="rId12"/>
    <p:sldId id="295" r:id="rId13"/>
    <p:sldId id="273" r:id="rId14"/>
    <p:sldId id="302" r:id="rId15"/>
    <p:sldId id="304" r:id="rId16"/>
    <p:sldId id="291" r:id="rId17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66"/>
    <a:srgbClr val="F5F5F5"/>
    <a:srgbClr val="707070"/>
    <a:srgbClr val="32374B"/>
    <a:srgbClr val="252525"/>
    <a:srgbClr val="555555"/>
    <a:srgbClr val="999999"/>
    <a:srgbClr val="006BB3"/>
    <a:srgbClr val="AAA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7" autoAdjust="0"/>
    <p:restoredTop sz="94764" autoAdjust="0"/>
  </p:normalViewPr>
  <p:slideViewPr>
    <p:cSldViewPr snapToGrid="0">
      <p:cViewPr varScale="1">
        <p:scale>
          <a:sx n="108" d="100"/>
          <a:sy n="108" d="100"/>
        </p:scale>
        <p:origin x="270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Hele verdikjeden er</a:t>
            </a:r>
            <a:r>
              <a:rPr lang="nb-NO" baseline="0" dirty="0"/>
              <a:t> representert</a:t>
            </a:r>
          </a:p>
          <a:p>
            <a:r>
              <a:rPr lang="nb-NO" baseline="0" dirty="0"/>
              <a:t>Flere kommer til - månedlig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4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1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7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Terje Storhaug </a:t>
            </a:r>
            <a:r>
              <a:rPr lang="nb-NO" dirty="0" err="1"/>
              <a:t>Director</a:t>
            </a:r>
            <a:r>
              <a:rPr lang="nb-NO" dirty="0"/>
              <a:t> IT Service Development &amp; System Management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388620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1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248290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BFEBA7C5-F93C-4EBC-BEC0-9B3A658A0B2D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1ED8-4B4C-452A-804F-25602D2C64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18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nimert symbol"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3193050" y="1871261"/>
            <a:ext cx="2967304" cy="411955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15" name="Trapes 14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  <p:sp>
          <p:nvSpPr>
            <p:cNvPr id="17" name="Trapes 1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e 21"/>
          <p:cNvGrpSpPr/>
          <p:nvPr userDrawn="1"/>
        </p:nvGrpSpPr>
        <p:grpSpPr>
          <a:xfrm>
            <a:off x="2990627" y="2883698"/>
            <a:ext cx="2967304" cy="404973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3" name="Trapes 22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  <p:sp>
          <p:nvSpPr>
            <p:cNvPr id="24" name="Trapes 23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uppe 24"/>
          <p:cNvGrpSpPr/>
          <p:nvPr userDrawn="1"/>
        </p:nvGrpSpPr>
        <p:grpSpPr>
          <a:xfrm rot="6060610" flipH="1">
            <a:off x="2658569" y="2345126"/>
            <a:ext cx="2745389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6" name="Trapes 25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  <p:sp>
          <p:nvSpPr>
            <p:cNvPr id="27" name="Trapes 26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uppe 27"/>
          <p:cNvGrpSpPr/>
          <p:nvPr userDrawn="1"/>
        </p:nvGrpSpPr>
        <p:grpSpPr>
          <a:xfrm rot="6060610" flipH="1">
            <a:off x="3775120" y="2343781"/>
            <a:ext cx="2744612" cy="463770"/>
            <a:chOff x="2224198" y="2564904"/>
            <a:chExt cx="4148002" cy="648072"/>
          </a:xfrm>
          <a:solidFill>
            <a:srgbClr val="FFFFFF"/>
          </a:solidFill>
        </p:grpSpPr>
        <p:sp>
          <p:nvSpPr>
            <p:cNvPr id="29" name="Trapes 28"/>
            <p:cNvSpPr/>
            <p:nvPr userDrawn="1"/>
          </p:nvSpPr>
          <p:spPr>
            <a:xfrm>
              <a:off x="2224198" y="2564904"/>
              <a:ext cx="2121379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  <p:sp>
          <p:nvSpPr>
            <p:cNvPr id="30" name="Trapes 29"/>
            <p:cNvSpPr/>
            <p:nvPr userDrawn="1"/>
          </p:nvSpPr>
          <p:spPr>
            <a:xfrm rot="10800000">
              <a:off x="4211960" y="2564904"/>
              <a:ext cx="2160240" cy="648072"/>
            </a:xfrm>
            <a:prstGeom prst="trapezoid">
              <a:avLst>
                <a:gd name="adj" fmla="val 19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04"/>
              <a:endParaRPr lang="nb-NO" sz="1214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51793E-7 L -0.04757 0.2884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0523E-6 L -0.29028 -0.0023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51793E-7 L 0.05573 -0.4564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22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4629E-6 L 0.36996 -0.00694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594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654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60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52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8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948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697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8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054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61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381554"/>
            <a:ext cx="7980536" cy="49244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212112"/>
            <a:ext cx="7980536" cy="33520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706" r:id="rId4"/>
    <p:sldLayoutId id="2147483663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64" r:id="rId14"/>
    <p:sldLayoutId id="2147483707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66" r:id="rId21"/>
    <p:sldLayoutId id="2147483667" r:id="rId22"/>
    <p:sldLayoutId id="2147483677" r:id="rId23"/>
    <p:sldLayoutId id="2147483678" r:id="rId24"/>
    <p:sldLayoutId id="2147483708" r:id="rId25"/>
    <p:sldLayoutId id="2147483709" r:id="rId26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4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20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80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9E72-0A08-49B2-83AB-859502163C6F}" type="datetimeFigureOut">
              <a:rPr lang="nb-NO" smtClean="0"/>
              <a:t>14.11.2017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78CA-DC6E-42AC-9425-C60AF064A3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63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xp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80649" y="2001458"/>
            <a:ext cx="7980536" cy="615553"/>
          </a:xfrm>
        </p:spPr>
        <p:txBody>
          <a:bodyPr/>
          <a:lstStyle/>
          <a:p>
            <a:r>
              <a:rPr lang="nb-NO" sz="4000" dirty="0"/>
              <a:t>IT-arkitektur </a:t>
            </a:r>
            <a:r>
              <a:rPr lang="mr-IN" sz="4000" dirty="0"/>
              <a:t>–</a:t>
            </a:r>
            <a:r>
              <a:rPr lang="nb-NO" sz="4000" dirty="0"/>
              <a:t> leveransemodell</a:t>
            </a: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24448"/>
          </a:xfrm>
        </p:spPr>
        <p:txBody>
          <a:bodyPr/>
          <a:lstStyle/>
          <a:p>
            <a:r>
              <a:rPr lang="nb-NO" dirty="0"/>
              <a:t>Dialogkonferanse Minibusser Asker/Bærum 2018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580649" y="3703502"/>
            <a:ext cx="7980536" cy="169277"/>
          </a:xfrm>
        </p:spPr>
        <p:txBody>
          <a:bodyPr/>
          <a:lstStyle/>
          <a:p>
            <a:r>
              <a:rPr lang="nb-NO" i="1" dirty="0"/>
              <a:t>Brynjar Gevelt, Leder Arkitektur, Ruter #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/>
              <a:t>Komponenter relevant for Minibusser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49" y="934621"/>
            <a:ext cx="7980536" cy="1583608"/>
          </a:xfrm>
        </p:spPr>
        <p:txBody>
          <a:bodyPr>
            <a:normAutofit fontScale="85000" lnSpcReduction="20000"/>
          </a:bodyPr>
          <a:lstStyle/>
          <a:p>
            <a:r>
              <a:rPr lang="nb-NO" sz="1500" dirty="0"/>
              <a:t>DPI (</a:t>
            </a:r>
            <a:r>
              <a:rPr lang="nb-NO" sz="1500" dirty="0" err="1"/>
              <a:t>Dynamic</a:t>
            </a:r>
            <a:r>
              <a:rPr lang="nb-NO" sz="1500" dirty="0"/>
              <a:t> </a:t>
            </a:r>
            <a:r>
              <a:rPr lang="nb-NO" sz="1500" dirty="0" err="1"/>
              <a:t>Passenger</a:t>
            </a:r>
            <a:r>
              <a:rPr lang="nb-NO" sz="1500" dirty="0"/>
              <a:t> Information) – Destinasjon i front</a:t>
            </a:r>
          </a:p>
          <a:p>
            <a:r>
              <a:rPr lang="nb-NO" sz="1500" dirty="0"/>
              <a:t>GPS (</a:t>
            </a:r>
            <a:r>
              <a:rPr lang="nb-NO" sz="1500" dirty="0" err="1"/>
              <a:t>Geoposisjon</a:t>
            </a:r>
            <a:r>
              <a:rPr lang="nb-NO" sz="1500" dirty="0"/>
              <a:t>) – Sender posisjon til Oppdragsgiver</a:t>
            </a:r>
          </a:p>
          <a:p>
            <a:r>
              <a:rPr lang="nb-NO" sz="1500" dirty="0"/>
              <a:t>VCG (</a:t>
            </a:r>
            <a:r>
              <a:rPr lang="nb-NO" sz="1500" dirty="0" err="1"/>
              <a:t>Vehicel</a:t>
            </a:r>
            <a:r>
              <a:rPr lang="nb-NO" sz="1500" dirty="0"/>
              <a:t> </a:t>
            </a:r>
            <a:r>
              <a:rPr lang="nb-NO" sz="1500" dirty="0" err="1"/>
              <a:t>Communication</a:t>
            </a:r>
            <a:r>
              <a:rPr lang="nb-NO" sz="1500" dirty="0"/>
              <a:t> Gateway) </a:t>
            </a:r>
          </a:p>
          <a:p>
            <a:r>
              <a:rPr lang="nb-NO" sz="1500" dirty="0"/>
              <a:t>MADT (</a:t>
            </a:r>
            <a:r>
              <a:rPr lang="nb-NO" sz="1500" dirty="0" err="1"/>
              <a:t>Multi</a:t>
            </a:r>
            <a:r>
              <a:rPr lang="nb-NO" sz="1500" dirty="0"/>
              <a:t> Application Display Terminal) - Billettsalg</a:t>
            </a:r>
          </a:p>
          <a:p>
            <a:endParaRPr lang="nb-NO" sz="1600" dirty="0"/>
          </a:p>
          <a:p>
            <a:pPr marL="0" indent="0">
              <a:buNone/>
            </a:pPr>
            <a:r>
              <a:rPr lang="nb-NO" sz="2800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9" y="2066975"/>
            <a:ext cx="7860873" cy="267068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75011" y="2973871"/>
            <a:ext cx="601884" cy="5238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2D295C61-4B8E-440B-99A7-0979FF55BEFC}"/>
              </a:ext>
            </a:extLst>
          </p:cNvPr>
          <p:cNvSpPr/>
          <p:nvPr/>
        </p:nvSpPr>
        <p:spPr>
          <a:xfrm>
            <a:off x="5651182" y="2119086"/>
            <a:ext cx="601884" cy="135597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685B4ECD-01FD-4234-B577-F9CC1D382D21}"/>
              </a:ext>
            </a:extLst>
          </p:cNvPr>
          <p:cNvSpPr/>
          <p:nvPr/>
        </p:nvSpPr>
        <p:spPr>
          <a:xfrm>
            <a:off x="7383317" y="2878447"/>
            <a:ext cx="601884" cy="5238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34155AAA-6C26-4134-90F6-E3ECB05A2572}"/>
              </a:ext>
            </a:extLst>
          </p:cNvPr>
          <p:cNvSpPr/>
          <p:nvPr/>
        </p:nvSpPr>
        <p:spPr>
          <a:xfrm>
            <a:off x="4929635" y="2951192"/>
            <a:ext cx="601884" cy="5238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22" y="3280570"/>
            <a:ext cx="279400" cy="30480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4362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1ED8-4B4C-452A-804F-25602D2C64CB}" type="slidenum">
              <a:rPr lang="nb-NO" smtClean="0"/>
              <a:t>11</a:t>
            </a:fld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56" y="151413"/>
            <a:ext cx="6223786" cy="458285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00616E76-ADAD-421A-8569-74A540971D1A}"/>
              </a:ext>
            </a:extLst>
          </p:cNvPr>
          <p:cNvSpPr/>
          <p:nvPr/>
        </p:nvSpPr>
        <p:spPr>
          <a:xfrm>
            <a:off x="1175657" y="1398368"/>
            <a:ext cx="6712857" cy="333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579A3872-80D3-4748-B025-BD2D47239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0" y="3317209"/>
            <a:ext cx="1960605" cy="63956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3E481A93-F50B-4ACB-829A-101A98F8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60" y="3469609"/>
            <a:ext cx="1960605" cy="63956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EC600FAB-0E74-4B22-B9A2-0419ABC7E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60" y="3622009"/>
            <a:ext cx="1960605" cy="63956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B0BB0C49-D5F5-4BE9-81AC-4AB6C037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489" y="3317209"/>
            <a:ext cx="1960605" cy="63956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C191240-652F-45C5-9EF4-222291718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89" y="3469609"/>
            <a:ext cx="1960605" cy="63956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40DC2C47-FCBF-415E-9F3B-85EA9E6C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9" y="3622009"/>
            <a:ext cx="1960605" cy="639566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8E7F5E01-F02B-4137-97EA-74B0469B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64" y="3324772"/>
            <a:ext cx="1960605" cy="63956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xmlns="" id="{07605320-3899-4823-BBD5-7FDF7A92C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64" y="3477172"/>
            <a:ext cx="1960605" cy="63956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xmlns="" id="{CFA015CD-6599-483F-99A0-4D3A73AC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764" y="3629572"/>
            <a:ext cx="1960605" cy="639566"/>
          </a:xfrm>
          <a:prstGeom prst="rect">
            <a:avLst/>
          </a:prstGeom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xmlns="" id="{8CDE010B-DF74-4E0C-AE75-05F9834558D5}"/>
              </a:ext>
            </a:extLst>
          </p:cNvPr>
          <p:cNvCxnSpPr>
            <a:cxnSpLocks/>
          </p:cNvCxnSpPr>
          <p:nvPr/>
        </p:nvCxnSpPr>
        <p:spPr>
          <a:xfrm>
            <a:off x="1865086" y="1398368"/>
            <a:ext cx="0" cy="19264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xmlns="" id="{7779986B-AD95-485A-8C1C-DA82694E92D7}"/>
              </a:ext>
            </a:extLst>
          </p:cNvPr>
          <p:cNvCxnSpPr>
            <a:cxnSpLocks/>
          </p:cNvCxnSpPr>
          <p:nvPr/>
        </p:nvCxnSpPr>
        <p:spPr>
          <a:xfrm>
            <a:off x="2539560" y="1387424"/>
            <a:ext cx="0" cy="193734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xmlns="" id="{A744C4BF-D7B9-40BF-909E-748EA7E5D286}"/>
              </a:ext>
            </a:extLst>
          </p:cNvPr>
          <p:cNvCxnSpPr>
            <a:cxnSpLocks/>
          </p:cNvCxnSpPr>
          <p:nvPr/>
        </p:nvCxnSpPr>
        <p:spPr>
          <a:xfrm>
            <a:off x="3857611" y="1398368"/>
            <a:ext cx="0" cy="191884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xmlns="" id="{A914C73F-3A70-4FEB-A73F-EF91EDE70796}"/>
              </a:ext>
            </a:extLst>
          </p:cNvPr>
          <p:cNvCxnSpPr>
            <a:cxnSpLocks/>
          </p:cNvCxnSpPr>
          <p:nvPr/>
        </p:nvCxnSpPr>
        <p:spPr>
          <a:xfrm>
            <a:off x="4532085" y="1387424"/>
            <a:ext cx="0" cy="192978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xmlns="" id="{0B3DB092-49F2-42BE-9552-543B71354467}"/>
              </a:ext>
            </a:extLst>
          </p:cNvPr>
          <p:cNvCxnSpPr>
            <a:cxnSpLocks/>
          </p:cNvCxnSpPr>
          <p:nvPr/>
        </p:nvCxnSpPr>
        <p:spPr>
          <a:xfrm>
            <a:off x="5987143" y="1390805"/>
            <a:ext cx="0" cy="19264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xmlns="" id="{C5FE1162-4B02-440A-B959-9DF9B090C670}"/>
              </a:ext>
            </a:extLst>
          </p:cNvPr>
          <p:cNvCxnSpPr>
            <a:cxnSpLocks/>
          </p:cNvCxnSpPr>
          <p:nvPr/>
        </p:nvCxnSpPr>
        <p:spPr>
          <a:xfrm>
            <a:off x="6661617" y="1379861"/>
            <a:ext cx="0" cy="194491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kstSylinder 62">
            <a:extLst>
              <a:ext uri="{FF2B5EF4-FFF2-40B4-BE49-F238E27FC236}">
                <a16:creationId xmlns:a16="http://schemas.microsoft.com/office/drawing/2014/main" xmlns="" id="{614A30FB-FE4E-4BBA-BD70-146E2E9ED1E4}"/>
              </a:ext>
            </a:extLst>
          </p:cNvPr>
          <p:cNvSpPr txBox="1"/>
          <p:nvPr/>
        </p:nvSpPr>
        <p:spPr>
          <a:xfrm>
            <a:off x="4480046" y="1943035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Dynamisk posisjon</a:t>
            </a:r>
          </a:p>
          <a:p>
            <a:r>
              <a:rPr lang="nb-NO" sz="800" dirty="0"/>
              <a:t>Billettinformasjon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xmlns="" id="{F0E915BD-8639-4740-8EA0-CCA69EBB3C68}"/>
              </a:ext>
            </a:extLst>
          </p:cNvPr>
          <p:cNvSpPr txBox="1"/>
          <p:nvPr/>
        </p:nvSpPr>
        <p:spPr>
          <a:xfrm>
            <a:off x="3184649" y="19430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dirty="0"/>
              <a:t>Dynamisk </a:t>
            </a:r>
          </a:p>
          <a:p>
            <a:pPr algn="r"/>
            <a:r>
              <a:rPr lang="nb-NO" sz="800" dirty="0"/>
              <a:t>passasjer </a:t>
            </a:r>
          </a:p>
          <a:p>
            <a:pPr algn="r"/>
            <a:r>
              <a:rPr lang="nb-NO" sz="800" dirty="0"/>
              <a:t>informasjon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xmlns="" id="{2A34C5AE-B4ED-4DA8-B4C4-945F33F97294}"/>
              </a:ext>
            </a:extLst>
          </p:cNvPr>
          <p:cNvSpPr txBox="1"/>
          <p:nvPr/>
        </p:nvSpPr>
        <p:spPr>
          <a:xfrm>
            <a:off x="2499579" y="1630672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Dynamisk posisjon</a:t>
            </a:r>
          </a:p>
          <a:p>
            <a:r>
              <a:rPr lang="nb-NO" sz="800" dirty="0"/>
              <a:t>Billettinformasjon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xmlns="" id="{EA0E7698-7030-45CB-877B-99D5D10CCD98}"/>
              </a:ext>
            </a:extLst>
          </p:cNvPr>
          <p:cNvSpPr txBox="1"/>
          <p:nvPr/>
        </p:nvSpPr>
        <p:spPr>
          <a:xfrm>
            <a:off x="1204182" y="1630672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dirty="0"/>
              <a:t>Dynamisk </a:t>
            </a:r>
          </a:p>
          <a:p>
            <a:pPr algn="r"/>
            <a:r>
              <a:rPr lang="nb-NO" sz="800" dirty="0"/>
              <a:t>passasjer </a:t>
            </a:r>
          </a:p>
          <a:p>
            <a:pPr algn="r"/>
            <a:r>
              <a:rPr lang="nb-NO" sz="800" dirty="0"/>
              <a:t>informasjon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xmlns="" id="{D817B078-BC2C-420A-8840-44D8C1E0D4BA}"/>
              </a:ext>
            </a:extLst>
          </p:cNvPr>
          <p:cNvSpPr txBox="1"/>
          <p:nvPr/>
        </p:nvSpPr>
        <p:spPr>
          <a:xfrm>
            <a:off x="6613046" y="2363235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Dynamisk posisjon</a:t>
            </a:r>
          </a:p>
          <a:p>
            <a:r>
              <a:rPr lang="nb-NO" sz="800" dirty="0"/>
              <a:t>Billettinformasjon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xmlns="" id="{F45BF635-9E95-41EB-B041-BC3BCF67C795}"/>
              </a:ext>
            </a:extLst>
          </p:cNvPr>
          <p:cNvSpPr txBox="1"/>
          <p:nvPr/>
        </p:nvSpPr>
        <p:spPr>
          <a:xfrm>
            <a:off x="5317649" y="23632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800" dirty="0"/>
              <a:t>Dynamisk </a:t>
            </a:r>
          </a:p>
          <a:p>
            <a:pPr algn="r"/>
            <a:r>
              <a:rPr lang="nb-NO" sz="800" dirty="0"/>
              <a:t>passasjer </a:t>
            </a:r>
          </a:p>
          <a:p>
            <a:pPr algn="r"/>
            <a:r>
              <a:rPr lang="nb-NO" sz="800" dirty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16425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/>
              <a:t>Tjenesteleveranser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u="sng" dirty="0"/>
              <a:t>OPERATØR</a:t>
            </a:r>
          </a:p>
          <a:p>
            <a:r>
              <a:rPr lang="nb-NO" dirty="0"/>
              <a:t>Kjøretøyets posisjon</a:t>
            </a:r>
          </a:p>
          <a:p>
            <a:r>
              <a:rPr lang="nb-NO" dirty="0"/>
              <a:t>Utvendige skjermer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OPPDRAGSGIVER</a:t>
            </a:r>
          </a:p>
          <a:p>
            <a:r>
              <a:rPr lang="nb-NO" dirty="0"/>
              <a:t>Rute/Passasjerinformasjon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819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578C51B-0989-4FDA-B35F-155445E1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/>
              <a:t>Ruters krav til posisjonsdata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F26D9FC-20E1-4C15-85FF-7C88C1CC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Når buss ankommer startpunkt/henteplass</a:t>
            </a:r>
          </a:p>
          <a:p>
            <a:r>
              <a:rPr lang="nb-NO" dirty="0"/>
              <a:t>Når passasjer er om bord/avgang</a:t>
            </a:r>
          </a:p>
          <a:p>
            <a:r>
              <a:rPr lang="nb-NO" dirty="0"/>
              <a:t>Når bussen kjører (hvert 2. sekund i produksjon)</a:t>
            </a:r>
          </a:p>
          <a:p>
            <a:r>
              <a:rPr lang="nb-NO" dirty="0"/>
              <a:t>Når buss ankommer endepunkt</a:t>
            </a:r>
          </a:p>
          <a:p>
            <a:r>
              <a:rPr lang="nb-NO" dirty="0"/>
              <a:t>Når buss reiser fra endepunkt</a:t>
            </a:r>
          </a:p>
        </p:txBody>
      </p:sp>
    </p:spTree>
    <p:extLst>
      <p:ext uri="{BB962C8B-B14F-4D97-AF65-F5344CB8AC3E}">
        <p14:creationId xmlns:p14="http://schemas.microsoft.com/office/powerpoint/2010/main" val="18048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6" name="Tittel 5"/>
          <p:cNvSpPr txBox="1">
            <a:spLocks noGrp="1"/>
          </p:cNvSpPr>
          <p:nvPr>
            <p:ph type="title"/>
          </p:nvPr>
        </p:nvSpPr>
        <p:spPr>
          <a:xfrm>
            <a:off x="580649" y="303407"/>
            <a:ext cx="20556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webMDT</a:t>
            </a:r>
            <a:endParaRPr lang="nb-NO" sz="36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9" y="891351"/>
            <a:ext cx="4257759" cy="399112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52" y="891351"/>
            <a:ext cx="3827582" cy="196835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052" y="2926392"/>
            <a:ext cx="3827582" cy="19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/>
              <a:t>Konsept og bakgrunn (1)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Ruter jobber for å:</a:t>
            </a:r>
          </a:p>
          <a:p>
            <a:pPr lvl="1"/>
            <a:r>
              <a:rPr lang="nb-NO" dirty="0"/>
              <a:t>I større grad tilby helhetlig og integrerte transportløsninger «fra-dør-til-dør» </a:t>
            </a:r>
          </a:p>
          <a:p>
            <a:pPr lvl="2"/>
            <a:r>
              <a:rPr lang="nb-NO" dirty="0"/>
              <a:t>Buss, tog, trikk, metro, båt, minibusser/taxier, delebiler, sykler etc.</a:t>
            </a:r>
          </a:p>
          <a:p>
            <a:pPr lvl="1"/>
            <a:r>
              <a:rPr lang="nb-NO" dirty="0"/>
              <a:t>For å sikre dette så vil alle kjøretøy knyttes sammen og opereres via en og samme digitale plattform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Minibusser i Asker/Bærum ses på i denne kontekst. </a:t>
            </a:r>
          </a:p>
          <a:p>
            <a:pPr lvl="1"/>
            <a:r>
              <a:rPr lang="nb-NO" dirty="0"/>
              <a:t>Et sentralt element i dette er konseptet «</a:t>
            </a:r>
            <a:r>
              <a:rPr lang="nb-NO" dirty="0" err="1"/>
              <a:t>BaaS</a:t>
            </a:r>
            <a:r>
              <a:rPr lang="nb-NO" dirty="0"/>
              <a:t>» (Bus-as-a-service)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1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/>
          <p:cNvSpPr/>
          <p:nvPr/>
        </p:nvSpPr>
        <p:spPr>
          <a:xfrm>
            <a:off x="3937226" y="1837758"/>
            <a:ext cx="728965" cy="116341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Integrator system</a:t>
            </a:r>
          </a:p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PTA</a:t>
            </a:r>
          </a:p>
        </p:txBody>
      </p:sp>
      <p:sp>
        <p:nvSpPr>
          <p:cNvPr id="6" name="Rektangel: avrundede hjørner 5"/>
          <p:cNvSpPr/>
          <p:nvPr/>
        </p:nvSpPr>
        <p:spPr>
          <a:xfrm>
            <a:off x="2435295" y="1143793"/>
            <a:ext cx="685800" cy="485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Buss</a:t>
            </a:r>
          </a:p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systemer</a:t>
            </a:r>
          </a:p>
        </p:txBody>
      </p:sp>
      <p:sp>
        <p:nvSpPr>
          <p:cNvPr id="7" name="Rektangel: avrundede hjørner 6"/>
          <p:cNvSpPr/>
          <p:nvPr/>
        </p:nvSpPr>
        <p:spPr>
          <a:xfrm>
            <a:off x="2092395" y="2017372"/>
            <a:ext cx="685800" cy="485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Båt</a:t>
            </a:r>
          </a:p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systemer</a:t>
            </a:r>
          </a:p>
        </p:txBody>
      </p:sp>
      <p:sp>
        <p:nvSpPr>
          <p:cNvPr id="8" name="Rektangel: avrundede hjørner 7"/>
          <p:cNvSpPr/>
          <p:nvPr/>
        </p:nvSpPr>
        <p:spPr>
          <a:xfrm>
            <a:off x="1749495" y="2890951"/>
            <a:ext cx="685800" cy="485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Trikk</a:t>
            </a:r>
          </a:p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systemer</a:t>
            </a:r>
          </a:p>
        </p:txBody>
      </p:sp>
      <p:sp>
        <p:nvSpPr>
          <p:cNvPr id="9" name="Rektangel: avrundede hjørner 8"/>
          <p:cNvSpPr/>
          <p:nvPr/>
        </p:nvSpPr>
        <p:spPr>
          <a:xfrm>
            <a:off x="2618991" y="3807393"/>
            <a:ext cx="685800" cy="485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Metro</a:t>
            </a:r>
          </a:p>
          <a:p>
            <a:pPr algn="ctr" defTabSz="685800"/>
            <a:r>
              <a:rPr lang="nb-NO" sz="900" dirty="0">
                <a:solidFill>
                  <a:prstClr val="white"/>
                </a:solidFill>
                <a:latin typeface="Calibri" panose="020F0502020204030204"/>
              </a:rPr>
              <a:t>systemer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18" y="1049610"/>
            <a:ext cx="500062" cy="1632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97" y="1202691"/>
            <a:ext cx="500062" cy="16328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2" y="1365976"/>
            <a:ext cx="500062" cy="163286"/>
          </a:xfrm>
          <a:prstGeom prst="rect">
            <a:avLst/>
          </a:prstGeom>
        </p:spPr>
      </p:pic>
      <p:cxnSp>
        <p:nvCxnSpPr>
          <p:cNvPr id="14" name="Rett pilkobling 13"/>
          <p:cNvCxnSpPr>
            <a:stCxn id="10" idx="3"/>
          </p:cNvCxnSpPr>
          <p:nvPr/>
        </p:nvCxnSpPr>
        <p:spPr>
          <a:xfrm>
            <a:off x="1638980" y="1131254"/>
            <a:ext cx="706509" cy="153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>
            <a:stCxn id="11" idx="3"/>
          </p:cNvCxnSpPr>
          <p:nvPr/>
        </p:nvCxnSpPr>
        <p:spPr>
          <a:xfrm>
            <a:off x="1740459" y="1284334"/>
            <a:ext cx="605030" cy="1023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>
            <a:stCxn id="12" idx="3"/>
          </p:cNvCxnSpPr>
          <p:nvPr/>
        </p:nvCxnSpPr>
        <p:spPr>
          <a:xfrm>
            <a:off x="1549173" y="1447619"/>
            <a:ext cx="796316" cy="34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1" y="1945736"/>
            <a:ext cx="514770" cy="312794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5" y="2208776"/>
            <a:ext cx="514770" cy="312794"/>
          </a:xfrm>
          <a:prstGeom prst="rect">
            <a:avLst/>
          </a:prstGeom>
        </p:spPr>
      </p:pic>
      <p:cxnSp>
        <p:nvCxnSpPr>
          <p:cNvPr id="32" name="Rett pilkobling 31"/>
          <p:cNvCxnSpPr>
            <a:stCxn id="29" idx="3"/>
          </p:cNvCxnSpPr>
          <p:nvPr/>
        </p:nvCxnSpPr>
        <p:spPr>
          <a:xfrm>
            <a:off x="1498171" y="2102133"/>
            <a:ext cx="544802" cy="578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/>
          <p:cNvCxnSpPr>
            <a:stCxn id="31" idx="3"/>
          </p:cNvCxnSpPr>
          <p:nvPr/>
        </p:nvCxnSpPr>
        <p:spPr>
          <a:xfrm flipV="1">
            <a:off x="1604875" y="2307203"/>
            <a:ext cx="387359" cy="57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Bild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77" y="2806644"/>
            <a:ext cx="327196" cy="327196"/>
          </a:xfrm>
          <a:prstGeom prst="rect">
            <a:avLst/>
          </a:prstGeom>
        </p:spPr>
      </p:pic>
      <p:pic>
        <p:nvPicPr>
          <p:cNvPr id="41" name="Bild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4" y="3283545"/>
            <a:ext cx="327196" cy="327196"/>
          </a:xfrm>
          <a:prstGeom prst="rect">
            <a:avLst/>
          </a:prstGeom>
        </p:spPr>
      </p:pic>
      <p:cxnSp>
        <p:nvCxnSpPr>
          <p:cNvPr id="42" name="Rett pilkobling 41"/>
          <p:cNvCxnSpPr>
            <a:stCxn id="40" idx="3"/>
          </p:cNvCxnSpPr>
          <p:nvPr/>
        </p:nvCxnSpPr>
        <p:spPr>
          <a:xfrm>
            <a:off x="1209072" y="2970243"/>
            <a:ext cx="502507" cy="309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/>
          <p:cNvCxnSpPr>
            <a:stCxn id="41" idx="3"/>
          </p:cNvCxnSpPr>
          <p:nvPr/>
        </p:nvCxnSpPr>
        <p:spPr>
          <a:xfrm flipV="1">
            <a:off x="1347490" y="3259565"/>
            <a:ext cx="364089" cy="1875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Bild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5" y="4200859"/>
            <a:ext cx="295245" cy="295245"/>
          </a:xfrm>
          <a:prstGeom prst="rect">
            <a:avLst/>
          </a:prstGeom>
        </p:spPr>
      </p:pic>
      <p:pic>
        <p:nvPicPr>
          <p:cNvPr id="49" name="Bild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11" y="3754884"/>
            <a:ext cx="295245" cy="295245"/>
          </a:xfrm>
          <a:prstGeom prst="rect">
            <a:avLst/>
          </a:prstGeom>
        </p:spPr>
      </p:pic>
      <p:cxnSp>
        <p:nvCxnSpPr>
          <p:cNvPr id="50" name="Rett pilkobling 49"/>
          <p:cNvCxnSpPr>
            <a:stCxn id="49" idx="3"/>
          </p:cNvCxnSpPr>
          <p:nvPr/>
        </p:nvCxnSpPr>
        <p:spPr>
          <a:xfrm>
            <a:off x="1827856" y="3902506"/>
            <a:ext cx="725525" cy="278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kobling 52"/>
          <p:cNvCxnSpPr>
            <a:stCxn id="48" idx="3"/>
          </p:cNvCxnSpPr>
          <p:nvPr/>
        </p:nvCxnSpPr>
        <p:spPr>
          <a:xfrm flipV="1">
            <a:off x="1939270" y="4200858"/>
            <a:ext cx="614111" cy="1476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il: venstre og høyre 55"/>
          <p:cNvSpPr/>
          <p:nvPr/>
        </p:nvSpPr>
        <p:spPr>
          <a:xfrm rot="1765986">
            <a:off x="3131352" y="1750925"/>
            <a:ext cx="689215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Pil: venstre og høyre 56"/>
          <p:cNvSpPr/>
          <p:nvPr/>
        </p:nvSpPr>
        <p:spPr>
          <a:xfrm rot="586533">
            <a:off x="2890362" y="2180482"/>
            <a:ext cx="811627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Pil: venstre og høyre 57"/>
          <p:cNvSpPr/>
          <p:nvPr/>
        </p:nvSpPr>
        <p:spPr>
          <a:xfrm rot="20754151">
            <a:off x="2482664" y="2873795"/>
            <a:ext cx="1173997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Pil: venstre og høyre 58"/>
          <p:cNvSpPr/>
          <p:nvPr/>
        </p:nvSpPr>
        <p:spPr>
          <a:xfrm rot="19317642">
            <a:off x="3094149" y="3314675"/>
            <a:ext cx="899962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Pil: venstre og høyre 59"/>
          <p:cNvSpPr/>
          <p:nvPr/>
        </p:nvSpPr>
        <p:spPr>
          <a:xfrm rot="19317642">
            <a:off x="4702485" y="1594229"/>
            <a:ext cx="899962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Pil: venstre og høyre 60"/>
          <p:cNvSpPr/>
          <p:nvPr/>
        </p:nvSpPr>
        <p:spPr>
          <a:xfrm rot="20112906">
            <a:off x="4778142" y="2147144"/>
            <a:ext cx="899962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Pil: venstre og høyre 61"/>
          <p:cNvSpPr/>
          <p:nvPr/>
        </p:nvSpPr>
        <p:spPr>
          <a:xfrm>
            <a:off x="4778870" y="2676869"/>
            <a:ext cx="899962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Pil: venstre og høyre 62"/>
          <p:cNvSpPr/>
          <p:nvPr/>
        </p:nvSpPr>
        <p:spPr>
          <a:xfrm rot="1252361">
            <a:off x="4739585" y="3138665"/>
            <a:ext cx="899962" cy="2227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4" name="Gruppe 63"/>
          <p:cNvGrpSpPr/>
          <p:nvPr/>
        </p:nvGrpSpPr>
        <p:grpSpPr>
          <a:xfrm>
            <a:off x="6321592" y="1197606"/>
            <a:ext cx="503340" cy="500027"/>
            <a:chOff x="6023295" y="5117284"/>
            <a:chExt cx="671120" cy="666702"/>
          </a:xfrm>
        </p:grpSpPr>
        <p:sp>
          <p:nvSpPr>
            <p:cNvPr id="65" name="Rektangel 64"/>
            <p:cNvSpPr/>
            <p:nvPr/>
          </p:nvSpPr>
          <p:spPr>
            <a:xfrm>
              <a:off x="6023295" y="5117284"/>
              <a:ext cx="671120" cy="666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6" name="Bilde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871" y="5196651"/>
              <a:ext cx="507967" cy="507967"/>
            </a:xfrm>
            <a:prstGeom prst="rect">
              <a:avLst/>
            </a:prstGeom>
          </p:spPr>
        </p:pic>
      </p:grpSp>
      <p:sp>
        <p:nvSpPr>
          <p:cNvPr id="67" name="Rektangel: avrundede hjørner 66"/>
          <p:cNvSpPr/>
          <p:nvPr/>
        </p:nvSpPr>
        <p:spPr>
          <a:xfrm>
            <a:off x="5636684" y="1303648"/>
            <a:ext cx="554875" cy="28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Stoppskilt</a:t>
            </a:r>
          </a:p>
        </p:txBody>
      </p:sp>
      <p:sp>
        <p:nvSpPr>
          <p:cNvPr id="68" name="Rektangel: avrundede hjørner 67"/>
          <p:cNvSpPr/>
          <p:nvPr/>
        </p:nvSpPr>
        <p:spPr>
          <a:xfrm>
            <a:off x="5725370" y="1878670"/>
            <a:ext cx="554875" cy="28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Smart </a:t>
            </a:r>
            <a:r>
              <a:rPr lang="nb-NO" sz="750" dirty="0" err="1">
                <a:solidFill>
                  <a:prstClr val="white"/>
                </a:solidFill>
                <a:latin typeface="Calibri" panose="020F0502020204030204"/>
              </a:rPr>
              <a:t>phones</a:t>
            </a:r>
            <a:endParaRPr lang="nb-NO" sz="7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ktangel: avrundede hjørner 68"/>
          <p:cNvSpPr/>
          <p:nvPr/>
        </p:nvSpPr>
        <p:spPr>
          <a:xfrm>
            <a:off x="5767639" y="2599312"/>
            <a:ext cx="685151" cy="28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Web</a:t>
            </a:r>
          </a:p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applikasjoner</a:t>
            </a:r>
          </a:p>
        </p:txBody>
      </p:sp>
      <p:sp>
        <p:nvSpPr>
          <p:cNvPr id="70" name="Rektangel: avrundede hjørner 69"/>
          <p:cNvSpPr/>
          <p:nvPr/>
        </p:nvSpPr>
        <p:spPr>
          <a:xfrm>
            <a:off x="5690868" y="3283545"/>
            <a:ext cx="685151" cy="28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Monitorer/</a:t>
            </a:r>
          </a:p>
          <a:p>
            <a:pPr algn="ctr" defTabSz="685800"/>
            <a:r>
              <a:rPr lang="nb-NO" sz="750" dirty="0">
                <a:solidFill>
                  <a:prstClr val="white"/>
                </a:solidFill>
                <a:latin typeface="Calibri" panose="020F0502020204030204"/>
              </a:rPr>
              <a:t>displayer</a:t>
            </a:r>
          </a:p>
        </p:txBody>
      </p:sp>
      <p:cxnSp>
        <p:nvCxnSpPr>
          <p:cNvPr id="73" name="Rett linje 72"/>
          <p:cNvCxnSpPr>
            <a:stCxn id="67" idx="3"/>
            <a:endCxn id="65" idx="1"/>
          </p:cNvCxnSpPr>
          <p:nvPr/>
        </p:nvCxnSpPr>
        <p:spPr>
          <a:xfrm>
            <a:off x="6191558" y="1447619"/>
            <a:ext cx="13003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tt linje 75"/>
          <p:cNvCxnSpPr>
            <a:stCxn id="70" idx="3"/>
            <a:endCxn id="85" idx="1"/>
          </p:cNvCxnSpPr>
          <p:nvPr/>
        </p:nvCxnSpPr>
        <p:spPr>
          <a:xfrm>
            <a:off x="6376019" y="3427515"/>
            <a:ext cx="337000" cy="4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Bild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36" y="1837757"/>
            <a:ext cx="192089" cy="415669"/>
          </a:xfrm>
          <a:prstGeom prst="rect">
            <a:avLst/>
          </a:prstGeom>
        </p:spPr>
      </p:pic>
      <p:cxnSp>
        <p:nvCxnSpPr>
          <p:cNvPr id="81" name="Rett linje 80"/>
          <p:cNvCxnSpPr>
            <a:stCxn id="68" idx="3"/>
            <a:endCxn id="80" idx="1"/>
          </p:cNvCxnSpPr>
          <p:nvPr/>
        </p:nvCxnSpPr>
        <p:spPr>
          <a:xfrm>
            <a:off x="6280244" y="2022640"/>
            <a:ext cx="405291" cy="2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Bild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19" y="3283545"/>
            <a:ext cx="377893" cy="377893"/>
          </a:xfrm>
          <a:prstGeom prst="rect">
            <a:avLst/>
          </a:prstGeom>
        </p:spPr>
      </p:pic>
      <p:pic>
        <p:nvPicPr>
          <p:cNvPr id="91" name="Bilde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3" y="2548294"/>
            <a:ext cx="543862" cy="543862"/>
          </a:xfrm>
          <a:prstGeom prst="rect">
            <a:avLst/>
          </a:prstGeom>
        </p:spPr>
      </p:pic>
      <p:cxnSp>
        <p:nvCxnSpPr>
          <p:cNvPr id="92" name="Rett linje 91"/>
          <p:cNvCxnSpPr>
            <a:stCxn id="69" idx="3"/>
            <a:endCxn id="91" idx="1"/>
          </p:cNvCxnSpPr>
          <p:nvPr/>
        </p:nvCxnSpPr>
        <p:spPr>
          <a:xfrm>
            <a:off x="6452790" y="2743282"/>
            <a:ext cx="370654" cy="7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tel 1">
            <a:extLst>
              <a:ext uri="{FF2B5EF4-FFF2-40B4-BE49-F238E27FC236}">
                <a16:creationId xmlns:a16="http://schemas.microsoft.com/office/drawing/2014/main" xmlns="" id="{1F45F0C1-A2F3-4270-A7F4-7C162EAC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 vert="horz" lIns="0" tIns="0" rIns="0" bIns="0" rtlCol="0" anchor="ctr">
            <a:spAutoFit/>
          </a:bodyPr>
          <a:lstStyle/>
          <a:p>
            <a:pPr defTabSz="685697">
              <a:lnSpc>
                <a:spcPct val="100000"/>
              </a:lnSpc>
            </a:pPr>
            <a:r>
              <a:rPr lang="nb-NO" sz="2800" b="1" dirty="0">
                <a:solidFill>
                  <a:srgbClr val="707070"/>
                </a:solidFill>
              </a:rPr>
              <a:t>Konsept</a:t>
            </a:r>
          </a:p>
        </p:txBody>
      </p:sp>
    </p:spTree>
    <p:extLst>
      <p:ext uri="{BB962C8B-B14F-4D97-AF65-F5344CB8AC3E}">
        <p14:creationId xmlns:p14="http://schemas.microsoft.com/office/powerpoint/2010/main" val="68132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89276"/>
            <a:ext cx="7980536" cy="276999"/>
          </a:xfr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Distribuert arkitekturmodell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Hovedaspekter ved dette:</a:t>
            </a:r>
          </a:p>
          <a:p>
            <a:endParaRPr lang="nb-NO" dirty="0"/>
          </a:p>
          <a:p>
            <a:r>
              <a:rPr lang="nb-NO" dirty="0"/>
              <a:t>Endret ansvarsfordeling mellom Oppdragsgiver og Operatør</a:t>
            </a:r>
          </a:p>
          <a:p>
            <a:r>
              <a:rPr lang="nb-NO" dirty="0"/>
              <a:t>Oppdragsgiver går vekk fra krav til utstyr og over til krav til </a:t>
            </a:r>
            <a:r>
              <a:rPr lang="nb-NO" u="sng" dirty="0"/>
              <a:t>funksjonalitet</a:t>
            </a:r>
            <a:r>
              <a:rPr lang="nb-NO" dirty="0"/>
              <a:t> (datautveksling)</a:t>
            </a:r>
          </a:p>
          <a:p>
            <a:r>
              <a:rPr lang="nb-NO" dirty="0"/>
              <a:t>Operatør får ansvar for anskaffelse, drift og vedlikehold av IT/kommunikasjonsutstyr om bord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21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/>
              <a:t>Nærmere beskrivelse av konseptet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80649" y="1212112"/>
            <a:ext cx="8135088" cy="3352034"/>
          </a:xfrm>
        </p:spPr>
        <p:txBody>
          <a:bodyPr>
            <a:normAutofit/>
          </a:bodyPr>
          <a:lstStyle/>
          <a:p>
            <a:r>
              <a:rPr lang="nb-NO" dirty="0"/>
              <a:t>Konseptet </a:t>
            </a:r>
            <a:r>
              <a:rPr lang="nb-NO" b="1" i="1" dirty="0" err="1"/>
              <a:t>BaaS</a:t>
            </a:r>
            <a:r>
              <a:rPr lang="nb-NO" b="1" i="1" dirty="0"/>
              <a:t>:</a:t>
            </a:r>
            <a:endParaRPr lang="nb-NO" dirty="0"/>
          </a:p>
          <a:p>
            <a:pPr lvl="1"/>
            <a:r>
              <a:rPr lang="nb-NO" dirty="0"/>
              <a:t>en </a:t>
            </a:r>
            <a:r>
              <a:rPr lang="nb-NO" i="1" dirty="0"/>
              <a:t>tjenesteplattform</a:t>
            </a:r>
            <a:r>
              <a:rPr lang="nb-NO" dirty="0"/>
              <a:t> som består av systemer om bord i kjøretøyene som har tette integrasjoner med systemer i back-end</a:t>
            </a:r>
          </a:p>
          <a:p>
            <a:r>
              <a:rPr lang="nb-NO" dirty="0"/>
              <a:t>Oppdragsgiver vil i større grad spesifisere </a:t>
            </a:r>
            <a:r>
              <a:rPr lang="nb-NO" i="1" dirty="0"/>
              <a:t>funksjonelle</a:t>
            </a:r>
            <a:r>
              <a:rPr lang="nb-NO" dirty="0"/>
              <a:t> krav til leveransen og er i hovedsak ansvarlig for </a:t>
            </a:r>
          </a:p>
          <a:p>
            <a:pPr lvl="1"/>
            <a:r>
              <a:rPr lang="nb-NO" dirty="0"/>
              <a:t>bestille/koordinere enkeltturer</a:t>
            </a:r>
          </a:p>
          <a:p>
            <a:pPr lvl="1"/>
            <a:r>
              <a:rPr lang="nb-NO" dirty="0"/>
              <a:t>planleggingen av rutetilbudet </a:t>
            </a:r>
          </a:p>
          <a:p>
            <a:pPr lvl="1"/>
            <a:r>
              <a:rPr lang="nb-NO" dirty="0"/>
              <a:t>informasjonstjenestene til passasjerer om bord/</a:t>
            </a:r>
            <a:r>
              <a:rPr lang="nb-NO" dirty="0" err="1"/>
              <a:t>holdplasser</a:t>
            </a:r>
            <a:endParaRPr lang="nb-NO" dirty="0"/>
          </a:p>
          <a:p>
            <a:r>
              <a:rPr lang="nb-NO" dirty="0"/>
              <a:t>Operatør må levere alle andre tjenester som er nødvendig for å gjennomføre oppdraget</a:t>
            </a:r>
          </a:p>
          <a:p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70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>
                <a:hlinkClick r:id="rId3"/>
              </a:rPr>
              <a:t>www.itxpt.org</a:t>
            </a:r>
            <a:r>
              <a:rPr lang="nb-NO" dirty="0"/>
              <a:t> </a:t>
            </a:r>
            <a:r>
              <a:rPr lang="nb-NO" sz="1800" dirty="0"/>
              <a:t>(medlemmer p.t.)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9" y="1047014"/>
            <a:ext cx="7634177" cy="35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11742" cy="106824"/>
          </a:xfrm>
        </p:spPr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1" y="118978"/>
            <a:ext cx="8850563" cy="153256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651544"/>
            <a:ext cx="3671518" cy="328434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1" y="2487264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412332"/>
            <a:ext cx="7980536" cy="430887"/>
          </a:xfrm>
        </p:spPr>
        <p:txBody>
          <a:bodyPr/>
          <a:lstStyle/>
          <a:p>
            <a:r>
              <a:rPr lang="nb-NO" dirty="0" err="1"/>
              <a:t>BaaS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</a:t>
            </a:r>
            <a:r>
              <a:rPr lang="nb-NO" i="1" dirty="0"/>
              <a:t>Bus as a Service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49" y="1212112"/>
            <a:ext cx="8204536" cy="3352034"/>
          </a:xfrm>
        </p:spPr>
        <p:txBody>
          <a:bodyPr>
            <a:normAutofit/>
          </a:bodyPr>
          <a:lstStyle/>
          <a:p>
            <a:r>
              <a:rPr lang="nb-NO" dirty="0"/>
              <a:t>Basert på </a:t>
            </a:r>
            <a:r>
              <a:rPr lang="nb-NO" dirty="0" err="1"/>
              <a:t>ITxPT</a:t>
            </a:r>
            <a:r>
              <a:rPr lang="nb-NO" dirty="0"/>
              <a:t> spesifikasjonene</a:t>
            </a:r>
          </a:p>
          <a:p>
            <a:r>
              <a:rPr lang="nb-NO" dirty="0"/>
              <a:t>Operatøren har alt operasjonelt, teknisk og forvaltningsmessig ansvar for hele sin disponerte flåte, arkitekturen og systemene om bord samt all kommunikasjon til og fra kjøretøyene</a:t>
            </a:r>
          </a:p>
          <a:p>
            <a:r>
              <a:rPr lang="nb-NO" dirty="0"/>
              <a:t>Oppdragsgiver vil stille krav til</a:t>
            </a:r>
          </a:p>
          <a:p>
            <a:pPr lvl="1"/>
            <a:r>
              <a:rPr lang="nb-NO" dirty="0"/>
              <a:t>tjenestekvalitet og -tilgjengelighet</a:t>
            </a:r>
          </a:p>
          <a:p>
            <a:pPr lvl="1"/>
            <a:r>
              <a:rPr lang="nb-NO" dirty="0"/>
              <a:t>tilgang på data fra operatør</a:t>
            </a:r>
          </a:p>
          <a:p>
            <a:pPr lvl="1"/>
            <a:r>
              <a:rPr lang="nb-NO" dirty="0"/>
              <a:t>grensesnitt mot operatørens tjenesteplattform for å kunne utvikle og levere kundespesifikke tjenester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00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8" y="258443"/>
            <a:ext cx="8211659" cy="738664"/>
          </a:xfrm>
        </p:spPr>
        <p:txBody>
          <a:bodyPr/>
          <a:lstStyle/>
          <a:p>
            <a:r>
              <a:rPr lang="nb-NO" dirty="0"/>
              <a:t>Buss arkitektur basert på </a:t>
            </a:r>
            <a:r>
              <a:rPr lang="nb-NO" dirty="0" err="1"/>
              <a:t>ITxPT</a:t>
            </a:r>
            <a:r>
              <a:rPr lang="nb-NO" dirty="0"/>
              <a:t> spesifikasjoner</a:t>
            </a:r>
            <a:br>
              <a:rPr lang="nb-NO" dirty="0"/>
            </a:br>
            <a:r>
              <a:rPr lang="nb-NO" sz="2000" dirty="0"/>
              <a:t>(Standard rutebusser)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49" y="1212112"/>
            <a:ext cx="7980536" cy="527166"/>
          </a:xfrm>
        </p:spPr>
        <p:txBody>
          <a:bodyPr/>
          <a:lstStyle/>
          <a:p>
            <a:r>
              <a:rPr lang="nb-NO" dirty="0"/>
              <a:t>Oversikt over modulene og komponentene i ombordarkitekturen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8" y="2038344"/>
            <a:ext cx="7860873" cy="26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823 IT-arkitektur_redigert" id="{87C3257B-8FAB-7A4D-A357-8C42716A373B}" vid="{BD0B1431-6174-FC42-8095-A540A788C1CC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uter 2">
    <a:dk1>
      <a:sysClr val="windowText" lastClr="000000"/>
    </a:dk1>
    <a:lt1>
      <a:sysClr val="window" lastClr="FFFFFF"/>
    </a:lt1>
    <a:dk2>
      <a:srgbClr val="F07800"/>
    </a:dk2>
    <a:lt2>
      <a:srgbClr val="E60000"/>
    </a:lt2>
    <a:accent1>
      <a:srgbClr val="41BECD"/>
    </a:accent1>
    <a:accent2>
      <a:srgbClr val="87B914"/>
    </a:accent2>
    <a:accent3>
      <a:srgbClr val="6E0A14"/>
    </a:accent3>
    <a:accent4>
      <a:srgbClr val="32374B"/>
    </a:accent4>
    <a:accent5>
      <a:srgbClr val="FFC800"/>
    </a:accent5>
    <a:accent6>
      <a:srgbClr val="F07800"/>
    </a:accent6>
    <a:hlink>
      <a:srgbClr val="006BB3"/>
    </a:hlink>
    <a:folHlink>
      <a:srgbClr val="3237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170823 IT-arkitektur_redigert</Template>
  <TotalTime>225</TotalTime>
  <Words>426</Words>
  <Application>Microsoft Office PowerPoint</Application>
  <PresentationFormat>Egendefinert</PresentationFormat>
  <Paragraphs>108</Paragraphs>
  <Slides>15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Office-tema</vt:lpstr>
      <vt:lpstr>1_Office-tema</vt:lpstr>
      <vt:lpstr>IT-arkitektur – leveransemodell</vt:lpstr>
      <vt:lpstr>Konsept og bakgrunn (1)</vt:lpstr>
      <vt:lpstr>Konsept</vt:lpstr>
      <vt:lpstr>Distribuert arkitekturmodell</vt:lpstr>
      <vt:lpstr>Nærmere beskrivelse av konseptet</vt:lpstr>
      <vt:lpstr>www.itxpt.org (medlemmer p.t.)</vt:lpstr>
      <vt:lpstr>PowerPoint-presentasjon</vt:lpstr>
      <vt:lpstr>BaaS – Bus as a Service</vt:lpstr>
      <vt:lpstr>Buss arkitektur basert på ITxPT spesifikasjoner (Standard rutebusser)</vt:lpstr>
      <vt:lpstr>Komponenter relevant for Minibusser</vt:lpstr>
      <vt:lpstr>PowerPoint-presentasjon</vt:lpstr>
      <vt:lpstr>Tjenesteleveranser</vt:lpstr>
      <vt:lpstr>Ruters krav til posisjonsdata</vt:lpstr>
      <vt:lpstr>webMDT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IT-arkitektur – leveransemodell</dc:title>
  <dc:creator>Storhaug Terje</dc:creator>
  <dc:description>Template by addpoint.no</dc:description>
  <cp:lastModifiedBy>Aune John Gunnar</cp:lastModifiedBy>
  <cp:revision>25</cp:revision>
  <dcterms:created xsi:type="dcterms:W3CDTF">2017-08-29T18:41:44Z</dcterms:created>
  <dcterms:modified xsi:type="dcterms:W3CDTF">2017-11-14T06:30:37Z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