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6" r:id="rId3"/>
    <p:sldId id="325" r:id="rId4"/>
    <p:sldId id="327" r:id="rId5"/>
    <p:sldId id="329" r:id="rId6"/>
    <p:sldId id="326" r:id="rId7"/>
    <p:sldId id="328" r:id="rId8"/>
    <p:sldId id="330" r:id="rId9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0083"/>
    <a:srgbClr val="80379B"/>
    <a:srgbClr val="3C8A2E"/>
    <a:srgbClr val="C1BB00"/>
    <a:srgbClr val="E17000"/>
    <a:srgbClr val="EEAF30"/>
    <a:srgbClr val="003F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 snapToGrid="0" snapToObjects="1">
      <p:cViewPr varScale="1">
        <p:scale>
          <a:sx n="58" d="100"/>
          <a:sy n="58" d="100"/>
        </p:scale>
        <p:origin x="-13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3B3A16-3684-4660-A16A-027D4A9C2B4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3912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E1419E-1C12-4533-9C95-5A37A4A1BC8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801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A5FC0-3681-4A4E-8FA3-1E97BEEDDCE9}" type="slidenum">
              <a:rPr lang="nb-NO"/>
              <a:pPr/>
              <a:t>1</a:t>
            </a:fld>
            <a:endParaRPr lang="nb-NO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unibuss_powerpoint_graph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36550" y="1958975"/>
            <a:ext cx="5199063" cy="1235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36550" y="3194050"/>
            <a:ext cx="5199063" cy="1208088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Klikk for å redigere undertittelstil i malen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D5A075A-A009-4C12-9751-BF8D8FDFE922}" type="datetime1">
              <a:rPr lang="nb-NO" smtClean="0"/>
              <a:t>26.09.2014</a:t>
            </a:fld>
            <a:endParaRPr lang="nb-NO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8182F455-9459-44A1-94A6-1C5EE06BE502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02E750-0AF5-4B96-A66B-1905004CB080}" type="datetime1">
              <a:rPr lang="nb-NO" smtClean="0"/>
              <a:t>26.09.2014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85BB3512-9686-4FBB-A499-B8D2EE5AA32C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962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99250" y="1397000"/>
            <a:ext cx="2120900" cy="466407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36550" y="1397000"/>
            <a:ext cx="6210300" cy="466407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8DE978-AD68-4188-AD7D-8DC8CDF9A969}" type="datetime1">
              <a:rPr lang="nb-NO" smtClean="0"/>
              <a:t>26.09.2014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554580E5-4CCF-4E82-A2EA-0694FAE6A76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46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39437F-A1D2-49D3-A625-808B0B6DB4E1}" type="datetime1">
              <a:rPr lang="nb-NO" smtClean="0"/>
              <a:t>26.09.2014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F4B6F2A5-CB88-4C87-9135-BCEA0872742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454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4CFA9C-5CD7-4A6E-9606-D9CC716FF4A0}" type="datetime1">
              <a:rPr lang="nb-NO" smtClean="0"/>
              <a:t>26.09.2014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609A29AE-1E17-4054-A3A6-357FA803CDC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87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36550" y="2630488"/>
            <a:ext cx="4165600" cy="343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54550" y="2630488"/>
            <a:ext cx="4165600" cy="343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26543C-F958-45BA-8CAF-F9DEFE08289B}" type="datetime1">
              <a:rPr lang="nb-NO" smtClean="0"/>
              <a:t>26.09.2014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212AE8D4-E4B0-4CBC-8C90-F2386E1B242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19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17C26A-F494-4DF7-B78F-632299B581A3}" type="datetime1">
              <a:rPr lang="nb-NO" smtClean="0"/>
              <a:t>26.09.2014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488222B0-018E-44EA-B3F2-59F4F440DD0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200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ECAB52-0DBF-4961-9248-CCF74D5A4FC2}" type="datetime1">
              <a:rPr lang="nb-NO" smtClean="0"/>
              <a:t>26.09.2014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65CD2C90-4FE3-44CA-9D26-93847B95F36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360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0AB13F-2DE4-4D54-A4E5-5AE8C9CDC04C}" type="datetime1">
              <a:rPr lang="nb-NO" smtClean="0"/>
              <a:t>26.09.2014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7CE34784-3AB5-4AF3-8576-D699C16BC3D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746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DF96F-4798-4E95-8F7B-67CD127D462B}" type="datetime1">
              <a:rPr lang="nb-NO" smtClean="0"/>
              <a:t>26.09.2014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5D84EA45-9E28-4575-9659-104919A2755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205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14A91C-DEBB-49CF-9343-843E20C42300}" type="datetime1">
              <a:rPr lang="nb-NO" smtClean="0"/>
              <a:t>26.09.2014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506CF175-DD04-4032-ADCF-B93CAF960F0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344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unibuss_powerpoint_strip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6550" y="1397000"/>
            <a:ext cx="8483600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550" y="2630488"/>
            <a:ext cx="8483600" cy="343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6550" y="6061075"/>
            <a:ext cx="2030413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B4609DE1-1C98-4FFB-9DC3-96714AED041A}" type="datetime1">
              <a:rPr lang="nb-NO" smtClean="0"/>
              <a:t>26.09.2014</a:t>
            </a:fld>
            <a:endParaRPr lang="nb-NO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50" y="6061075"/>
            <a:ext cx="27051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 smtClean="0"/>
              <a:t>Unibuss Ekspress</a:t>
            </a:r>
            <a:endParaRPr lang="nb-NO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95763" y="6061075"/>
            <a:ext cx="752475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/>
              <a:t>Side </a:t>
            </a:r>
            <a:fld id="{37A8B224-7CC3-4117-93BC-BC9F4F8C3660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09F70FF2-9CF0-4C23-A0C1-16E6B6120C85}" type="datetime1">
              <a:rPr lang="nb-NO" smtClean="0"/>
              <a:t>26.09.2014</a:t>
            </a:fld>
            <a:endParaRPr lang="nb-NO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/>
              <a:t>Side </a:t>
            </a:r>
            <a:fld id="{270AB5C5-EE20-4871-B0C5-58B76D61E997}" type="slidenum">
              <a:rPr lang="nb-NO"/>
              <a:pPr/>
              <a:t>1</a:t>
            </a:fld>
            <a:endParaRPr lang="nb-NO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6550" y="1958975"/>
            <a:ext cx="5423315" cy="1235075"/>
          </a:xfrm>
        </p:spPr>
        <p:txBody>
          <a:bodyPr/>
          <a:lstStyle/>
          <a:p>
            <a:r>
              <a:rPr lang="nb-NO" dirty="0" smtClean="0"/>
              <a:t>Innspill fra Unibuss AS</a:t>
            </a:r>
            <a:endParaRPr lang="nb-NO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Dialogkonferanse om Ruters bussanbud 2015</a:t>
            </a:r>
          </a:p>
          <a:p>
            <a:r>
              <a:rPr lang="nb-NO" dirty="0" smtClean="0"/>
              <a:t>26.9.14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397000"/>
            <a:ext cx="8483600" cy="1148080"/>
          </a:xfrm>
        </p:spPr>
        <p:txBody>
          <a:bodyPr/>
          <a:lstStyle/>
          <a:p>
            <a:r>
              <a:rPr lang="nb-NO" dirty="0" smtClean="0"/>
              <a:t>Hva var bra ved siste anbud?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651760"/>
            <a:ext cx="8483600" cy="3409316"/>
          </a:xfrm>
        </p:spPr>
        <p:txBody>
          <a:bodyPr/>
          <a:lstStyle/>
          <a:p>
            <a:r>
              <a:rPr lang="nb-NO" dirty="0" smtClean="0"/>
              <a:t>Godtgjørelsesmodellen</a:t>
            </a:r>
          </a:p>
          <a:p>
            <a:pPr lvl="1"/>
            <a:r>
              <a:rPr lang="nb-NO" dirty="0" smtClean="0"/>
              <a:t>Elementpriser for buss, rutekm, rutetimer</a:t>
            </a:r>
          </a:p>
          <a:p>
            <a:pPr lvl="1"/>
            <a:r>
              <a:rPr lang="nb-NO" dirty="0" smtClean="0"/>
              <a:t>Regulering av elementene; mer relevante indekser (vedlikeholdsindeks i reguleringen av rutekm)</a:t>
            </a:r>
            <a:endParaRPr lang="nb-NO" dirty="0"/>
          </a:p>
          <a:p>
            <a:pPr lvl="0"/>
            <a:r>
              <a:rPr lang="nb-NO" dirty="0" smtClean="0"/>
              <a:t>Gjensidig opsjon på prolongering</a:t>
            </a:r>
          </a:p>
          <a:p>
            <a:pPr lvl="0"/>
            <a:r>
              <a:rPr lang="nb-NO" dirty="0" smtClean="0"/>
              <a:t>Materiellbeskrivelsen</a:t>
            </a:r>
            <a:endParaRPr lang="nb-NO" dirty="0" smtClean="0"/>
          </a:p>
          <a:p>
            <a:pPr lvl="1"/>
            <a:r>
              <a:rPr lang="nb-NO" dirty="0" smtClean="0"/>
              <a:t>Funksjonsbeskrivelse av bussene</a:t>
            </a:r>
          </a:p>
          <a:p>
            <a:r>
              <a:rPr lang="nb-NO" dirty="0" smtClean="0"/>
              <a:t>Trafikkledelse og muligheter for samordning med annen virksomhet i Ruter-området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437F-A1D2-49D3-A625-808B0B6DB4E1}" type="datetime1">
              <a:rPr lang="nb-NO" smtClean="0"/>
              <a:t>26.09.2014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F4B6F2A5-CB88-4C87-9135-BCEA08727427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78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397000"/>
            <a:ext cx="8483600" cy="1148080"/>
          </a:xfrm>
        </p:spPr>
        <p:txBody>
          <a:bodyPr/>
          <a:lstStyle/>
          <a:p>
            <a:r>
              <a:rPr lang="nb-NO" dirty="0" smtClean="0"/>
              <a:t>Hva kunne vært bedre?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407920"/>
            <a:ext cx="8670290" cy="3653156"/>
          </a:xfrm>
        </p:spPr>
        <p:txBody>
          <a:bodyPr/>
          <a:lstStyle/>
          <a:p>
            <a:r>
              <a:rPr lang="nb-NO" dirty="0" smtClean="0"/>
              <a:t>Godtgjørelsesmodellen</a:t>
            </a:r>
          </a:p>
          <a:p>
            <a:pPr lvl="1"/>
            <a:r>
              <a:rPr lang="nb-NO" dirty="0" smtClean="0"/>
              <a:t>Indekser i tråd med bussindeksen; særlig lønn!</a:t>
            </a:r>
            <a:endParaRPr lang="nb-NO" dirty="0"/>
          </a:p>
          <a:p>
            <a:pPr lvl="0"/>
            <a:r>
              <a:rPr lang="nb-NO" dirty="0" smtClean="0"/>
              <a:t>Frihetsgrad – bruk av anlegg som leies av Ruter</a:t>
            </a:r>
          </a:p>
          <a:p>
            <a:pPr lvl="1"/>
            <a:r>
              <a:rPr lang="nb-NO" dirty="0" smtClean="0"/>
              <a:t>Hva er galt med å merutnytte anlegg som har ledig </a:t>
            </a:r>
            <a:r>
              <a:rPr lang="nb-NO" dirty="0" smtClean="0"/>
              <a:t>kapasitet? Særlig </a:t>
            </a:r>
            <a:r>
              <a:rPr lang="nb-NO" dirty="0" smtClean="0"/>
              <a:t>mht. vask og tanking</a:t>
            </a:r>
            <a:r>
              <a:rPr lang="nb-NO" dirty="0" smtClean="0"/>
              <a:t>?</a:t>
            </a:r>
          </a:p>
          <a:p>
            <a:pPr lvl="1"/>
            <a:r>
              <a:rPr lang="nb-NO" dirty="0" smtClean="0"/>
              <a:t>Anlegg som ikke leies av Ruter kan benyttes ...</a:t>
            </a:r>
            <a:endParaRPr lang="nb-NO" dirty="0" smtClean="0"/>
          </a:p>
          <a:p>
            <a:r>
              <a:rPr lang="nb-NO" dirty="0" smtClean="0"/>
              <a:t>Incitamentsmodellen</a:t>
            </a:r>
          </a:p>
          <a:p>
            <a:pPr lvl="1"/>
            <a:r>
              <a:rPr lang="nb-NO" dirty="0" smtClean="0"/>
              <a:t>Solidarisk ansvar for trafikkinntekter og Ruters budsjettering er ingen god modell</a:t>
            </a:r>
          </a:p>
          <a:p>
            <a:pPr lvl="1"/>
            <a:r>
              <a:rPr lang="nb-NO" dirty="0" smtClean="0"/>
              <a:t>Hva med inntektsincitament i form av kr/betalende pax?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437F-A1D2-49D3-A625-808B0B6DB4E1}" type="datetime1">
              <a:rPr lang="nb-NO" smtClean="0"/>
              <a:t>26.09.2014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F4B6F2A5-CB88-4C87-9135-BCEA08727427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689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397000"/>
            <a:ext cx="8483600" cy="1148080"/>
          </a:xfrm>
        </p:spPr>
        <p:txBody>
          <a:bodyPr/>
          <a:lstStyle/>
          <a:p>
            <a:r>
              <a:rPr lang="nb-NO" dirty="0" smtClean="0"/>
              <a:t>Hva kunne vært bedre?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651760"/>
            <a:ext cx="8670290" cy="3409316"/>
          </a:xfrm>
        </p:spPr>
        <p:txBody>
          <a:bodyPr/>
          <a:lstStyle/>
          <a:p>
            <a:r>
              <a:rPr lang="nb-NO" dirty="0" smtClean="0"/>
              <a:t>Svar på oppdragsbeskrivelsen</a:t>
            </a:r>
          </a:p>
          <a:p>
            <a:pPr lvl="1"/>
            <a:r>
              <a:rPr lang="nb-NO" dirty="0" smtClean="0"/>
              <a:t>Må vi gjenta og bekrefte alt som står?</a:t>
            </a:r>
          </a:p>
          <a:p>
            <a:pPr lvl="1">
              <a:buFont typeface="Symbol"/>
              <a:buChar char="Þ"/>
            </a:pPr>
            <a:r>
              <a:rPr lang="nb-NO" dirty="0" smtClean="0"/>
              <a:t>Bekrefte krav i oppdragsbeskrivelsen (og andre beskrivelser) ett sted</a:t>
            </a:r>
          </a:p>
          <a:p>
            <a:pPr lvl="1">
              <a:buFont typeface="Symbol"/>
              <a:buChar char="Þ"/>
            </a:pPr>
            <a:r>
              <a:rPr lang="nb-NO" dirty="0" smtClean="0"/>
              <a:t>Fyldigere beskrivelse på det som er utover kravene</a:t>
            </a:r>
            <a:endParaRPr lang="nb-NO" dirty="0"/>
          </a:p>
          <a:p>
            <a:pPr lvl="0"/>
            <a:r>
              <a:rPr lang="nb-NO" dirty="0" smtClean="0"/>
              <a:t>Svar på Materiellbeskrivelsen</a:t>
            </a:r>
            <a:endParaRPr lang="nb-NO" dirty="0"/>
          </a:p>
          <a:p>
            <a:pPr lvl="1"/>
            <a:r>
              <a:rPr lang="nb-NO" dirty="0" smtClean="0"/>
              <a:t>Samme som for oppdragsbeskrivelsen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437F-A1D2-49D3-A625-808B0B6DB4E1}" type="datetime1">
              <a:rPr lang="nb-NO" smtClean="0"/>
              <a:t>26.09.2014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F4B6F2A5-CB88-4C87-9135-BCEA08727427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10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Hvilken miljøprofil vil Ruter ha?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630488"/>
            <a:ext cx="8483600" cy="3556952"/>
          </a:xfrm>
        </p:spPr>
        <p:txBody>
          <a:bodyPr/>
          <a:lstStyle/>
          <a:p>
            <a:r>
              <a:rPr lang="nb-NO" dirty="0" smtClean="0"/>
              <a:t>Biodiesel kontra biogass?</a:t>
            </a:r>
          </a:p>
          <a:p>
            <a:r>
              <a:rPr lang="nb-NO" dirty="0" smtClean="0"/>
              <a:t>Hvordan ble dette evaluert?</a:t>
            </a:r>
          </a:p>
          <a:p>
            <a:r>
              <a:rPr lang="nb-NO" dirty="0" smtClean="0"/>
              <a:t>Vi må vite hvordan de ulike elementene vurderes for å tilby de løsningene som Ruter ønsker</a:t>
            </a:r>
          </a:p>
          <a:p>
            <a:r>
              <a:rPr lang="nb-NO" dirty="0" smtClean="0"/>
              <a:t>Særlig viktig på områder med politiske ønsker og/eller samfunnsmessige målsetninger</a:t>
            </a:r>
          </a:p>
          <a:p>
            <a:pPr lvl="1"/>
            <a:r>
              <a:rPr lang="nb-NO" dirty="0" smtClean="0"/>
              <a:t>Kostnadene reflekteres ikke i godtgjørelsen; kun i evalueringskriteriene eller i konkrete krav</a:t>
            </a:r>
          </a:p>
          <a:p>
            <a:pPr lvl="1"/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437F-A1D2-49D3-A625-808B0B6DB4E1}" type="datetime1">
              <a:rPr lang="nb-NO" smtClean="0"/>
              <a:t>26.09.2014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F4B6F2A5-CB88-4C87-9135-BCEA08727427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183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397000"/>
            <a:ext cx="8483600" cy="797560"/>
          </a:xfrm>
        </p:spPr>
        <p:txBody>
          <a:bodyPr/>
          <a:lstStyle/>
          <a:p>
            <a:r>
              <a:rPr lang="nb-NO" dirty="0" smtClean="0"/>
              <a:t>Risiko - fortsatt ubalanse i kontraktene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362200"/>
            <a:ext cx="8670290" cy="3977640"/>
          </a:xfrm>
        </p:spPr>
        <p:txBody>
          <a:bodyPr/>
          <a:lstStyle/>
          <a:p>
            <a:r>
              <a:rPr lang="nb-NO" dirty="0" smtClean="0"/>
              <a:t>Endringer i rutestruktur og tomkjøring/rutekjøring</a:t>
            </a:r>
          </a:p>
          <a:p>
            <a:pPr lvl="1"/>
            <a:r>
              <a:rPr lang="nb-NO" dirty="0" smtClean="0"/>
              <a:t>Dette kan slå veldig skjevt ut for busselskapet</a:t>
            </a:r>
          </a:p>
          <a:p>
            <a:pPr lvl="1">
              <a:buFont typeface="Symbol"/>
              <a:buChar char="Þ"/>
            </a:pPr>
            <a:r>
              <a:rPr lang="nb-NO" dirty="0" smtClean="0"/>
              <a:t>Ruter bestemmer og bør ta risikoen for endringer</a:t>
            </a:r>
          </a:p>
          <a:p>
            <a:pPr lvl="0"/>
            <a:r>
              <a:rPr lang="nb-NO" dirty="0" smtClean="0"/>
              <a:t>Endringer i veinett og framkommelighet kan ikke være tilbyders ansvar</a:t>
            </a:r>
          </a:p>
          <a:p>
            <a:pPr lvl="1"/>
            <a:r>
              <a:rPr lang="nb-NO" dirty="0" smtClean="0"/>
              <a:t>Ruter deltar i planprosesser og har de største mulighetene for påvirkning</a:t>
            </a:r>
          </a:p>
          <a:p>
            <a:pPr lvl="1"/>
            <a:r>
              <a:rPr lang="nb-NO" dirty="0" smtClean="0"/>
              <a:t>Ingen vet sikkert hva som gjennomføres når og hva effekten er mht. tiltak på veinettet</a:t>
            </a:r>
          </a:p>
          <a:p>
            <a:pPr lvl="1">
              <a:buFont typeface="Symbol"/>
              <a:buChar char="Þ"/>
            </a:pPr>
            <a:r>
              <a:rPr lang="nb-NO" dirty="0" smtClean="0"/>
              <a:t>Vi kan bidra med å finne løsninger, men Ruter må ta det økonomiske ansvaret</a:t>
            </a:r>
          </a:p>
          <a:p>
            <a:pPr marL="457200" lvl="1" indent="0">
              <a:buNone/>
            </a:pPr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437F-A1D2-49D3-A625-808B0B6DB4E1}" type="datetime1">
              <a:rPr lang="nb-NO" smtClean="0"/>
              <a:t>26.09.2014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F4B6F2A5-CB88-4C87-9135-BCEA08727427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692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397000"/>
            <a:ext cx="8483600" cy="1102360"/>
          </a:xfrm>
        </p:spPr>
        <p:txBody>
          <a:bodyPr/>
          <a:lstStyle/>
          <a:p>
            <a:r>
              <a:rPr lang="nb-NO" dirty="0" smtClean="0"/>
              <a:t>Vi går i riktig retning, men ...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697480"/>
            <a:ext cx="8670290" cy="3642360"/>
          </a:xfrm>
        </p:spPr>
        <p:txBody>
          <a:bodyPr/>
          <a:lstStyle/>
          <a:p>
            <a:r>
              <a:rPr lang="nb-NO" dirty="0" smtClean="0"/>
              <a:t>Vi har ennå ikke en kontraktsform som er drivende i forhold til videreutvikling og fokus på flere reisende</a:t>
            </a:r>
          </a:p>
          <a:p>
            <a:r>
              <a:rPr lang="nb-NO" dirty="0" smtClean="0"/>
              <a:t>Hva med en tilleggsavtale etter at anbudet er  avgjort?</a:t>
            </a:r>
          </a:p>
          <a:p>
            <a:pPr lvl="1"/>
            <a:r>
              <a:rPr lang="nb-NO" dirty="0" smtClean="0"/>
              <a:t>Anbud gis og avgjøres tilnærmet som i dag</a:t>
            </a:r>
          </a:p>
          <a:p>
            <a:pPr lvl="1"/>
            <a:r>
              <a:rPr lang="nb-NO" dirty="0" smtClean="0"/>
              <a:t>Videreutvikling, testing av nye tekniske løsninger og spesielle tiltak/prosjekter reguleres i tilleggsavtaler etter at anbudet er avgjort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437F-A1D2-49D3-A625-808B0B6DB4E1}" type="datetime1">
              <a:rPr lang="nb-NO" smtClean="0"/>
              <a:t>26.09.2014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F4B6F2A5-CB88-4C87-9135-BCEA08727427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613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0"/>
          <p:cNvSpPr>
            <a:spLocks noGrp="1"/>
          </p:cNvSpPr>
          <p:nvPr>
            <p:ph type="title"/>
          </p:nvPr>
        </p:nvSpPr>
        <p:spPr>
          <a:xfrm>
            <a:off x="336550" y="2707640"/>
            <a:ext cx="8483600" cy="1468120"/>
          </a:xfrm>
        </p:spPr>
        <p:txBody>
          <a:bodyPr/>
          <a:lstStyle/>
          <a:p>
            <a:r>
              <a:rPr lang="nb-NO" sz="4000" dirty="0" smtClean="0"/>
              <a:t>Sammen gjør vi kollektivtrafikken til et naturlig førstevalg!</a:t>
            </a:r>
            <a:endParaRPr lang="nb-NO" sz="40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437F-A1D2-49D3-A625-808B0B6DB4E1}" type="datetime1">
              <a:rPr lang="nb-NO" smtClean="0"/>
              <a:t>26.09.2014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F4B6F2A5-CB88-4C87-9135-BCEA08727427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039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buss_revisjon1">
  <a:themeElements>
    <a:clrScheme name="Unibuss_revisjon1 1">
      <a:dk1>
        <a:srgbClr val="000000"/>
      </a:dk1>
      <a:lt1>
        <a:srgbClr val="FFFFFF"/>
      </a:lt1>
      <a:dk2>
        <a:srgbClr val="D5D5D6"/>
      </a:dk2>
      <a:lt2>
        <a:srgbClr val="979797"/>
      </a:lt2>
      <a:accent1>
        <a:srgbClr val="009FBC"/>
      </a:accent1>
      <a:accent2>
        <a:srgbClr val="005798"/>
      </a:accent2>
      <a:accent3>
        <a:srgbClr val="FFFFFF"/>
      </a:accent3>
      <a:accent4>
        <a:srgbClr val="000000"/>
      </a:accent4>
      <a:accent5>
        <a:srgbClr val="AACDDA"/>
      </a:accent5>
      <a:accent6>
        <a:srgbClr val="004E89"/>
      </a:accent6>
      <a:hlink>
        <a:srgbClr val="BDBCBD"/>
      </a:hlink>
      <a:folHlink>
        <a:srgbClr val="2278A8"/>
      </a:folHlink>
    </a:clrScheme>
    <a:fontScheme name="Unibuss_revisjon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buss_revisjon1 1">
        <a:dk1>
          <a:srgbClr val="000000"/>
        </a:dk1>
        <a:lt1>
          <a:srgbClr val="FFFFFF"/>
        </a:lt1>
        <a:dk2>
          <a:srgbClr val="D5D5D6"/>
        </a:dk2>
        <a:lt2>
          <a:srgbClr val="979797"/>
        </a:lt2>
        <a:accent1>
          <a:srgbClr val="009FBC"/>
        </a:accent1>
        <a:accent2>
          <a:srgbClr val="005798"/>
        </a:accent2>
        <a:accent3>
          <a:srgbClr val="FFFFFF"/>
        </a:accent3>
        <a:accent4>
          <a:srgbClr val="000000"/>
        </a:accent4>
        <a:accent5>
          <a:srgbClr val="AACDDA"/>
        </a:accent5>
        <a:accent6>
          <a:srgbClr val="004E89"/>
        </a:accent6>
        <a:hlink>
          <a:srgbClr val="BDBCBD"/>
        </a:hlink>
        <a:folHlink>
          <a:srgbClr val="2278A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Unibuss_revisjon1</Template>
  <TotalTime>1431</TotalTime>
  <Words>410</Words>
  <Application>Microsoft Office PowerPoint</Application>
  <PresentationFormat>Skjermfremvisning (4:3)</PresentationFormat>
  <Paragraphs>72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Unibuss_revisjon1</vt:lpstr>
      <vt:lpstr>Innspill fra Unibuss AS</vt:lpstr>
      <vt:lpstr>Hva var bra ved siste anbud?</vt:lpstr>
      <vt:lpstr>Hva kunne vært bedre?</vt:lpstr>
      <vt:lpstr>Hva kunne vært bedre?</vt:lpstr>
      <vt:lpstr>Hvilken miljøprofil vil Ruter ha?</vt:lpstr>
      <vt:lpstr>Risiko - fortsatt ubalanse i kontraktene</vt:lpstr>
      <vt:lpstr>Vi går i riktig retning, men ... </vt:lpstr>
      <vt:lpstr>Sammen gjør vi kollektivtrafikken til et naturlig førstevalg!</vt:lpstr>
    </vt:vector>
  </TitlesOfParts>
  <Company>SPORVEIEN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ÅSE HARDANG</dc:creator>
  <dc:description>Dev by addpoint.no</dc:description>
  <cp:lastModifiedBy>Knarbakk, Kjell</cp:lastModifiedBy>
  <cp:revision>168</cp:revision>
  <cp:lastPrinted>2014-06-13T08:41:12Z</cp:lastPrinted>
  <dcterms:created xsi:type="dcterms:W3CDTF">2008-09-25T11:33:14Z</dcterms:created>
  <dcterms:modified xsi:type="dcterms:W3CDTF">2014-09-26T05:45:50Z</dcterms:modified>
  <cp:category>Presentasjon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</Properties>
</file>