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64" r:id="rId3"/>
    <p:sldId id="271" r:id="rId4"/>
    <p:sldId id="263" r:id="rId5"/>
    <p:sldId id="265" r:id="rId6"/>
    <p:sldId id="262" r:id="rId7"/>
  </p:sldIdLst>
  <p:sldSz cx="9144000" cy="5145088"/>
  <p:notesSz cx="6858000" cy="9144000"/>
  <p:defaultTextStyle>
    <a:defPPr>
      <a:defRPr lang="nb-NO"/>
    </a:defPPr>
    <a:lvl1pPr marL="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51"/>
    <a:srgbClr val="707070"/>
    <a:srgbClr val="32374B"/>
    <a:srgbClr val="F5F5F5"/>
    <a:srgbClr val="252525"/>
    <a:srgbClr val="555555"/>
    <a:srgbClr val="999999"/>
    <a:srgbClr val="006BB3"/>
    <a:srgbClr val="AAAAB4"/>
    <a:srgbClr val="6E0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4585" autoAdjust="0"/>
  </p:normalViewPr>
  <p:slideViewPr>
    <p:cSldViewPr snapToGrid="0">
      <p:cViewPr varScale="1">
        <p:scale>
          <a:sx n="101" d="100"/>
          <a:sy n="101" d="100"/>
        </p:scale>
        <p:origin x="660" y="11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352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34FD9-3DF8-D648-8A7A-0459B4033D06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F2DC5-B3B8-1A42-A005-A81C55C38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09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D1CCE-DE94-457F-A721-621E60F76388}" type="datetimeFigureOut">
              <a:rPr lang="nb-NO" smtClean="0"/>
              <a:t>24.03.2015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FEC5F-42F9-478B-96FA-BC4F8264636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63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76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526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289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051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815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577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340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03" algn="l" defTabSz="68552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425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FEC5F-42F9-478B-96FA-BC4F82646363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564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234893"/>
            <a:ext cx="7980536" cy="1382118"/>
          </a:xfrm>
        </p:spPr>
        <p:txBody>
          <a:bodyPr lIns="0" tIns="0" rIns="0" bIns="0" anchor="b"/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583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038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707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y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114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å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9012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721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egionb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1669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Trik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3146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804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0116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Forbruker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6020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mulighet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54887"/>
            <a:ext cx="9143244" cy="13699975"/>
          </a:xfrm>
          <a:prstGeom prst="rect">
            <a:avLst/>
          </a:prstGeom>
        </p:spPr>
      </p:pic>
      <p:pic>
        <p:nvPicPr>
          <p:cNvPr id="13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998"/>
            <a:ext cx="9143244" cy="2810024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2595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illet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7677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3059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4"/>
            <a:ext cx="9145535" cy="514740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229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57"/>
            <a:ext cx="9145535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5381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9975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Mørk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57"/>
            <a:ext cx="9145533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8337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1095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1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409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0015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557"/>
            <a:ext cx="9145530" cy="514588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6502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1382573"/>
            <a:ext cx="9143244" cy="281002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1069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telside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1082"/>
            <a:ext cx="9145528" cy="515617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7" y="2114819"/>
            <a:ext cx="7886700" cy="467634"/>
          </a:xfrm>
        </p:spPr>
        <p:txBody>
          <a:bodyPr anchor="b"/>
          <a:lstStyle>
            <a:lvl1pPr algn="ctr">
              <a:defRPr sz="3375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7" y="2877135"/>
            <a:ext cx="7886700" cy="11254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7561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49" y="1369642"/>
            <a:ext cx="3886206" cy="3194504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3"/>
          </p:nvPr>
        </p:nvSpPr>
        <p:spPr>
          <a:xfrm>
            <a:off x="4674979" y="1369642"/>
            <a:ext cx="3886206" cy="3194504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3031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580650" y="1369642"/>
            <a:ext cx="3757601" cy="3194504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4569619" y="1369642"/>
            <a:ext cx="3991495" cy="3194612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09567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tstilt bilde m/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2246289" y="4345564"/>
            <a:ext cx="4655473" cy="22082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594">
                <a:solidFill>
                  <a:srgbClr val="707070"/>
                </a:solidFill>
              </a:defRPr>
            </a:lvl1pPr>
            <a:lvl2pPr marL="533995" indent="0">
              <a:buNone/>
              <a:defRPr/>
            </a:lvl2pPr>
            <a:lvl3pPr marL="838795" indent="0">
              <a:buNone/>
              <a:defRPr/>
            </a:lvl3pPr>
            <a:lvl4pPr marL="1138833" indent="0">
              <a:buNone/>
              <a:defRPr/>
            </a:lvl4pPr>
            <a:lvl5pPr marL="1476970" indent="0"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2246289" y="968998"/>
            <a:ext cx="4655473" cy="3199007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872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580649" y="1207224"/>
            <a:ext cx="7984394" cy="3363859"/>
          </a:xfrm>
        </p:spPr>
        <p:txBody>
          <a:bodyPr/>
          <a:lstStyle/>
          <a:p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81289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571082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7271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5088"/>
          </a:xfrm>
        </p:spPr>
        <p:txBody>
          <a:bodyPr/>
          <a:lstStyle/>
          <a:p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 hasCustomPrompt="1"/>
          </p:nvPr>
        </p:nvSpPr>
        <p:spPr>
          <a:xfrm>
            <a:off x="7614059" y="4623701"/>
            <a:ext cx="1529940" cy="52138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79381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4296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053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"/>
            <a:ext cx="9144000" cy="5145012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9369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63705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side #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6538"/>
          </a:xfrm>
          <a:prstGeom prst="rect">
            <a:avLst/>
          </a:prstGeom>
        </p:spPr>
      </p:pic>
      <p:sp>
        <p:nvSpPr>
          <p:cNvPr id="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10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4184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596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018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052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0649" y="1847849"/>
            <a:ext cx="7980536" cy="769161"/>
          </a:xfrm>
        </p:spPr>
        <p:txBody>
          <a:bodyPr lIns="0" tIns="0" rIns="0" bIns="0" anchor="b">
            <a:noAutofit/>
          </a:bodyPr>
          <a:lstStyle>
            <a:lvl1pPr algn="l">
              <a:defRPr sz="4988" b="1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0649" y="2779549"/>
            <a:ext cx="7980536" cy="316952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288">
                <a:solidFill>
                  <a:schemeClr val="bg1"/>
                </a:solidFill>
              </a:defRPr>
            </a:lvl1pPr>
            <a:lvl2pPr marL="342849" indent="0" algn="ctr">
              <a:buNone/>
              <a:defRPr sz="1500"/>
            </a:lvl2pPr>
            <a:lvl3pPr marL="685697" indent="0" algn="ctr">
              <a:buNone/>
              <a:defRPr sz="1350"/>
            </a:lvl3pPr>
            <a:lvl4pPr marL="1028546" indent="0" algn="ctr">
              <a:buNone/>
              <a:defRPr sz="1200"/>
            </a:lvl4pPr>
            <a:lvl5pPr marL="1371394" indent="0" algn="ctr">
              <a:buNone/>
              <a:defRPr sz="1200"/>
            </a:lvl5pPr>
            <a:lvl6pPr marL="1714243" indent="0" algn="ctr">
              <a:buNone/>
              <a:defRPr sz="1200"/>
            </a:lvl6pPr>
            <a:lvl7pPr marL="2057091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9" indent="0" algn="ctr">
              <a:buNone/>
              <a:defRPr sz="12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580649" y="3703502"/>
            <a:ext cx="7980536" cy="166270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Fornavn Etternavn, Stilling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594" y="4623702"/>
            <a:ext cx="1529407" cy="521386"/>
          </a:xfrm>
          <a:prstGeom prst="rect">
            <a:avLst/>
          </a:prstGeom>
        </p:spPr>
      </p:pic>
      <p:sp>
        <p:nvSpPr>
          <p:cNvPr id="1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580649" y="3464146"/>
            <a:ext cx="7980536" cy="18474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-72009" y="36005"/>
            <a:ext cx="0" cy="13849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-72009" y="36005"/>
            <a:ext cx="0" cy="461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0242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0649" y="670529"/>
            <a:ext cx="7980536" cy="3870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0649" y="1369642"/>
            <a:ext cx="7980536" cy="31945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37005" y="4829059"/>
            <a:ext cx="143644" cy="1068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fld id="{304AD70F-8AF0-406B-B894-62E0F3D04367}" type="slidenum">
              <a:rPr lang="nb-NO" smtClean="0"/>
              <a:pPr/>
              <a:t>‹#›</a:t>
            </a:fld>
            <a:endParaRPr lang="nb-NO" sz="488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2602" y="4658003"/>
            <a:ext cx="1481398" cy="487085"/>
          </a:xfrm>
          <a:prstGeom prst="rect">
            <a:avLst/>
          </a:prstGeom>
        </p:spPr>
      </p:pic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9672" y="4829069"/>
            <a:ext cx="6520573" cy="10680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94">
                <a:solidFill>
                  <a:srgbClr val="32374B"/>
                </a:solidFill>
              </a:defRPr>
            </a:lvl1pPr>
          </a:lstStyle>
          <a:p>
            <a:r>
              <a:rPr lang="nb-NO" smtClean="0"/>
              <a:t>Evaluering av juletrafikken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577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80" r:id="rId3"/>
    <p:sldLayoutId id="2147483686" r:id="rId4"/>
    <p:sldLayoutId id="2147483688" r:id="rId5"/>
    <p:sldLayoutId id="2147483685" r:id="rId6"/>
    <p:sldLayoutId id="2147483695" r:id="rId7"/>
    <p:sldLayoutId id="2147483687" r:id="rId8"/>
    <p:sldLayoutId id="2147483692" r:id="rId9"/>
    <p:sldLayoutId id="2147483693" r:id="rId10"/>
    <p:sldLayoutId id="2147483697" r:id="rId11"/>
    <p:sldLayoutId id="2147483682" r:id="rId12"/>
    <p:sldLayoutId id="2147483683" r:id="rId13"/>
    <p:sldLayoutId id="2147483691" r:id="rId14"/>
    <p:sldLayoutId id="2147483690" r:id="rId15"/>
    <p:sldLayoutId id="2147483689" r:id="rId16"/>
    <p:sldLayoutId id="2147483694" r:id="rId17"/>
    <p:sldLayoutId id="2147483684" r:id="rId18"/>
    <p:sldLayoutId id="2147483681" r:id="rId19"/>
    <p:sldLayoutId id="2147483696" r:id="rId20"/>
    <p:sldLayoutId id="2147483662" r:id="rId21"/>
    <p:sldLayoutId id="2147483663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664" r:id="rId31"/>
    <p:sldLayoutId id="2147483672" r:id="rId32"/>
    <p:sldLayoutId id="2147483673" r:id="rId33"/>
    <p:sldLayoutId id="2147483674" r:id="rId34"/>
    <p:sldLayoutId id="2147483675" r:id="rId35"/>
    <p:sldLayoutId id="2147483676" r:id="rId36"/>
    <p:sldLayoutId id="2147483666" r:id="rId37"/>
    <p:sldLayoutId id="2147483667" r:id="rId38"/>
    <p:sldLayoutId id="2147483677" r:id="rId39"/>
    <p:sldLayoutId id="2147483678" r:id="rId40"/>
  </p:sldLayoutIdLst>
  <p:hf hdr="0" ftr="0" dt="0"/>
  <p:txStyles>
    <p:titleStyle>
      <a:lvl1pPr algn="l" defTabSz="685697" rtl="0" eaLnBrk="1" latinLnBrk="0" hangingPunct="1">
        <a:lnSpc>
          <a:spcPct val="90000"/>
        </a:lnSpc>
        <a:spcBef>
          <a:spcPct val="0"/>
        </a:spcBef>
        <a:buNone/>
        <a:defRPr sz="2794" b="1" kern="1200">
          <a:solidFill>
            <a:srgbClr val="707070"/>
          </a:solidFill>
          <a:latin typeface="+mj-lt"/>
          <a:ea typeface="+mj-ea"/>
          <a:cs typeface="+mj-cs"/>
        </a:defRPr>
      </a:lvl1pPr>
    </p:titleStyle>
    <p:bodyStyle>
      <a:lvl1pPr marL="256500" indent="-256500" algn="l" defTabSz="685697" rtl="0" eaLnBrk="1" latinLnBrk="0" hangingPunct="1">
        <a:lnSpc>
          <a:spcPct val="90000"/>
        </a:lnSpc>
        <a:spcBef>
          <a:spcPts val="750"/>
        </a:spcBef>
        <a:buClr>
          <a:srgbClr val="707070"/>
        </a:buClr>
        <a:buFont typeface="Arial" panose="020B0604020202020204" pitchFamily="34" charset="0"/>
        <a:buChar char="•"/>
        <a:defRPr sz="1988" kern="1200">
          <a:solidFill>
            <a:srgbClr val="32374B"/>
          </a:solidFill>
          <a:latin typeface="+mn-lt"/>
          <a:ea typeface="+mn-ea"/>
          <a:cs typeface="+mn-cs"/>
        </a:defRPr>
      </a:lvl1pPr>
      <a:lvl2pPr marL="7048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594" kern="1200">
          <a:solidFill>
            <a:srgbClr val="32374B"/>
          </a:solidFill>
          <a:latin typeface="+mn-lt"/>
          <a:ea typeface="+mn-ea"/>
          <a:cs typeface="+mn-cs"/>
        </a:defRPr>
      </a:lvl2pPr>
      <a:lvl3pPr marL="1009650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38" kern="1200">
          <a:solidFill>
            <a:srgbClr val="32374B"/>
          </a:solidFill>
          <a:latin typeface="+mn-lt"/>
          <a:ea typeface="+mn-ea"/>
          <a:cs typeface="+mn-cs"/>
        </a:defRPr>
      </a:lvl3pPr>
      <a:lvl4pPr marL="1309688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38" kern="1200">
          <a:solidFill>
            <a:srgbClr val="32374B"/>
          </a:solidFill>
          <a:latin typeface="+mn-lt"/>
          <a:ea typeface="+mn-ea"/>
          <a:cs typeface="+mn-cs"/>
        </a:defRPr>
      </a:lvl4pPr>
      <a:lvl5pPr marL="1647825" indent="-170855" algn="l" defTabSz="685697" rtl="0" eaLnBrk="1" latinLnBrk="0" hangingPunct="1">
        <a:lnSpc>
          <a:spcPct val="90000"/>
        </a:lnSpc>
        <a:spcBef>
          <a:spcPts val="375"/>
        </a:spcBef>
        <a:buClr>
          <a:srgbClr val="32374B"/>
        </a:buClr>
        <a:buFont typeface="Arial" panose="020B0604020202020204" pitchFamily="34" charset="0"/>
        <a:buChar char="­"/>
        <a:defRPr sz="1238" kern="1200">
          <a:solidFill>
            <a:srgbClr val="32374B"/>
          </a:solidFill>
          <a:latin typeface="+mn-lt"/>
          <a:ea typeface="+mn-ea"/>
          <a:cs typeface="+mn-cs"/>
        </a:defRPr>
      </a:lvl5pPr>
      <a:lvl6pPr marL="1885667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6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4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3" indent="-171424" algn="l" defTabSz="68569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7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6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4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3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9" algn="l" defTabSz="6856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4000" dirty="0" smtClean="0"/>
              <a:t>Vedlegg 2 - Materiellbeskrivelse</a:t>
            </a:r>
            <a:endParaRPr lang="nb-NO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Nittedalsanbudet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99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Generelle endringer i materiellbeskrivelsen</a:t>
            </a:r>
            <a:endParaRPr lang="nb-NO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Punktene som angår billettsystem og sanntidssystemet er flyttet til et nytt vedlegg, vedlegg </a:t>
            </a:r>
            <a:r>
              <a:rPr lang="nb-NO" dirty="0" smtClean="0"/>
              <a:t>11</a:t>
            </a:r>
          </a:p>
          <a:p>
            <a:r>
              <a:rPr lang="nb-NO" dirty="0"/>
              <a:t>Busser som stilles til rådighet gjennom Ruter vil kunne benyttes til oppdraget selv om de ikke tilfredsstiller alle </a:t>
            </a:r>
            <a:r>
              <a:rPr lang="nb-NO" dirty="0" smtClean="0"/>
              <a:t>kravene. </a:t>
            </a:r>
            <a:endParaRPr lang="nb-NO" dirty="0"/>
          </a:p>
          <a:p>
            <a:r>
              <a:rPr lang="nb-NO" dirty="0" smtClean="0"/>
              <a:t>Bussmateriellstrategien </a:t>
            </a:r>
            <a:r>
              <a:rPr lang="nb-NO" dirty="0" smtClean="0"/>
              <a:t>legges til grunn</a:t>
            </a:r>
          </a:p>
          <a:p>
            <a:r>
              <a:rPr lang="nb-NO" dirty="0" smtClean="0"/>
              <a:t>Adgang til å komme med parallelle tilbud (f.eks. uten å benytte materiellet som tilbys gjennom Ruter</a:t>
            </a:r>
            <a:r>
              <a:rPr lang="nb-NO" dirty="0" smtClean="0"/>
              <a:t>)</a:t>
            </a:r>
            <a:endParaRPr lang="nb-NO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61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Design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Det gjøres unntak fra </a:t>
            </a:r>
            <a:r>
              <a:rPr lang="nb-NO" dirty="0" smtClean="0"/>
              <a:t>designkravene </a:t>
            </a:r>
            <a:r>
              <a:rPr lang="nb-NO" dirty="0" smtClean="0"/>
              <a:t>for innvendig design. </a:t>
            </a:r>
          </a:p>
          <a:p>
            <a:pPr lvl="1"/>
            <a:r>
              <a:rPr lang="nb-NO" dirty="0" smtClean="0"/>
              <a:t>Setetrekk </a:t>
            </a:r>
            <a:r>
              <a:rPr lang="nb-NO" dirty="0" smtClean="0"/>
              <a:t>og interiør skal være i god stand og nøytral </a:t>
            </a:r>
            <a:r>
              <a:rPr lang="nb-NO" dirty="0" err="1" smtClean="0"/>
              <a:t>mtp</a:t>
            </a:r>
            <a:r>
              <a:rPr lang="nb-NO" dirty="0" smtClean="0"/>
              <a:t>. selskapslogoer og lignende (unntatt oppdragsgiver</a:t>
            </a:r>
            <a:r>
              <a:rPr lang="nb-NO" dirty="0" smtClean="0"/>
              <a:t>)</a:t>
            </a:r>
          </a:p>
          <a:p>
            <a:pPr marL="256500" lvl="1" indent="-256500">
              <a:spcBef>
                <a:spcPts val="750"/>
              </a:spcBef>
              <a:buClr>
                <a:srgbClr val="707070"/>
              </a:buClr>
              <a:buFont typeface="Arial" panose="020B0604020202020204" pitchFamily="34" charset="0"/>
              <a:buChar char="•"/>
            </a:pPr>
            <a:r>
              <a:rPr lang="nb-NO" sz="1988" dirty="0" smtClean="0"/>
              <a:t>Grunnfarge </a:t>
            </a:r>
            <a:r>
              <a:rPr lang="nb-NO" sz="1988" dirty="0"/>
              <a:t>skal (som vanlig) ikke folieres. </a:t>
            </a:r>
          </a:p>
          <a:p>
            <a:endParaRPr lang="nb-NO" dirty="0" smtClean="0"/>
          </a:p>
          <a:p>
            <a:pPr lvl="2"/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3</a:t>
            </a:fld>
            <a:endParaRPr lang="nb-NO" sz="488" dirty="0"/>
          </a:p>
        </p:txBody>
      </p:sp>
    </p:spTree>
    <p:extLst>
      <p:ext uri="{BB962C8B-B14F-4D97-AF65-F5344CB8AC3E}">
        <p14:creationId xmlns:p14="http://schemas.microsoft.com/office/powerpoint/2010/main" val="3161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Mulig modell for materiellformidling</a:t>
            </a:r>
            <a:endParaRPr lang="nb-NO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Ruter stiller følgende materiell til rådighet:</a:t>
            </a:r>
          </a:p>
          <a:p>
            <a:pPr lvl="1"/>
            <a:r>
              <a:rPr lang="nb-NO" dirty="0" smtClean="0"/>
              <a:t>3 </a:t>
            </a:r>
            <a:r>
              <a:rPr lang="nb-NO" dirty="0" err="1" smtClean="0"/>
              <a:t>midibusser</a:t>
            </a:r>
            <a:endParaRPr lang="nb-NO" dirty="0" smtClean="0"/>
          </a:p>
          <a:p>
            <a:pPr lvl="1"/>
            <a:r>
              <a:rPr lang="nb-NO" dirty="0" smtClean="0"/>
              <a:t>4 normalbuss</a:t>
            </a:r>
          </a:p>
          <a:p>
            <a:pPr lvl="1"/>
            <a:r>
              <a:rPr lang="nb-NO" dirty="0" smtClean="0"/>
              <a:t>23 boggibusser</a:t>
            </a:r>
          </a:p>
          <a:p>
            <a:pPr lvl="1"/>
            <a:r>
              <a:rPr lang="nb-NO" dirty="0" smtClean="0"/>
              <a:t>Snittalder 10 år</a:t>
            </a:r>
          </a:p>
          <a:p>
            <a:r>
              <a:rPr lang="nb-NO" dirty="0" smtClean="0"/>
              <a:t>Det materiellet som tilbys gjennom Ruter </a:t>
            </a:r>
            <a:r>
              <a:rPr lang="nb-NO" dirty="0"/>
              <a:t>vil kunne benyttes til oppdraget selv om de ikke tilfredsstiller alle kravene i dette dokumentet. </a:t>
            </a:r>
            <a:endParaRPr lang="nb-NO" dirty="0" smtClean="0"/>
          </a:p>
          <a:p>
            <a:r>
              <a:rPr lang="nb-NO" dirty="0" smtClean="0"/>
              <a:t>Statusrapport </a:t>
            </a:r>
            <a:r>
              <a:rPr lang="nb-NO" dirty="0"/>
              <a:t>utferdiges for samtlige tilbudte </a:t>
            </a:r>
            <a:r>
              <a:rPr lang="nb-NO" dirty="0" smtClean="0"/>
              <a:t>vogner.</a:t>
            </a:r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42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5</a:t>
            </a:fld>
            <a:endParaRPr lang="nb-NO" sz="488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91" y="0"/>
            <a:ext cx="3558421" cy="50283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812" y="-1"/>
            <a:ext cx="3558421" cy="502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4AD70F-8AF0-406B-B894-62E0F3D04367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271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Ruter 2">
      <a:dk1>
        <a:sysClr val="windowText" lastClr="000000"/>
      </a:dk1>
      <a:lt1>
        <a:sysClr val="window" lastClr="FFFFFF"/>
      </a:lt1>
      <a:dk2>
        <a:srgbClr val="F07800"/>
      </a:dk2>
      <a:lt2>
        <a:srgbClr val="E60000"/>
      </a:lt2>
      <a:accent1>
        <a:srgbClr val="41BECD"/>
      </a:accent1>
      <a:accent2>
        <a:srgbClr val="87B914"/>
      </a:accent2>
      <a:accent3>
        <a:srgbClr val="6E0A14"/>
      </a:accent3>
      <a:accent4>
        <a:srgbClr val="32374B"/>
      </a:accent4>
      <a:accent5>
        <a:srgbClr val="FFC800"/>
      </a:accent5>
      <a:accent6>
        <a:srgbClr val="F07800"/>
      </a:accent6>
      <a:hlink>
        <a:srgbClr val="006BB3"/>
      </a:hlink>
      <a:folHlink>
        <a:srgbClr val="32374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[Read-Only]" id="{9E53DBEC-312D-4007-AFDE-D1C5373907E5}" vid="{34665890-1986-4B4F-BAE8-99E12AA85C6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3035</TotalTime>
  <Words>162</Words>
  <Application>Microsoft Office PowerPoint</Application>
  <PresentationFormat>Custom</PresentationFormat>
  <Paragraphs>27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Office-tema</vt:lpstr>
      <vt:lpstr>Vedlegg 2 - Materiellbeskrivelse</vt:lpstr>
      <vt:lpstr>Generelle endringer i materiellbeskrivelsen</vt:lpstr>
      <vt:lpstr>Design</vt:lpstr>
      <vt:lpstr>Mulig modell for materiellformidling</vt:lpstr>
      <vt:lpstr>PowerPoint Presentation</vt:lpstr>
      <vt:lpstr>PowerPoint Presentation</vt:lpstr>
    </vt:vector>
  </TitlesOfParts>
  <Company>Ruter #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Fjæra Øystein</dc:creator>
  <dc:description>Template by addpoint.no</dc:description>
  <cp:lastModifiedBy>Øystein Fjæra</cp:lastModifiedBy>
  <cp:revision>284</cp:revision>
  <cp:lastPrinted>2014-10-06T17:56:58Z</cp:lastPrinted>
  <dcterms:created xsi:type="dcterms:W3CDTF">2014-06-27T11:35:55Z</dcterms:created>
  <dcterms:modified xsi:type="dcterms:W3CDTF">2015-03-24T13:02:52Z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