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6" r:id="rId2"/>
    <p:sldId id="287" r:id="rId3"/>
    <p:sldId id="288" r:id="rId4"/>
    <p:sldId id="289" r:id="rId5"/>
    <p:sldId id="260" r:id="rId6"/>
    <p:sldId id="261" r:id="rId7"/>
    <p:sldId id="262" r:id="rId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6D4"/>
    <a:srgbClr val="EDEDED"/>
    <a:srgbClr val="FD9208"/>
    <a:srgbClr val="3CD321"/>
    <a:srgbClr val="043057"/>
    <a:srgbClr val="0B5DBC"/>
    <a:srgbClr val="1088D0"/>
    <a:srgbClr val="138DC5"/>
    <a:srgbClr val="009BD9"/>
    <a:srgbClr val="005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4296" y="-208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017645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5532C4-D41C-487A-A08F-A8392429DC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C5532C4-D41C-487A-A08F-A8392429DC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 </a:t>
            </a:r>
            <a:r>
              <a:rPr lang="en-US" dirty="0" err="1" smtClean="0"/>
              <a:t>mellan</a:t>
            </a:r>
            <a:r>
              <a:rPr lang="en-US" dirty="0" smtClean="0"/>
              <a:t> </a:t>
            </a:r>
            <a:r>
              <a:rPr lang="en-US" dirty="0" err="1" smtClean="0"/>
              <a:t>då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4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Konkurrenssituation</a:t>
            </a:r>
            <a:r>
              <a:rPr lang="en-US" dirty="0" smtClean="0"/>
              <a:t>, tomboy, </a:t>
            </a:r>
            <a:r>
              <a:rPr lang="en-US" dirty="0" err="1" smtClean="0"/>
              <a:t>skoja</a:t>
            </a:r>
            <a:r>
              <a:rPr lang="en-US" dirty="0" smtClean="0"/>
              <a:t> 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8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Brödtext nivå ett</a:t>
            </a:r>
          </a:p>
          <a:p>
            <a:pPr lvl="1">
              <a:defRPr sz="1800"/>
            </a:pPr>
            <a:r>
              <a:rPr sz="3200"/>
              <a:t>Brödtext nivå två</a:t>
            </a:r>
          </a:p>
          <a:p>
            <a:pPr lvl="2">
              <a:defRPr sz="1800"/>
            </a:pPr>
            <a:r>
              <a:rPr sz="3200"/>
              <a:t>Brödtext nivå tre</a:t>
            </a:r>
          </a:p>
          <a:p>
            <a:pPr lvl="3">
              <a:defRPr sz="1800"/>
            </a:pPr>
            <a:r>
              <a:rPr sz="3200"/>
              <a:t>Brödtext nivå fyra</a:t>
            </a:r>
          </a:p>
          <a:p>
            <a:pPr lvl="4">
              <a:defRPr sz="1800"/>
            </a:pPr>
            <a:r>
              <a:rPr sz="3200"/>
              <a:t>Brödtext nivå fem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413565" y="2430967"/>
            <a:ext cx="10207411" cy="1759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300" b="0" baseline="0">
                <a:solidFill>
                  <a:schemeClr val="bg1"/>
                </a:solidFill>
                <a:latin typeface="Neo Sans Std Light" pitchFamily="34" charset="0"/>
              </a:defRPr>
            </a:lvl1pPr>
          </a:lstStyle>
          <a:p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413565" y="4867863"/>
            <a:ext cx="10207411" cy="2492587"/>
          </a:xfrm>
          <a:prstGeom prst="rect">
            <a:avLst/>
          </a:prstGeom>
        </p:spPr>
        <p:txBody>
          <a:bodyPr lIns="25600">
            <a:normAutofit/>
          </a:bodyPr>
          <a:lstStyle>
            <a:lvl1pPr marL="0" indent="0" algn="l">
              <a:buNone/>
              <a:defRPr sz="3400" baseline="0">
                <a:solidFill>
                  <a:schemeClr val="bg1"/>
                </a:solidFill>
                <a:latin typeface="Neo Sans Std Light" pitchFamily="34" charset="0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text</a:t>
            </a:r>
            <a:endParaRPr lang="en-GB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8" y="2621838"/>
            <a:ext cx="1039947" cy="2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Titeltext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Brödtext nivå ett</a:t>
            </a:r>
          </a:p>
          <a:p>
            <a:pPr lvl="1">
              <a:defRPr sz="1800"/>
            </a:pPr>
            <a:r>
              <a:rPr sz="3200"/>
              <a:t>Brödtext nivå två</a:t>
            </a:r>
          </a:p>
          <a:p>
            <a:pPr lvl="2">
              <a:defRPr sz="1800"/>
            </a:pPr>
            <a:r>
              <a:rPr sz="3200"/>
              <a:t>Brödtext nivå tre</a:t>
            </a:r>
          </a:p>
          <a:p>
            <a:pPr lvl="3">
              <a:defRPr sz="1800"/>
            </a:pPr>
            <a:r>
              <a:rPr sz="3200"/>
              <a:t>Brödtext nivå fyra</a:t>
            </a:r>
          </a:p>
          <a:p>
            <a:pPr lvl="4">
              <a:defRPr sz="1800"/>
            </a:pPr>
            <a:r>
              <a:rPr sz="3200"/>
              <a:t>Brödtext nivå fem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Brödtext nivå ett</a:t>
            </a:r>
          </a:p>
          <a:p>
            <a:pPr lvl="1">
              <a:defRPr sz="1800"/>
            </a:pPr>
            <a:r>
              <a:rPr sz="2800"/>
              <a:t>Brödtext nivå två</a:t>
            </a:r>
          </a:p>
          <a:p>
            <a:pPr lvl="2">
              <a:defRPr sz="1800"/>
            </a:pPr>
            <a:r>
              <a:rPr sz="2800"/>
              <a:t>Brödtext nivå tre</a:t>
            </a:r>
          </a:p>
          <a:p>
            <a:pPr lvl="3">
              <a:defRPr sz="1800"/>
            </a:pPr>
            <a:r>
              <a:rPr sz="2800"/>
              <a:t>Brödtext nivå fyra</a:t>
            </a:r>
          </a:p>
          <a:p>
            <a:pPr lvl="4">
              <a:defRPr sz="1800"/>
            </a:pPr>
            <a:r>
              <a:rPr sz="2800"/>
              <a:t>Brödtext nivå fem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Brödtext nivå ett</a:t>
            </a:r>
          </a:p>
          <a:p>
            <a:pPr lvl="1">
              <a:defRPr sz="1800"/>
            </a:pPr>
            <a:r>
              <a:rPr sz="3600"/>
              <a:t>Brödtext nivå två</a:t>
            </a:r>
          </a:p>
          <a:p>
            <a:pPr lvl="2">
              <a:defRPr sz="1800"/>
            </a:pPr>
            <a:r>
              <a:rPr sz="3600"/>
              <a:t>Brödtext nivå tre</a:t>
            </a:r>
          </a:p>
          <a:p>
            <a:pPr lvl="3">
              <a:defRPr sz="1800"/>
            </a:pPr>
            <a:r>
              <a:rPr sz="3600"/>
              <a:t>Brödtext nivå fyra</a:t>
            </a:r>
          </a:p>
          <a:p>
            <a:pPr lvl="4">
              <a:defRPr sz="1800"/>
            </a:pPr>
            <a:r>
              <a:rPr sz="3600"/>
              <a:t>Brödtext nivå fem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Brödtext nivå ett</a:t>
            </a:r>
          </a:p>
          <a:p>
            <a:pPr lvl="1">
              <a:defRPr sz="1800"/>
            </a:pPr>
            <a:r>
              <a:rPr sz="3600"/>
              <a:t>Brödtext nivå två</a:t>
            </a:r>
          </a:p>
          <a:p>
            <a:pPr lvl="2">
              <a:defRPr sz="1800"/>
            </a:pPr>
            <a:r>
              <a:rPr sz="3600"/>
              <a:t>Brödtext nivå tre</a:t>
            </a:r>
          </a:p>
          <a:p>
            <a:pPr lvl="3">
              <a:defRPr sz="1800"/>
            </a:pPr>
            <a:r>
              <a:rPr sz="3600"/>
              <a:t>Brödtext nivå fyra</a:t>
            </a:r>
          </a:p>
          <a:p>
            <a:pPr lvl="4">
              <a:defRPr sz="1800"/>
            </a:pPr>
            <a:r>
              <a:rPr sz="3600"/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" Type="http://schemas.openxmlformats.org/officeDocument/2006/relationships/image" Target="../media/image14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emf"/><Relationship Id="rId28" Type="http://schemas.openxmlformats.org/officeDocument/2006/relationships/image" Target="../media/image39.png"/><Relationship Id="rId10" Type="http://schemas.openxmlformats.org/officeDocument/2006/relationships/image" Target="../media/image21.gif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gif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1.emf"/><Relationship Id="rId3" Type="http://schemas.openxmlformats.org/officeDocument/2006/relationships/image" Target="../media/image13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0"/>
            <a:ext cx="13013156" cy="9926988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0B5EB8"/>
          </a:solidFill>
        </p:spPr>
        <p:txBody>
          <a:bodyPr wrap="square" lIns="0" tIns="0" rIns="0" bIns="0" rtlCol="0"/>
          <a:lstStyle/>
          <a:p>
            <a:endParaRPr sz="1350">
              <a:solidFill>
                <a:srgbClr val="0B5DBC"/>
              </a:solidFill>
            </a:endParaRPr>
          </a:p>
        </p:txBody>
      </p:sp>
      <p:pic>
        <p:nvPicPr>
          <p:cNvPr id="9" name="Picture 8" descr="Klarna_Tagline_Vertical-white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043" y="3454062"/>
            <a:ext cx="5322715" cy="28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13013156" cy="9926988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0B5EB8"/>
          </a:solidFill>
        </p:spPr>
        <p:txBody>
          <a:bodyPr wrap="square" lIns="0" tIns="0" rIns="0" bIns="0" rtlCol="0"/>
          <a:lstStyle/>
          <a:p>
            <a:endParaRPr sz="1350">
              <a:solidFill>
                <a:srgbClr val="0B5DBC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861589" y="1075825"/>
            <a:ext cx="9581939" cy="353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1" algn="l">
              <a:lnSpc>
                <a:spcPts val="9200"/>
              </a:lnSpc>
            </a:pPr>
            <a:r>
              <a:rPr lang="en-GB" sz="8000" dirty="0" smtClean="0">
                <a:solidFill>
                  <a:schemeClr val="bg1"/>
                </a:solidFill>
                <a:latin typeface="Neo Sans Std Medium"/>
                <a:cs typeface="Neo Sans Std Medium"/>
              </a:rPr>
              <a:t>Ticketing and Payments </a:t>
            </a:r>
            <a:r>
              <a:rPr lang="en-GB" sz="8000" dirty="0">
                <a:solidFill>
                  <a:schemeClr val="bg1"/>
                </a:solidFill>
                <a:latin typeface="Neo Sans Std Medium"/>
                <a:cs typeface="Neo Sans Std Medium"/>
              </a:rPr>
              <a:t>for </a:t>
            </a:r>
            <a:r>
              <a:rPr lang="en-GB" sz="8000" dirty="0" smtClean="0">
                <a:solidFill>
                  <a:schemeClr val="bg1"/>
                </a:solidFill>
                <a:latin typeface="Neo Sans Std Medium"/>
                <a:cs typeface="Neo Sans Std Medium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1531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/>
        </p:nvSpPr>
        <p:spPr>
          <a:xfrm>
            <a:off x="0" y="0"/>
            <a:ext cx="13013156" cy="9926988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0B5EB8"/>
          </a:solidFill>
        </p:spPr>
        <p:txBody>
          <a:bodyPr wrap="square" lIns="0" tIns="0" rIns="0" bIns="0" rtlCol="0"/>
          <a:lstStyle/>
          <a:p>
            <a:endParaRPr sz="1350">
              <a:solidFill>
                <a:srgbClr val="0B5DBC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049127" y="2006167"/>
            <a:ext cx="11184082" cy="6478626"/>
          </a:xfrm>
          <a:custGeom>
            <a:avLst/>
            <a:gdLst>
              <a:gd name="connsiteX0" fmla="*/ 0 w 10812822"/>
              <a:gd name="connsiteY0" fmla="*/ 6760752 h 6760752"/>
              <a:gd name="connsiteX1" fmla="*/ 653625 w 10812822"/>
              <a:gd name="connsiteY1" fmla="*/ 5247987 h 6760752"/>
              <a:gd name="connsiteX2" fmla="*/ 2016899 w 10812822"/>
              <a:gd name="connsiteY2" fmla="*/ 5117255 h 6760752"/>
              <a:gd name="connsiteX3" fmla="*/ 3697649 w 10812822"/>
              <a:gd name="connsiteY3" fmla="*/ 3193615 h 6760752"/>
              <a:gd name="connsiteX4" fmla="*/ 5042249 w 10812822"/>
              <a:gd name="connsiteY4" fmla="*/ 3174939 h 6760752"/>
              <a:gd name="connsiteX5" fmla="*/ 6610948 w 10812822"/>
              <a:gd name="connsiteY5" fmla="*/ 2558627 h 6760752"/>
              <a:gd name="connsiteX6" fmla="*/ 7712773 w 10812822"/>
              <a:gd name="connsiteY6" fmla="*/ 1307328 h 6760752"/>
              <a:gd name="connsiteX7" fmla="*/ 9449547 w 10812822"/>
              <a:gd name="connsiteY7" fmla="*/ 1438060 h 6760752"/>
              <a:gd name="connsiteX8" fmla="*/ 10812822 w 10812822"/>
              <a:gd name="connsiteY8" fmla="*/ 0 h 676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2822" h="6760752">
                <a:moveTo>
                  <a:pt x="0" y="6760752"/>
                </a:moveTo>
                <a:lnTo>
                  <a:pt x="653625" y="5247987"/>
                </a:lnTo>
                <a:lnTo>
                  <a:pt x="2016899" y="5117255"/>
                </a:lnTo>
                <a:lnTo>
                  <a:pt x="3697649" y="3193615"/>
                </a:lnTo>
                <a:lnTo>
                  <a:pt x="5042249" y="3174939"/>
                </a:lnTo>
                <a:lnTo>
                  <a:pt x="6610948" y="2558627"/>
                </a:lnTo>
                <a:lnTo>
                  <a:pt x="7712773" y="1307328"/>
                </a:lnTo>
                <a:lnTo>
                  <a:pt x="9449547" y="1438060"/>
                </a:lnTo>
                <a:lnTo>
                  <a:pt x="10812822" y="0"/>
                </a:lnTo>
              </a:path>
            </a:pathLst>
          </a:custGeom>
          <a:ln w="254000" cap="rnd" cmpd="sng">
            <a:solidFill>
              <a:srgbClr val="FD9208"/>
            </a:solidFill>
            <a:miter lim="800000"/>
            <a:headEnd type="none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0" normalizeH="0" baseline="0">
              <a:ln>
                <a:noFill/>
              </a:ln>
              <a:solidFill>
                <a:srgbClr val="FD9208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31" name="Shape 34"/>
          <p:cNvSpPr/>
          <p:nvPr/>
        </p:nvSpPr>
        <p:spPr>
          <a:xfrm>
            <a:off x="1222726" y="1228998"/>
            <a:ext cx="662788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defRPr sz="1800"/>
            </a:pPr>
            <a:r>
              <a:rPr lang="en-AU" sz="3000" b="1" spc="-72" dirty="0">
                <a:solidFill>
                  <a:schemeClr val="bg1"/>
                </a:solidFill>
                <a:latin typeface="Arial"/>
                <a:ea typeface="Helvetica"/>
                <a:cs typeface="Arial"/>
                <a:sym typeface="Helvetica"/>
              </a:rPr>
              <a:t>Transportation is changing from </a:t>
            </a:r>
            <a:r>
              <a:rPr lang="en-AU" sz="3000" b="1" spc="-72" dirty="0" smtClean="0">
                <a:solidFill>
                  <a:schemeClr val="bg1"/>
                </a:solidFill>
                <a:latin typeface="Arial"/>
                <a:ea typeface="Helvetica"/>
                <a:cs typeface="Arial"/>
                <a:sym typeface="Helvetica"/>
              </a:rPr>
              <a:t>this</a:t>
            </a:r>
            <a:endParaRPr lang="en-AU" sz="3000" b="1" spc="-72" dirty="0">
              <a:solidFill>
                <a:schemeClr val="bg1"/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3583" y="5946130"/>
            <a:ext cx="1042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US" sz="1600" b="1" spc="-48" dirty="0" smtClean="0">
                <a:solidFill>
                  <a:schemeClr val="bg1"/>
                </a:solidFill>
                <a:latin typeface="Arial"/>
                <a:ea typeface="Helvetica"/>
                <a:cs typeface="Arial"/>
                <a:sym typeface="Helvetica"/>
              </a:rPr>
              <a:t>Planning</a:t>
            </a:r>
            <a:endParaRPr lang="en-US" sz="1600" b="1" i="1" spc="-48" dirty="0">
              <a:solidFill>
                <a:schemeClr val="bg1"/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pic>
        <p:nvPicPr>
          <p:cNvPr id="5" name="Picture 4" descr="TAF-BC-Full-Noh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14528" r="18752" b="6591"/>
          <a:stretch/>
        </p:blipFill>
        <p:spPr>
          <a:xfrm>
            <a:off x="1006640" y="6627416"/>
            <a:ext cx="1260016" cy="1590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742" y="3615541"/>
            <a:ext cx="1956459" cy="1412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621" y="4602823"/>
            <a:ext cx="1100907" cy="110090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449231" y="3072192"/>
            <a:ext cx="1849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US" sz="1600" b="1" spc="-48" dirty="0" smtClean="0">
                <a:solidFill>
                  <a:schemeClr val="bg1"/>
                </a:solidFill>
                <a:latin typeface="Arial"/>
                <a:ea typeface="Helvetica"/>
                <a:cs typeface="Arial"/>
                <a:sym typeface="Helvetica"/>
              </a:rPr>
              <a:t>Payment methods</a:t>
            </a:r>
            <a:endParaRPr lang="en-US" sz="1600" b="1" i="1" spc="-48" dirty="0">
              <a:solidFill>
                <a:schemeClr val="bg1"/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10607" y="3994254"/>
            <a:ext cx="1833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US" sz="1600" b="1" spc="-48" dirty="0" smtClean="0">
                <a:solidFill>
                  <a:schemeClr val="bg1"/>
                </a:solidFill>
                <a:latin typeface="Arial"/>
                <a:ea typeface="Helvetica"/>
                <a:cs typeface="Arial"/>
                <a:sym typeface="Helvetica"/>
              </a:rPr>
              <a:t>Point of purchase</a:t>
            </a:r>
            <a:endParaRPr lang="en-US" sz="1600" b="1" i="1" spc="-48" dirty="0">
              <a:solidFill>
                <a:schemeClr val="bg1"/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pic>
        <p:nvPicPr>
          <p:cNvPr id="3" name="Picture 2" descr="Tyne_and_Wear_Metro_-_old_style_ticket_machin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06" y="4602281"/>
            <a:ext cx="1220672" cy="1800402"/>
          </a:xfrm>
          <a:prstGeom prst="rect">
            <a:avLst/>
          </a:prstGeom>
        </p:spPr>
      </p:pic>
      <p:pic>
        <p:nvPicPr>
          <p:cNvPr id="15" name="Picture 14" descr="Sl-access_kort_frilagd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76" y="5551532"/>
            <a:ext cx="1194936" cy="14419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80897" y="4995089"/>
            <a:ext cx="981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US" sz="1600" b="1" spc="-48" dirty="0" smtClean="0">
                <a:solidFill>
                  <a:schemeClr val="bg1"/>
                </a:solidFill>
                <a:latin typeface="Arial"/>
                <a:ea typeface="Helvetica"/>
                <a:cs typeface="Arial"/>
                <a:sym typeface="Helvetica"/>
              </a:rPr>
              <a:t>Tickets</a:t>
            </a:r>
            <a:endParaRPr lang="en-US" sz="1600" b="1" i="1" spc="-48" dirty="0">
              <a:solidFill>
                <a:schemeClr val="bg1"/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pic>
        <p:nvPicPr>
          <p:cNvPr id="27" name="Picture 26" descr="MyTrain_ticket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045">
            <a:off x="3351290" y="6680528"/>
            <a:ext cx="1147756" cy="7218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438448" y="1858275"/>
            <a:ext cx="243130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US" sz="1600" b="1" spc="-48" dirty="0" smtClean="0">
                <a:solidFill>
                  <a:schemeClr val="bg1"/>
                </a:solidFill>
                <a:latin typeface="Arial"/>
                <a:ea typeface="Helvetica"/>
                <a:cs typeface="Arial"/>
                <a:sym typeface="Helvetica"/>
              </a:rPr>
              <a:t>Means of</a:t>
            </a:r>
            <a:br>
              <a:rPr lang="en-US" sz="1600" b="1" spc="-48" dirty="0" smtClean="0">
                <a:solidFill>
                  <a:schemeClr val="bg1"/>
                </a:solidFill>
                <a:latin typeface="Arial"/>
                <a:ea typeface="Helvetica"/>
                <a:cs typeface="Arial"/>
                <a:sym typeface="Helvetica"/>
              </a:rPr>
            </a:br>
            <a:r>
              <a:rPr lang="en-US" sz="1600" b="1" spc="-48" dirty="0" smtClean="0">
                <a:solidFill>
                  <a:schemeClr val="bg1"/>
                </a:solidFill>
                <a:latin typeface="Arial"/>
                <a:ea typeface="Helvetica"/>
                <a:cs typeface="Arial"/>
                <a:sym typeface="Helvetica"/>
              </a:rPr>
              <a:t>transportation</a:t>
            </a:r>
            <a:endParaRPr lang="en-US" sz="1600" b="1" i="1" spc="-48" dirty="0">
              <a:solidFill>
                <a:schemeClr val="bg1"/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pic>
        <p:nvPicPr>
          <p:cNvPr id="18" name="Picture 17" descr="TR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88" y="2700901"/>
            <a:ext cx="1784465" cy="1003069"/>
          </a:xfrm>
          <a:prstGeom prst="rect">
            <a:avLst/>
          </a:prstGeom>
        </p:spPr>
      </p:pic>
      <p:pic>
        <p:nvPicPr>
          <p:cNvPr id="36" name="Picture 35" descr="Klarna_logo_blue-RGB_without borders.ai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3" y="8997886"/>
            <a:ext cx="914400" cy="487680"/>
          </a:xfrm>
          <a:prstGeom prst="rect">
            <a:avLst/>
          </a:prstGeom>
        </p:spPr>
      </p:pic>
      <p:pic>
        <p:nvPicPr>
          <p:cNvPr id="1026" name="Picture 2" descr="http://www.creuna.com/static/media/sizes/840/uploads/clients/Cases/Ruter/ruterintro_w30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38" y="3795915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5" grpId="0"/>
      <p:bldP spid="24" grpId="0"/>
      <p:bldP spid="2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2"/>
          <p:cNvSpPr/>
          <p:nvPr/>
        </p:nvSpPr>
        <p:spPr>
          <a:xfrm>
            <a:off x="0" y="0"/>
            <a:ext cx="13013156" cy="9926988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9144000"/>
                </a:moveTo>
                <a:lnTo>
                  <a:pt x="16256000" y="9144000"/>
                </a:lnTo>
                <a:lnTo>
                  <a:pt x="1625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0B5EB8"/>
          </a:solidFill>
        </p:spPr>
        <p:txBody>
          <a:bodyPr wrap="square" lIns="0" tIns="0" rIns="0" bIns="0" rtlCol="0"/>
          <a:lstStyle/>
          <a:p>
            <a:endParaRPr sz="1350">
              <a:solidFill>
                <a:srgbClr val="0B5DBC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00649" y="2610408"/>
            <a:ext cx="11619951" cy="5018562"/>
          </a:xfrm>
          <a:prstGeom prst="straightConnector1">
            <a:avLst/>
          </a:prstGeom>
          <a:noFill/>
          <a:ln w="254000" cap="rnd">
            <a:solidFill>
              <a:srgbClr val="FFFFFF"/>
            </a:solidFill>
            <a:prstDash val="solid"/>
            <a:miter lim="8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" name="Group 4"/>
          <p:cNvGrpSpPr/>
          <p:nvPr/>
        </p:nvGrpSpPr>
        <p:grpSpPr>
          <a:xfrm>
            <a:off x="7765746" y="3596840"/>
            <a:ext cx="1292726" cy="2605114"/>
            <a:chOff x="7170737" y="2457254"/>
            <a:chExt cx="1857473" cy="3402910"/>
          </a:xfrm>
        </p:grpSpPr>
        <p:pic>
          <p:nvPicPr>
            <p:cNvPr id="48" name="pasted-image.png"/>
            <p:cNvPicPr/>
            <p:nvPr/>
          </p:nvPicPr>
          <p:blipFill>
            <a:blip r:embed="rId2">
              <a:extLst/>
            </a:blip>
            <a:srcRect l="26157" t="4429" r="26157" b="4429"/>
            <a:stretch>
              <a:fillRect/>
            </a:stretch>
          </p:blipFill>
          <p:spPr>
            <a:xfrm>
              <a:off x="7170737" y="2457254"/>
              <a:ext cx="1857473" cy="340291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9" name="Picture 10" descr="http://www.gilladinekonomi.se/wp-content/uploads/2011/12/handelsbanken_far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41" y="2987062"/>
              <a:ext cx="658151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0" descr="http://kmessage.novea.netdna-cdn.com/wp-content/uploads/2013/12/300px-American_Express_logo.svg_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41" y="3154646"/>
              <a:ext cx="287999" cy="28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0" descr="http://www.techilatechnologies.com/wp-content/uploads/2010/07/Aktia-300x9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728" y="3530287"/>
              <a:ext cx="447657" cy="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http://www.spielautomaten.com.de/wp-content/uploads/2012/09/lastschrif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499" y="4805935"/>
              <a:ext cx="431999" cy="308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https://lh6.googleusercontent.com/-lECmBgFLb-s/AAAAAAAAAAI/AAAAAAAAAV0/AIu81pKaxWU/phot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78" y="3330804"/>
              <a:ext cx="647999" cy="64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http://saltsjobadencentrum.se/wp-content/uploads/2011/11/SEB_Box_up_45mm150dpi-e1338384087626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729" y="3201126"/>
              <a:ext cx="330151" cy="179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2" descr="http://www.kthfs.se/drupal/sites/default/files/Nordea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782" y="4561918"/>
              <a:ext cx="676238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4" descr="http://www.prisjakt.nu/pryl/sites/default/files/artmain/swedbank_logo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723" y="4063864"/>
              <a:ext cx="755999" cy="222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6" descr="http://www.underconsideration.com/brandnew/archives/visa_2014_logo_detail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229" y="4651741"/>
              <a:ext cx="441378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8" descr="http://www.euroline.se/global/images/cards/mastercard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42" y="3730094"/>
              <a:ext cx="431999" cy="43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2" descr="http://images.all-free-download.com/images/graphiclarge/maestro_logo_29718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722" y="3012051"/>
              <a:ext cx="419997" cy="251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4" descr="http://www.webshaper.com.my/0img/freegraphics/visa/visaelectron_250.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499" y="4093754"/>
              <a:ext cx="388886" cy="251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6" descr="https://cdn.klarna.com/1.0/shared/image/generic/logo/nb_no/basic/blue-black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4720" y="3848067"/>
              <a:ext cx="647999" cy="17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8" descr="http://hunterhousecollege.org.uk/wp-content/uploads/2013/09/Danske-Bank-B_RGB_WB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137" y="5213570"/>
              <a:ext cx="972000" cy="146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2" descr="http://www.servicefactory.aalto.fi/fi/wp-content/uploads/2014/10/S-Pankk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321" y="4359921"/>
              <a:ext cx="576816" cy="115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4" descr="http://static.fjcdn.com/comments/In+finland+we+have+bank+called+osuuspankki+translated+cooperative+bank+_cf6b0ed0586f3704107334305da542cf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834" y="4890475"/>
              <a:ext cx="683888" cy="201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70171" y="2750470"/>
            <a:ext cx="1029295" cy="57640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22634" y="3683800"/>
            <a:ext cx="852265" cy="505414"/>
          </a:xfrm>
          <a:prstGeom prst="rect">
            <a:avLst/>
          </a:prstGeom>
        </p:spPr>
      </p:pic>
      <p:sp>
        <p:nvSpPr>
          <p:cNvPr id="75" name="Shape 34"/>
          <p:cNvSpPr/>
          <p:nvPr/>
        </p:nvSpPr>
        <p:spPr>
          <a:xfrm>
            <a:off x="10550772" y="3872860"/>
            <a:ext cx="98483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/>
            </a:pPr>
            <a:r>
              <a:rPr lang="en-AU" sz="2000" spc="-72" dirty="0" smtClean="0">
                <a:solidFill>
                  <a:srgbClr val="FF0000"/>
                </a:solidFill>
                <a:latin typeface="Futura"/>
                <a:ea typeface="Helvetica"/>
                <a:cs typeface="Futura"/>
                <a:sym typeface="Helvetica"/>
              </a:rPr>
              <a:t>Carpool</a:t>
            </a:r>
            <a:endParaRPr lang="en-AU" sz="2000" spc="-72" dirty="0">
              <a:solidFill>
                <a:srgbClr val="FF0000"/>
              </a:solidFill>
              <a:latin typeface="Futura"/>
              <a:ea typeface="Helvetica"/>
              <a:cs typeface="Futura"/>
              <a:sym typeface="Helvetica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1"/>
          <a:srcRect l="1369"/>
          <a:stretch/>
        </p:blipFill>
        <p:spPr>
          <a:xfrm flipH="1">
            <a:off x="9993772" y="4568494"/>
            <a:ext cx="3026160" cy="589554"/>
          </a:xfrm>
          <a:prstGeom prst="rect">
            <a:avLst/>
          </a:prstGeom>
        </p:spPr>
      </p:pic>
      <p:pic>
        <p:nvPicPr>
          <p:cNvPr id="77" name="Picture 76" descr="SL-app_iphone6_2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4" y="6437983"/>
            <a:ext cx="1340052" cy="2617106"/>
          </a:xfrm>
          <a:prstGeom prst="rect">
            <a:avLst/>
          </a:prstGeom>
        </p:spPr>
      </p:pic>
      <p:sp>
        <p:nvSpPr>
          <p:cNvPr id="81" name="Shape 34"/>
          <p:cNvSpPr/>
          <p:nvPr/>
        </p:nvSpPr>
        <p:spPr>
          <a:xfrm>
            <a:off x="1222726" y="1228998"/>
            <a:ext cx="459110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defRPr sz="1800"/>
            </a:pPr>
            <a:r>
              <a:rPr lang="en-AU" sz="3000" b="1" spc="-72" dirty="0" smtClean="0">
                <a:solidFill>
                  <a:srgbClr val="FFFFFF"/>
                </a:solidFill>
                <a:latin typeface="Arial"/>
                <a:ea typeface="Helvetica"/>
                <a:cs typeface="Arial"/>
                <a:sym typeface="Helvetica"/>
              </a:rPr>
              <a:t>To this</a:t>
            </a:r>
            <a:endParaRPr lang="en-AU" sz="3000" b="1" spc="-72" dirty="0">
              <a:solidFill>
                <a:srgbClr val="FFFFFF"/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305831" y="6191915"/>
            <a:ext cx="673896" cy="673896"/>
          </a:xfrm>
          <a:prstGeom prst="ellipse">
            <a:avLst/>
          </a:prstGeom>
          <a:solidFill>
            <a:srgbClr val="FFFF00">
              <a:alpha val="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556022" y="5232894"/>
            <a:ext cx="673896" cy="673896"/>
          </a:xfrm>
          <a:prstGeom prst="ellipse">
            <a:avLst/>
          </a:prstGeom>
          <a:solidFill>
            <a:srgbClr val="FFFF00">
              <a:alpha val="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806213" y="4273875"/>
            <a:ext cx="673896" cy="673896"/>
          </a:xfrm>
          <a:prstGeom prst="ellipse">
            <a:avLst/>
          </a:prstGeom>
          <a:solidFill>
            <a:srgbClr val="FFFF00">
              <a:alpha val="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056404" y="3314856"/>
            <a:ext cx="673896" cy="673896"/>
          </a:xfrm>
          <a:prstGeom prst="ellipse">
            <a:avLst/>
          </a:prstGeom>
          <a:solidFill>
            <a:srgbClr val="FFFF00">
              <a:alpha val="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306596" y="2355837"/>
            <a:ext cx="673896" cy="673896"/>
          </a:xfrm>
          <a:prstGeom prst="ellipse">
            <a:avLst/>
          </a:prstGeom>
          <a:solidFill>
            <a:srgbClr val="FFFF00">
              <a:alpha val="0"/>
            </a:srgb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13583" y="5946130"/>
            <a:ext cx="1042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US" sz="1600" b="1" spc="-48" dirty="0" smtClean="0">
                <a:solidFill>
                  <a:srgbClr val="FFFFFF"/>
                </a:solidFill>
                <a:latin typeface="Arial"/>
                <a:ea typeface="Helvetica"/>
                <a:cs typeface="Arial"/>
                <a:sym typeface="Helvetica"/>
              </a:rPr>
              <a:t>Planning</a:t>
            </a:r>
            <a:endParaRPr lang="en-US" sz="1600" b="1" i="1" spc="-48" dirty="0">
              <a:solidFill>
                <a:srgbClr val="FFFFFF"/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49231" y="3072192"/>
            <a:ext cx="1849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US" sz="1600" b="1" spc="-48" dirty="0" smtClean="0">
                <a:solidFill>
                  <a:srgbClr val="FFFFFF"/>
                </a:solidFill>
                <a:latin typeface="Arial"/>
                <a:ea typeface="Helvetica"/>
                <a:cs typeface="Arial"/>
                <a:sym typeface="Helvetica"/>
              </a:rPr>
              <a:t>Payment methods</a:t>
            </a:r>
            <a:endParaRPr lang="en-US" sz="1600" b="1" i="1" spc="-48" dirty="0">
              <a:solidFill>
                <a:srgbClr val="FFFFFF"/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210607" y="3994254"/>
            <a:ext cx="1833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US" sz="1600" b="1" spc="-48" dirty="0" smtClean="0">
                <a:solidFill>
                  <a:srgbClr val="FFFFFF"/>
                </a:solidFill>
                <a:latin typeface="Arial"/>
                <a:ea typeface="Helvetica"/>
                <a:cs typeface="Arial"/>
                <a:sym typeface="Helvetica"/>
              </a:rPr>
              <a:t>Point of purchase</a:t>
            </a:r>
            <a:endParaRPr lang="en-US" sz="1600" b="1" i="1" spc="-48" dirty="0">
              <a:solidFill>
                <a:srgbClr val="FFFFFF"/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380897" y="4995089"/>
            <a:ext cx="981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US" sz="1600" b="1" spc="-48" dirty="0" smtClean="0">
                <a:solidFill>
                  <a:srgbClr val="FFFFFF"/>
                </a:solidFill>
                <a:latin typeface="Arial"/>
                <a:ea typeface="Helvetica"/>
                <a:cs typeface="Arial"/>
                <a:sym typeface="Helvetica"/>
              </a:rPr>
              <a:t>Tickets</a:t>
            </a:r>
            <a:endParaRPr lang="en-US" sz="1600" b="1" i="1" spc="-48" dirty="0">
              <a:solidFill>
                <a:srgbClr val="FFFFFF"/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438448" y="1858275"/>
            <a:ext cx="243130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US" sz="1600" b="1" spc="-48" dirty="0" smtClean="0">
                <a:solidFill>
                  <a:srgbClr val="FFFFFF"/>
                </a:solidFill>
                <a:latin typeface="Arial"/>
                <a:ea typeface="Helvetica"/>
                <a:cs typeface="Arial"/>
                <a:sym typeface="Helvetica"/>
              </a:rPr>
              <a:t>Means of</a:t>
            </a:r>
            <a:br>
              <a:rPr lang="en-US" sz="1600" b="1" spc="-48" dirty="0" smtClean="0">
                <a:solidFill>
                  <a:srgbClr val="FFFFFF"/>
                </a:solidFill>
                <a:latin typeface="Arial"/>
                <a:ea typeface="Helvetica"/>
                <a:cs typeface="Arial"/>
                <a:sym typeface="Helvetica"/>
              </a:rPr>
            </a:br>
            <a:r>
              <a:rPr lang="en-US" sz="1600" b="1" spc="-48" dirty="0" smtClean="0">
                <a:solidFill>
                  <a:srgbClr val="FFFFFF"/>
                </a:solidFill>
                <a:latin typeface="Arial"/>
                <a:ea typeface="Helvetica"/>
                <a:cs typeface="Arial"/>
                <a:sym typeface="Helvetica"/>
              </a:rPr>
              <a:t>transportation</a:t>
            </a:r>
            <a:endParaRPr lang="en-US" sz="1600" b="1" i="1" spc="-48" dirty="0">
              <a:solidFill>
                <a:srgbClr val="FFFFFF"/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pic>
        <p:nvPicPr>
          <p:cNvPr id="67" name="Picture 66" descr="Klarna_logo_white-CMYK.eps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42" y="9005246"/>
            <a:ext cx="886248" cy="470055"/>
          </a:xfrm>
          <a:prstGeom prst="rect">
            <a:avLst/>
          </a:prstGeom>
        </p:spPr>
      </p:pic>
      <p:pic>
        <p:nvPicPr>
          <p:cNvPr id="68" name="Picture 67" descr="UBER-logo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247" y="2620051"/>
            <a:ext cx="854552" cy="8193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57350" y="4513276"/>
            <a:ext cx="1340052" cy="2617106"/>
            <a:chOff x="5457350" y="4513276"/>
            <a:chExt cx="1340052" cy="2617106"/>
          </a:xfrm>
        </p:grpSpPr>
        <p:pic>
          <p:nvPicPr>
            <p:cNvPr id="65" name="Picture 64" descr="SL-app_iphone6_1.png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350" y="4513276"/>
              <a:ext cx="1340052" cy="2617106"/>
            </a:xfrm>
            <a:prstGeom prst="rect">
              <a:avLst/>
            </a:prstGeom>
          </p:spPr>
        </p:pic>
        <p:pic>
          <p:nvPicPr>
            <p:cNvPr id="2" name="Picture 1" descr="IMG_2262.PNG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655" y="4886113"/>
              <a:ext cx="1057020" cy="187620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203971" y="5446501"/>
            <a:ext cx="1340052" cy="2617106"/>
            <a:chOff x="3203971" y="5446501"/>
            <a:chExt cx="1340052" cy="2617106"/>
          </a:xfrm>
        </p:grpSpPr>
        <p:pic>
          <p:nvPicPr>
            <p:cNvPr id="78" name="Picture 77" descr="SL-app_iphone6_7.png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971" y="5446501"/>
              <a:ext cx="1340052" cy="2617106"/>
            </a:xfrm>
            <a:prstGeom prst="rect">
              <a:avLst/>
            </a:prstGeom>
          </p:spPr>
        </p:pic>
        <p:pic>
          <p:nvPicPr>
            <p:cNvPr id="4" name="Picture 3" descr="IMG_2263.PNG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055" y="5817976"/>
              <a:ext cx="1057020" cy="1876209"/>
            </a:xfrm>
            <a:prstGeom prst="rect">
              <a:avLst/>
            </a:prstGeom>
          </p:spPr>
        </p:pic>
      </p:grpSp>
      <p:pic>
        <p:nvPicPr>
          <p:cNvPr id="69" name="Picture 2" descr="http://www.creuna.com/static/media/sizes/840/uploads/clients/Cases/Ruter/ruterintro_w300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415" y="3326875"/>
            <a:ext cx="1664517" cy="5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2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5" grpId="0" animBg="1"/>
      <p:bldP spid="46" grpId="0"/>
      <p:bldP spid="47" grpId="0"/>
      <p:bldP spid="79" grpId="0"/>
      <p:bldP spid="80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4"/>
          <p:cNvSpPr/>
          <p:nvPr/>
        </p:nvSpPr>
        <p:spPr>
          <a:xfrm>
            <a:off x="1222725" y="6897797"/>
            <a:ext cx="959064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defRPr sz="1800"/>
            </a:pPr>
            <a:r>
              <a:rPr lang="sv-SE" sz="3000" b="1" spc="-48" dirty="0" smtClean="0">
                <a:solidFill>
                  <a:srgbClr val="1088D0"/>
                </a:solidFill>
                <a:latin typeface="Arial"/>
                <a:ea typeface="Helvetica"/>
                <a:cs typeface="Arial"/>
                <a:sym typeface="Helvetica"/>
              </a:rPr>
              <a:t>Barriers between providers decrease</a:t>
            </a:r>
            <a:endParaRPr lang="en-US" sz="3000" spc="-48" dirty="0">
              <a:solidFill>
                <a:srgbClr val="1088D0"/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2725" y="7716730"/>
            <a:ext cx="7777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50000"/>
              </a:lnSpc>
              <a:buFont typeface="Arial"/>
              <a:buChar char="•"/>
              <a:defRPr sz="1800"/>
            </a:pPr>
            <a:r>
              <a:rPr lang="en-US" sz="2400" spc="-48" dirty="0">
                <a:solidFill>
                  <a:srgbClr val="404040"/>
                </a:solidFill>
                <a:latin typeface="Arial"/>
                <a:ea typeface="Helvetica"/>
                <a:cs typeface="Arial"/>
                <a:sym typeface="Helvetica"/>
              </a:rPr>
              <a:t>The smartphone is the hub</a:t>
            </a:r>
            <a:r>
              <a:rPr lang="en-US" sz="2400" spc="-48" dirty="0" smtClean="0">
                <a:solidFill>
                  <a:srgbClr val="404040"/>
                </a:solidFill>
                <a:latin typeface="Arial"/>
                <a:ea typeface="Helvetica"/>
                <a:cs typeface="Arial"/>
                <a:sym typeface="Helvetica"/>
              </a:rPr>
              <a:t>.</a:t>
            </a:r>
            <a:br>
              <a:rPr lang="en-US" sz="2400" spc="-48" dirty="0" smtClean="0">
                <a:solidFill>
                  <a:srgbClr val="404040"/>
                </a:solidFill>
                <a:latin typeface="Arial"/>
                <a:ea typeface="Helvetica"/>
                <a:cs typeface="Arial"/>
                <a:sym typeface="Helvetica"/>
              </a:rPr>
            </a:br>
            <a:r>
              <a:rPr lang="en-US" sz="2400" spc="-48" dirty="0" smtClean="0">
                <a:solidFill>
                  <a:srgbClr val="404040"/>
                </a:solidFill>
                <a:latin typeface="Arial"/>
                <a:ea typeface="Helvetica"/>
                <a:cs typeface="Arial"/>
                <a:sym typeface="Helvetica"/>
              </a:rPr>
              <a:t> </a:t>
            </a:r>
            <a:endParaRPr lang="en-US" sz="2400" spc="-48" dirty="0">
              <a:solidFill>
                <a:srgbClr val="404040"/>
              </a:solidFill>
              <a:latin typeface="Arial"/>
              <a:ea typeface="Helvetica"/>
              <a:cs typeface="Arial"/>
              <a:sym typeface="Helvetica"/>
            </a:endParaRPr>
          </a:p>
          <a:p>
            <a:pPr marL="342900" lvl="0" indent="-342900" algn="l">
              <a:buFont typeface="Arial"/>
              <a:buChar char="•"/>
              <a:defRPr sz="1800"/>
            </a:pPr>
            <a:r>
              <a:rPr lang="en-US" sz="2400" spc="-48" dirty="0">
                <a:solidFill>
                  <a:srgbClr val="404040"/>
                </a:solidFill>
                <a:latin typeface="Arial"/>
                <a:ea typeface="Helvetica"/>
                <a:cs typeface="Arial"/>
                <a:sym typeface="Helvetica"/>
              </a:rPr>
              <a:t>All people choose from all providers in the same device.</a:t>
            </a:r>
          </a:p>
        </p:txBody>
      </p:sp>
      <p:sp>
        <p:nvSpPr>
          <p:cNvPr id="4" name="Shape 34"/>
          <p:cNvSpPr/>
          <p:nvPr/>
        </p:nvSpPr>
        <p:spPr>
          <a:xfrm>
            <a:off x="1222726" y="4090946"/>
            <a:ext cx="878999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defRPr sz="1800"/>
            </a:pPr>
            <a:r>
              <a:rPr lang="en-US" sz="3000" b="1" spc="-48" dirty="0">
                <a:solidFill>
                  <a:srgbClr val="1088D0"/>
                </a:solidFill>
                <a:latin typeface="Arial"/>
                <a:ea typeface="Helvetica"/>
                <a:cs typeface="Arial"/>
                <a:sym typeface="Helvetica"/>
              </a:rPr>
              <a:t>It’s not just PTAs offering the service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2724" y="4828701"/>
            <a:ext cx="8550720" cy="130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2400" spc="-4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/>
                <a:cs typeface="Arial"/>
                <a:sym typeface="Helvetica"/>
              </a:rPr>
              <a:t>Carpools</a:t>
            </a:r>
            <a:r>
              <a:rPr lang="en-US" sz="2400" spc="-48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/>
                <a:cs typeface="Arial"/>
                <a:sym typeface="Helvetica"/>
              </a:rPr>
              <a:t>, bike rentals, </a:t>
            </a:r>
            <a:r>
              <a:rPr lang="en-US" sz="2400" spc="-48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/>
                <a:cs typeface="Arial"/>
                <a:sym typeface="Helvetica"/>
              </a:rPr>
              <a:t>Uber</a:t>
            </a:r>
            <a:r>
              <a:rPr lang="en-US" sz="2400" spc="-48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/>
                <a:cs typeface="Arial"/>
                <a:sym typeface="Helvetica"/>
              </a:rPr>
              <a:t> and shared riding are all examples of ways of </a:t>
            </a:r>
            <a:r>
              <a:rPr lang="en-US" sz="2400" spc="-4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/>
                <a:cs typeface="Arial"/>
                <a:sym typeface="Helvetica"/>
              </a:rPr>
              <a:t>transportation</a:t>
            </a:r>
            <a:r>
              <a:rPr lang="en-US" sz="2400" spc="-48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/>
                <a:cs typeface="Arial"/>
                <a:sym typeface="Helvetica"/>
              </a:rPr>
              <a:t>. When they’re distributed the same way, they compete on the same conditions, irrespective of size</a:t>
            </a:r>
            <a:r>
              <a:rPr lang="en-US" sz="2400" spc="-4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/>
                <a:cs typeface="Arial"/>
                <a:sym typeface="Helvetica"/>
              </a:rPr>
              <a:t>.</a:t>
            </a:r>
            <a:endParaRPr lang="en-US" sz="2400" spc="-48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Helvetica"/>
              <a:cs typeface="Arial"/>
              <a:sym typeface="Helvetica"/>
            </a:endParaRPr>
          </a:p>
        </p:txBody>
      </p:sp>
      <p:sp>
        <p:nvSpPr>
          <p:cNvPr id="3" name="Shape 34"/>
          <p:cNvSpPr/>
          <p:nvPr/>
        </p:nvSpPr>
        <p:spPr>
          <a:xfrm>
            <a:off x="1222726" y="1228998"/>
            <a:ext cx="92961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defRPr sz="1800"/>
            </a:pPr>
            <a:r>
              <a:rPr lang="en-US" sz="3000" b="1" spc="-48" dirty="0">
                <a:solidFill>
                  <a:srgbClr val="1088D0"/>
                </a:solidFill>
                <a:latin typeface="Arial"/>
                <a:ea typeface="Helvetica"/>
                <a:cs typeface="Arial"/>
                <a:sym typeface="Helvetica"/>
              </a:rPr>
              <a:t>Transportation is regarded a service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2725" y="2058783"/>
            <a:ext cx="7253115" cy="126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50000"/>
              </a:lnSpc>
              <a:buFont typeface="Arial"/>
              <a:buChar char="•"/>
              <a:defRPr sz="1800"/>
            </a:pPr>
            <a:r>
              <a:rPr lang="en-US" sz="2400" spc="-48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/>
                <a:cs typeface="Arial"/>
                <a:sym typeface="Helvetica"/>
              </a:rPr>
              <a:t>It’s not tied to a certain means of </a:t>
            </a:r>
            <a:r>
              <a:rPr lang="en-US" sz="2400" spc="-4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/>
                <a:cs typeface="Arial"/>
                <a:sym typeface="Helvetica"/>
              </a:rPr>
              <a:t>transportation. </a:t>
            </a:r>
            <a:br>
              <a:rPr lang="en-US" sz="2400" spc="-4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/>
                <a:cs typeface="Arial"/>
                <a:sym typeface="Helvetica"/>
              </a:rPr>
            </a:br>
            <a:endParaRPr lang="en-US" sz="2400" spc="-48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Helvetica"/>
              <a:cs typeface="Arial"/>
              <a:sym typeface="Helvetica"/>
            </a:endParaRPr>
          </a:p>
          <a:p>
            <a:pPr marL="342900" lvl="0" indent="-342900" algn="l">
              <a:lnSpc>
                <a:spcPct val="110000"/>
              </a:lnSpc>
              <a:buFont typeface="Arial"/>
              <a:buChar char="•"/>
              <a:defRPr sz="1800"/>
            </a:pPr>
            <a:r>
              <a:rPr lang="en-US" sz="2400" spc="-48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/>
                <a:cs typeface="Arial"/>
                <a:sym typeface="Helvetica"/>
              </a:rPr>
              <a:t>It’s getting from A to B in the way that suits the </a:t>
            </a:r>
            <a:r>
              <a:rPr lang="en-US" sz="2400" spc="-4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/>
                <a:cs typeface="Arial"/>
                <a:sym typeface="Helvetica"/>
              </a:rPr>
              <a:t>best at a </a:t>
            </a:r>
            <a:r>
              <a:rPr lang="en-US" sz="2400" spc="-48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/>
                <a:cs typeface="Arial"/>
                <a:sym typeface="Helvetica"/>
              </a:rPr>
              <a:t>given time.</a:t>
            </a:r>
          </a:p>
        </p:txBody>
      </p:sp>
      <p:pic>
        <p:nvPicPr>
          <p:cNvPr id="15" name="Picture 14" descr="Klarna_logo_blue-RGB_without borders.ai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3" y="8997886"/>
            <a:ext cx="914400" cy="487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asted-image.png"/>
          <p:cNvPicPr/>
          <p:nvPr/>
        </p:nvPicPr>
        <p:blipFill>
          <a:blip r:embed="rId3">
            <a:extLst/>
          </a:blip>
          <a:srcRect l="27465" t="4905" r="27465" b="4905"/>
          <a:stretch>
            <a:fillRect/>
          </a:stretch>
        </p:blipFill>
        <p:spPr>
          <a:xfrm>
            <a:off x="3198968" y="2158007"/>
            <a:ext cx="3440775" cy="6885452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3974049" y="6924988"/>
            <a:ext cx="1890614" cy="893777"/>
          </a:xfrm>
          <a:prstGeom prst="roundRect">
            <a:avLst>
              <a:gd name="adj" fmla="val 19570"/>
            </a:avLst>
          </a:prstGeom>
          <a:solidFill>
            <a:srgbClr val="70BF4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900" b="1">
                <a:solidFill>
                  <a:srgbClr val="FFFFFF"/>
                </a:solidFill>
              </a:rPr>
              <a:t>BUY NOW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20414" y="3412887"/>
            <a:ext cx="2630880" cy="2930764"/>
            <a:chOff x="3561519" y="3322058"/>
            <a:chExt cx="2793946" cy="3112420"/>
          </a:xfrm>
        </p:grpSpPr>
        <p:pic>
          <p:nvPicPr>
            <p:cNvPr id="72" name="Skärmavbild 2015-01-28 kl. 18.01.41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61519" y="3356793"/>
              <a:ext cx="987860" cy="93141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3" name="Skärmavbild 2015-01-28 kl. 18.01.21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80040" y="4300349"/>
              <a:ext cx="865554" cy="97845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4" name="Skärmavbild 2015-01-28 kl. 18.00.26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11157" y="3322058"/>
              <a:ext cx="1044308" cy="104430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5" name="Skärmavbild 2015-01-28 kl. 18.00.16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26714" y="3369099"/>
              <a:ext cx="1025492" cy="96904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6" name="Skärmavbild 2015-01-28 kl. 18.01.35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64483" y="4367819"/>
              <a:ext cx="884370" cy="94081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7" name="Skärmavbild 2015-01-28 kl. 18.01.27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464874" y="5491574"/>
              <a:ext cx="931410" cy="89377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8" name="Skärmavbild 2015-01-28 kl. 18.00.36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11157" y="5512476"/>
              <a:ext cx="1044308" cy="92200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9" name="Skärmavbild 2015-01-28 kl. 18.00.13.png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8560" y="5496279"/>
              <a:ext cx="893778" cy="90318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0" name="Skärmavbild 2015-01-28 kl. 18.00.32.png"/>
            <p:cNvPicPr/>
            <p:nvPr/>
          </p:nvPicPr>
          <p:blipFill>
            <a:blip r:embed="rId12">
              <a:extLst/>
            </a:blip>
            <a:srcRect b="5912"/>
            <a:stretch>
              <a:fillRect/>
            </a:stretch>
          </p:blipFill>
          <p:spPr>
            <a:xfrm>
              <a:off x="3620899" y="4449153"/>
              <a:ext cx="886863" cy="91517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9" name="Shape 34"/>
          <p:cNvSpPr/>
          <p:nvPr/>
        </p:nvSpPr>
        <p:spPr>
          <a:xfrm>
            <a:off x="1222726" y="1228998"/>
            <a:ext cx="917869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 b="0" spc="0"/>
            </a:pPr>
            <a:r>
              <a:rPr lang="en-US" sz="3000" b="1" spc="-72" dirty="0">
                <a:solidFill>
                  <a:srgbClr val="1088D0"/>
                </a:solidFill>
                <a:latin typeface="Arial"/>
                <a:cs typeface="Arial"/>
              </a:rPr>
              <a:t>The </a:t>
            </a:r>
            <a:r>
              <a:rPr lang="en-US" sz="3000" b="1" spc="-72" dirty="0" smtClean="0">
                <a:solidFill>
                  <a:srgbClr val="1088D0"/>
                </a:solidFill>
                <a:latin typeface="Arial"/>
                <a:cs typeface="Arial"/>
              </a:rPr>
              <a:t>battleground</a:t>
            </a:r>
            <a:endParaRPr lang="en-US" sz="3000" b="1" spc="-72" dirty="0">
              <a:solidFill>
                <a:srgbClr val="1088D0"/>
              </a:solidFill>
              <a:latin typeface="Arial"/>
              <a:cs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7713705" y="7025997"/>
            <a:ext cx="3030495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600" b="1" dirty="0">
                <a:solidFill>
                  <a:srgbClr val="404040"/>
                </a:solidFill>
              </a:rPr>
              <a:t>Simplicity </a:t>
            </a:r>
            <a:r>
              <a:rPr sz="2600" b="1" dirty="0" smtClean="0">
                <a:solidFill>
                  <a:srgbClr val="404040"/>
                </a:solidFill>
              </a:rPr>
              <a:t>is</a:t>
            </a:r>
            <a:r>
              <a:rPr lang="sv-SE" sz="2600" b="1" dirty="0" smtClean="0">
                <a:solidFill>
                  <a:srgbClr val="404040"/>
                </a:solidFill>
              </a:rPr>
              <a:t/>
            </a:r>
            <a:br>
              <a:rPr lang="sv-SE" sz="2600" b="1" dirty="0" smtClean="0">
                <a:solidFill>
                  <a:srgbClr val="404040"/>
                </a:solidFill>
              </a:rPr>
            </a:br>
            <a:r>
              <a:rPr sz="2600" b="1" dirty="0" smtClean="0">
                <a:solidFill>
                  <a:srgbClr val="404040"/>
                </a:solidFill>
              </a:rPr>
              <a:t>the </a:t>
            </a:r>
            <a:r>
              <a:rPr sz="2600" b="1" dirty="0">
                <a:solidFill>
                  <a:srgbClr val="404040"/>
                </a:solidFill>
              </a:rPr>
              <a:t>key factor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06343" y="5778812"/>
            <a:ext cx="1315752" cy="1620377"/>
            <a:chOff x="5551217" y="5778812"/>
            <a:chExt cx="1272628" cy="1620377"/>
          </a:xfrm>
        </p:grpSpPr>
        <p:sp>
          <p:nvSpPr>
            <p:cNvPr id="57" name="Shape 106"/>
            <p:cNvSpPr/>
            <p:nvPr/>
          </p:nvSpPr>
          <p:spPr>
            <a:xfrm flipV="1">
              <a:off x="5551217" y="5778812"/>
              <a:ext cx="1272626" cy="0"/>
            </a:xfrm>
            <a:prstGeom prst="line">
              <a:avLst/>
            </a:prstGeom>
            <a:ln w="19050" cmpd="sng">
              <a:solidFill>
                <a:srgbClr val="1088D0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8" name="Shape 107"/>
            <p:cNvSpPr/>
            <p:nvPr/>
          </p:nvSpPr>
          <p:spPr>
            <a:xfrm flipV="1">
              <a:off x="5551217" y="7399189"/>
              <a:ext cx="1272628" cy="0"/>
            </a:xfrm>
            <a:prstGeom prst="line">
              <a:avLst/>
            </a:prstGeom>
            <a:ln w="19050" cmpd="sng">
              <a:solidFill>
                <a:srgbClr val="1088D0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28" name="Shape 83"/>
          <p:cNvSpPr/>
          <p:nvPr/>
        </p:nvSpPr>
        <p:spPr>
          <a:xfrm>
            <a:off x="7713705" y="5312852"/>
            <a:ext cx="3831329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600" b="1" dirty="0">
                <a:solidFill>
                  <a:srgbClr val="404040"/>
                </a:solidFill>
              </a:rPr>
              <a:t>All </a:t>
            </a:r>
            <a:r>
              <a:rPr sz="2600" b="1" dirty="0" smtClean="0">
                <a:solidFill>
                  <a:srgbClr val="404040"/>
                </a:solidFill>
              </a:rPr>
              <a:t>competition</a:t>
            </a:r>
            <a:r>
              <a:rPr lang="sv-SE" sz="2600" b="1" dirty="0" smtClean="0">
                <a:solidFill>
                  <a:srgbClr val="404040"/>
                </a:solidFill>
              </a:rPr>
              <a:t/>
            </a:r>
            <a:br>
              <a:rPr lang="sv-SE" sz="2600" b="1" dirty="0" smtClean="0">
                <a:solidFill>
                  <a:srgbClr val="404040"/>
                </a:solidFill>
              </a:rPr>
            </a:br>
            <a:r>
              <a:rPr sz="2600" b="1" dirty="0" smtClean="0">
                <a:solidFill>
                  <a:srgbClr val="404040"/>
                </a:solidFill>
              </a:rPr>
              <a:t>equally </a:t>
            </a:r>
            <a:r>
              <a:rPr sz="2600" b="1" dirty="0">
                <a:solidFill>
                  <a:srgbClr val="404040"/>
                </a:solidFill>
              </a:rPr>
              <a:t>accessable</a:t>
            </a:r>
          </a:p>
        </p:txBody>
      </p:sp>
      <p:pic>
        <p:nvPicPr>
          <p:cNvPr id="35" name="Picture 34" descr="Klarna_logo_blue-RGB_without borders.ai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3" y="8997886"/>
            <a:ext cx="914400" cy="4876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16147" y="3137708"/>
            <a:ext cx="2610785" cy="917824"/>
            <a:chOff x="1216147" y="3137708"/>
            <a:chExt cx="2610785" cy="917824"/>
          </a:xfrm>
        </p:grpSpPr>
        <p:sp>
          <p:nvSpPr>
            <p:cNvPr id="82" name="Shape 82"/>
            <p:cNvSpPr/>
            <p:nvPr/>
          </p:nvSpPr>
          <p:spPr>
            <a:xfrm>
              <a:off x="2495347" y="3382599"/>
              <a:ext cx="1331585" cy="672933"/>
            </a:xfrm>
            <a:prstGeom prst="line">
              <a:avLst/>
            </a:prstGeom>
            <a:ln w="19050" cmpd="sng">
              <a:solidFill>
                <a:srgbClr val="1088D0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/>
              </a:pPr>
              <a:endParaRPr>
                <a:solidFill>
                  <a:srgbClr val="1088D0"/>
                </a:solidFill>
              </a:endParaRPr>
            </a:p>
          </p:txBody>
        </p:sp>
        <p:pic>
          <p:nvPicPr>
            <p:cNvPr id="37" name="Picture 36" descr="Tomboy-text.pn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35" r="71401" b="63099"/>
            <a:stretch/>
          </p:blipFill>
          <p:spPr>
            <a:xfrm>
              <a:off x="1216147" y="3137708"/>
              <a:ext cx="1301311" cy="39887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969000" y="3656660"/>
            <a:ext cx="2887039" cy="1222273"/>
            <a:chOff x="5969000" y="3656660"/>
            <a:chExt cx="2887039" cy="1222273"/>
          </a:xfrm>
        </p:grpSpPr>
        <p:sp>
          <p:nvSpPr>
            <p:cNvPr id="45" name="Shape 82"/>
            <p:cNvSpPr/>
            <p:nvPr/>
          </p:nvSpPr>
          <p:spPr>
            <a:xfrm flipV="1">
              <a:off x="5969000" y="3809796"/>
              <a:ext cx="1286626" cy="1069137"/>
            </a:xfrm>
            <a:prstGeom prst="line">
              <a:avLst/>
            </a:prstGeom>
            <a:ln w="19050" cmpd="sng">
              <a:solidFill>
                <a:srgbClr val="1088D0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/>
              </a:pPr>
              <a:endParaRPr>
                <a:solidFill>
                  <a:srgbClr val="1088D0"/>
                </a:solidFill>
              </a:endParaRPr>
            </a:p>
          </p:txBody>
        </p:sp>
        <p:pic>
          <p:nvPicPr>
            <p:cNvPr id="38" name="Picture 37" descr="Tomboy-text.pn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17" r="63023" b="53317"/>
            <a:stretch/>
          </p:blipFill>
          <p:spPr>
            <a:xfrm>
              <a:off x="7173504" y="3656660"/>
              <a:ext cx="1682535" cy="39887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05695" y="6138333"/>
            <a:ext cx="3010138" cy="723488"/>
            <a:chOff x="905695" y="6138333"/>
            <a:chExt cx="3010138" cy="723488"/>
          </a:xfrm>
        </p:grpSpPr>
        <p:sp>
          <p:nvSpPr>
            <p:cNvPr id="46" name="Shape 82"/>
            <p:cNvSpPr/>
            <p:nvPr/>
          </p:nvSpPr>
          <p:spPr>
            <a:xfrm flipV="1">
              <a:off x="2965398" y="6138333"/>
              <a:ext cx="950435" cy="500516"/>
            </a:xfrm>
            <a:prstGeom prst="line">
              <a:avLst/>
            </a:prstGeom>
            <a:ln w="19050" cmpd="sng">
              <a:solidFill>
                <a:srgbClr val="1088D0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/>
              </a:pPr>
              <a:endParaRPr>
                <a:solidFill>
                  <a:srgbClr val="1088D0"/>
                </a:solidFill>
              </a:endParaRPr>
            </a:p>
          </p:txBody>
        </p:sp>
        <p:pic>
          <p:nvPicPr>
            <p:cNvPr id="39" name="Picture 38" descr="Tomboy-text.pn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8" t="46134" r="49370" b="45100"/>
            <a:stretch/>
          </p:blipFill>
          <p:spPr>
            <a:xfrm>
              <a:off x="905695" y="6462949"/>
              <a:ext cx="2166007" cy="3988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asted-image.png"/>
          <p:cNvPicPr/>
          <p:nvPr/>
        </p:nvPicPr>
        <p:blipFill>
          <a:blip r:embed="rId2">
            <a:extLst/>
          </a:blip>
          <a:srcRect l="27174" t="5428" r="27174" b="5428"/>
          <a:stretch>
            <a:fillRect/>
          </a:stretch>
        </p:blipFill>
        <p:spPr>
          <a:xfrm>
            <a:off x="3176743" y="2194908"/>
            <a:ext cx="3485225" cy="680567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4502371" y="6927192"/>
            <a:ext cx="8339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b="1">
                <a:solidFill>
                  <a:srgbClr val="0365C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sv-SE" sz="1800" b="0" dirty="0" err="1" smtClean="0">
                <a:solidFill>
                  <a:srgbClr val="1088D0"/>
                </a:solidFill>
                <a:latin typeface="Arial"/>
                <a:cs typeface="Arial"/>
              </a:rPr>
              <a:t>Invoice</a:t>
            </a:r>
            <a:endParaRPr sz="1800" b="0" dirty="0">
              <a:solidFill>
                <a:srgbClr val="1088D0"/>
              </a:solidFill>
              <a:latin typeface="Arial"/>
              <a:cs typeface="Arial"/>
            </a:endParaRPr>
          </a:p>
        </p:txBody>
      </p:sp>
      <p:pic>
        <p:nvPicPr>
          <p:cNvPr id="99" name="Skärmavbild 2015-01-29 kl. 10.04.1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3014" y="5256674"/>
            <a:ext cx="582437" cy="36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Skärmavbild 2015-01-29 kl. 10.03.5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7353" y="5240719"/>
            <a:ext cx="813436" cy="3050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4"/>
          <p:cNvGrpSpPr/>
          <p:nvPr/>
        </p:nvGrpSpPr>
        <p:grpSpPr>
          <a:xfrm>
            <a:off x="6101840" y="3488195"/>
            <a:ext cx="5105724" cy="800219"/>
            <a:chOff x="6101840" y="3525007"/>
            <a:chExt cx="5105724" cy="800219"/>
          </a:xfrm>
        </p:grpSpPr>
        <p:sp>
          <p:nvSpPr>
            <p:cNvPr id="104" name="Shape 104"/>
            <p:cNvSpPr/>
            <p:nvPr/>
          </p:nvSpPr>
          <p:spPr>
            <a:xfrm>
              <a:off x="7713705" y="3525007"/>
              <a:ext cx="3493859" cy="8002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26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2600" b="1" dirty="0">
                  <a:solidFill>
                    <a:srgbClr val="404040"/>
                  </a:solidFill>
                </a:rPr>
                <a:t>No </a:t>
              </a:r>
              <a:r>
                <a:rPr sz="2600" b="1" dirty="0" smtClean="0">
                  <a:solidFill>
                    <a:srgbClr val="404040"/>
                  </a:solidFill>
                </a:rPr>
                <a:t>friction</a:t>
              </a:r>
              <a:r>
                <a:rPr lang="sv-SE" sz="2600" b="1" dirty="0" smtClean="0">
                  <a:solidFill>
                    <a:srgbClr val="404040"/>
                  </a:solidFill>
                </a:rPr>
                <a:t/>
              </a:r>
              <a:br>
                <a:rPr lang="sv-SE" sz="2600" b="1" dirty="0" smtClean="0">
                  <a:solidFill>
                    <a:srgbClr val="404040"/>
                  </a:solidFill>
                </a:rPr>
              </a:br>
              <a:r>
                <a:rPr sz="2600" b="1" dirty="0" smtClean="0">
                  <a:solidFill>
                    <a:srgbClr val="404040"/>
                  </a:solidFill>
                </a:rPr>
                <a:t>– </a:t>
              </a:r>
              <a:r>
                <a:rPr sz="2600" b="1" dirty="0">
                  <a:solidFill>
                    <a:srgbClr val="404040"/>
                  </a:solidFill>
                </a:rPr>
                <a:t>not even first time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6101840" y="3936725"/>
              <a:ext cx="1324873" cy="0"/>
            </a:xfrm>
            <a:prstGeom prst="line">
              <a:avLst/>
            </a:prstGeom>
            <a:ln w="19050" cmpd="sng">
              <a:solidFill>
                <a:srgbClr val="1088D0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/>
              </a:pPr>
              <a:endParaRPr>
                <a:ln>
                  <a:solidFill>
                    <a:srgbClr val="1088D0"/>
                  </a:solidFill>
                </a:ln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01840" y="7199135"/>
            <a:ext cx="5434314" cy="400110"/>
            <a:chOff x="6101840" y="7199135"/>
            <a:chExt cx="5434314" cy="400110"/>
          </a:xfrm>
        </p:grpSpPr>
        <p:sp>
          <p:nvSpPr>
            <p:cNvPr id="107" name="Shape 107"/>
            <p:cNvSpPr/>
            <p:nvPr/>
          </p:nvSpPr>
          <p:spPr>
            <a:xfrm flipV="1">
              <a:off x="6101840" y="7399189"/>
              <a:ext cx="1324874" cy="0"/>
            </a:xfrm>
            <a:prstGeom prst="line">
              <a:avLst/>
            </a:prstGeom>
            <a:ln w="19050" cmpd="sng">
              <a:solidFill>
                <a:srgbClr val="1088D0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/>
              </a:pPr>
              <a:endParaRPr>
                <a:ln>
                  <a:solidFill>
                    <a:srgbClr val="1088D0"/>
                  </a:solidFill>
                </a:ln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7713705" y="7199135"/>
              <a:ext cx="3822449" cy="4001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26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2600" b="1" dirty="0">
                  <a:solidFill>
                    <a:srgbClr val="404040"/>
                  </a:solidFill>
                </a:rPr>
                <a:t>Buying in a single tap</a:t>
              </a:r>
            </a:p>
          </p:txBody>
        </p:sp>
      </p:grpSp>
      <p:sp>
        <p:nvSpPr>
          <p:cNvPr id="17" name="Shape 34"/>
          <p:cNvSpPr/>
          <p:nvPr/>
        </p:nvSpPr>
        <p:spPr>
          <a:xfrm>
            <a:off x="1222726" y="1228998"/>
            <a:ext cx="917869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 b="0" spc="0"/>
            </a:pPr>
            <a:r>
              <a:rPr lang="en-US" sz="3000" b="1" spc="-72" dirty="0">
                <a:solidFill>
                  <a:srgbClr val="1088D0"/>
                </a:solidFill>
                <a:latin typeface="Arial"/>
                <a:cs typeface="Arial"/>
              </a:rPr>
              <a:t>It must be this </a:t>
            </a:r>
            <a:r>
              <a:rPr lang="en-US" sz="3000" b="1" spc="-72" dirty="0" smtClean="0">
                <a:solidFill>
                  <a:srgbClr val="1088D0"/>
                </a:solidFill>
                <a:latin typeface="Arial"/>
                <a:cs typeface="Arial"/>
              </a:rPr>
              <a:t>simple</a:t>
            </a:r>
            <a:endParaRPr lang="en-US" sz="3000" b="1" spc="-72" dirty="0">
              <a:solidFill>
                <a:srgbClr val="1088D0"/>
              </a:solidFill>
              <a:latin typeface="Arial"/>
              <a:cs typeface="Arial"/>
            </a:endParaRPr>
          </a:p>
        </p:txBody>
      </p:sp>
      <p:pic>
        <p:nvPicPr>
          <p:cNvPr id="19" name="Picture 18" descr="Klarna_Tagline_Vertical-RGB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44" y="3312931"/>
            <a:ext cx="2678022" cy="1431648"/>
          </a:xfrm>
          <a:prstGeom prst="rect">
            <a:avLst/>
          </a:prstGeom>
        </p:spPr>
      </p:pic>
      <p:sp>
        <p:nvSpPr>
          <p:cNvPr id="25" name="Shape 71"/>
          <p:cNvSpPr/>
          <p:nvPr/>
        </p:nvSpPr>
        <p:spPr>
          <a:xfrm>
            <a:off x="3974049" y="6924988"/>
            <a:ext cx="1890614" cy="893777"/>
          </a:xfrm>
          <a:prstGeom prst="roundRect">
            <a:avLst>
              <a:gd name="adj" fmla="val 19570"/>
            </a:avLst>
          </a:prstGeom>
          <a:solidFill>
            <a:srgbClr val="70BF4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900" b="1" dirty="0">
                <a:solidFill>
                  <a:srgbClr val="FFFFFF"/>
                </a:solidFill>
              </a:rPr>
              <a:t>BUY NOW</a:t>
            </a:r>
          </a:p>
        </p:txBody>
      </p:sp>
      <p:pic>
        <p:nvPicPr>
          <p:cNvPr id="22" name="Picture 21" descr="Klarna_logo_blue-RGB_without borders.ai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3" y="8997886"/>
            <a:ext cx="914400" cy="487680"/>
          </a:xfrm>
          <a:prstGeom prst="rect">
            <a:avLst/>
          </a:prstGeom>
        </p:spPr>
      </p:pic>
      <p:pic>
        <p:nvPicPr>
          <p:cNvPr id="8" name="Picture 7" descr="American_Express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06" y="5705564"/>
            <a:ext cx="489208" cy="4588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01840" y="5126582"/>
            <a:ext cx="5434314" cy="1200329"/>
            <a:chOff x="6101840" y="5196246"/>
            <a:chExt cx="5434314" cy="1200329"/>
          </a:xfrm>
        </p:grpSpPr>
        <p:sp>
          <p:nvSpPr>
            <p:cNvPr id="106" name="Shape 106"/>
            <p:cNvSpPr/>
            <p:nvPr/>
          </p:nvSpPr>
          <p:spPr>
            <a:xfrm>
              <a:off x="6101840" y="5778814"/>
              <a:ext cx="1324874" cy="0"/>
            </a:xfrm>
            <a:prstGeom prst="line">
              <a:avLst/>
            </a:prstGeom>
            <a:ln w="19050" cmpd="sng">
              <a:solidFill>
                <a:srgbClr val="1088D0"/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/>
              </a:pPr>
              <a:endParaRPr>
                <a:ln>
                  <a:solidFill>
                    <a:srgbClr val="1088D0"/>
                  </a:solidFill>
                </a:ln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7713706" y="5196246"/>
              <a:ext cx="3822448" cy="12003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26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2600" b="1" dirty="0">
                  <a:solidFill>
                    <a:srgbClr val="404040"/>
                  </a:solidFill>
                </a:rPr>
                <a:t>All </a:t>
              </a:r>
              <a:r>
                <a:rPr sz="2600" b="1" dirty="0" smtClean="0">
                  <a:solidFill>
                    <a:srgbClr val="404040"/>
                  </a:solidFill>
                </a:rPr>
                <a:t>preferred</a:t>
              </a:r>
              <a:r>
                <a:rPr lang="sv-SE" sz="2600" b="1" dirty="0" smtClean="0">
                  <a:solidFill>
                    <a:srgbClr val="404040"/>
                  </a:solidFill>
                </a:rPr>
                <a:t/>
              </a:r>
              <a:br>
                <a:rPr lang="sv-SE" sz="2600" b="1" dirty="0" smtClean="0">
                  <a:solidFill>
                    <a:srgbClr val="404040"/>
                  </a:solidFill>
                </a:rPr>
              </a:br>
              <a:r>
                <a:rPr sz="2600" b="1" dirty="0" smtClean="0">
                  <a:solidFill>
                    <a:srgbClr val="404040"/>
                  </a:solidFill>
                </a:rPr>
                <a:t>payment </a:t>
              </a:r>
              <a:r>
                <a:rPr sz="2600" b="1" dirty="0" smtClean="0">
                  <a:solidFill>
                    <a:srgbClr val="404040"/>
                  </a:solidFill>
                </a:rPr>
                <a:t>methods</a:t>
              </a:r>
              <a:r>
                <a:rPr lang="sv-SE" sz="2600" b="1" dirty="0" smtClean="0">
                  <a:solidFill>
                    <a:srgbClr val="404040"/>
                  </a:solidFill>
                </a:rPr>
                <a:t>         – today and tomorrow</a:t>
              </a:r>
              <a:endParaRPr sz="2600" b="1" dirty="0">
                <a:solidFill>
                  <a:srgbClr val="404040"/>
                </a:solidFill>
              </a:endParaRPr>
            </a:p>
          </p:txBody>
        </p:sp>
      </p:grpSp>
      <p:pic>
        <p:nvPicPr>
          <p:cNvPr id="24" name="Picture 23" descr="Klarna_Tagline_Vertical-RGB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7" t="19141" r="24736" b="50000"/>
          <a:stretch/>
        </p:blipFill>
        <p:spPr>
          <a:xfrm>
            <a:off x="4868968" y="5797898"/>
            <a:ext cx="943103" cy="306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136</Words>
  <Application>Microsoft Office PowerPoint</Application>
  <PresentationFormat>Custom</PresentationFormat>
  <Paragraphs>36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Fredrik Runéus</dc:creator>
  <cp:lastModifiedBy>Fredrik Runéus</cp:lastModifiedBy>
  <cp:revision>102</cp:revision>
  <dcterms:modified xsi:type="dcterms:W3CDTF">2015-03-24T17:00:48Z</dcterms:modified>
</cp:coreProperties>
</file>