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32" r:id="rId3"/>
    <p:sldId id="438" r:id="rId4"/>
    <p:sldId id="487" r:id="rId5"/>
    <p:sldId id="414" r:id="rId6"/>
    <p:sldId id="472" r:id="rId7"/>
  </p:sldIdLst>
  <p:sldSz cx="9906000" cy="6858000" type="A4"/>
  <p:notesSz cx="6724650" cy="987425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e Kvalbein Fjetland" initials="K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CCFFFF"/>
    <a:srgbClr val="0066FF"/>
    <a:srgbClr val="0033CC"/>
    <a:srgbClr val="92C5E2"/>
    <a:srgbClr val="55A5D1"/>
    <a:srgbClr val="FFFFFF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emastil 1 - aks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emastil 1 - aks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2139" autoAdjust="0"/>
  </p:normalViewPr>
  <p:slideViewPr>
    <p:cSldViewPr>
      <p:cViewPr>
        <p:scale>
          <a:sx n="100" d="100"/>
          <a:sy n="100" d="100"/>
        </p:scale>
        <p:origin x="-1692" y="-222"/>
      </p:cViewPr>
      <p:guideLst>
        <p:guide orient="horz" pos="2256"/>
        <p:guide orient="horz" pos="3600"/>
        <p:guide orient="horz" pos="3748"/>
        <p:guide orient="horz" pos="346"/>
        <p:guide orient="horz" pos="2304"/>
        <p:guide pos="126"/>
        <p:guide pos="6204"/>
        <p:guide pos="1884"/>
      </p:guideLst>
    </p:cSldViewPr>
  </p:slideViewPr>
  <p:outlineViewPr>
    <p:cViewPr>
      <p:scale>
        <a:sx n="33" d="100"/>
        <a:sy n="33" d="100"/>
      </p:scale>
      <p:origin x="0" y="7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19997" cy="45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9" tIns="45823" rIns="91649" bIns="45823" numCol="1" anchor="t" anchorCtr="0" compatLnSpc="1">
            <a:prstTxWarp prst="textNoShape">
              <a:avLst/>
            </a:prstTxWarp>
          </a:bodyPr>
          <a:lstStyle>
            <a:lvl1pPr defTabSz="916357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433" y="0"/>
            <a:ext cx="2919996" cy="45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9" tIns="45823" rIns="91649" bIns="45823" numCol="1" anchor="t" anchorCtr="0" compatLnSpc="1">
            <a:prstTxWarp prst="textNoShape">
              <a:avLst/>
            </a:prstTxWarp>
          </a:bodyPr>
          <a:lstStyle>
            <a:lvl1pPr algn="r" defTabSz="916357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47985"/>
            <a:ext cx="2919997" cy="53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9" tIns="45823" rIns="91649" bIns="45823" numCol="1" anchor="b" anchorCtr="0" compatLnSpc="1">
            <a:prstTxWarp prst="textNoShape">
              <a:avLst/>
            </a:prstTxWarp>
          </a:bodyPr>
          <a:lstStyle>
            <a:lvl1pPr defTabSz="916357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433" y="9347985"/>
            <a:ext cx="2919996" cy="53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9" tIns="45823" rIns="91649" bIns="45823" numCol="1" anchor="b" anchorCtr="0" compatLnSpc="1">
            <a:prstTxWarp prst="textNoShape">
              <a:avLst/>
            </a:prstTxWarp>
          </a:bodyPr>
          <a:lstStyle>
            <a:lvl1pPr algn="r" defTabSz="916357">
              <a:defRPr sz="1200"/>
            </a:lvl1pPr>
          </a:lstStyle>
          <a:p>
            <a:pPr>
              <a:defRPr/>
            </a:pPr>
            <a:fld id="{1C24A531-4A58-4EF1-82B3-15719B73EA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72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3701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0" tIns="45423" rIns="90840" bIns="454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379" y="0"/>
            <a:ext cx="2913701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0" tIns="45423" rIns="90840" bIns="454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1363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2" y="4690585"/>
            <a:ext cx="5380350" cy="44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0" tIns="45423" rIns="90840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9593"/>
            <a:ext cx="2913701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0" tIns="45423" rIns="90840" bIns="454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379" y="9379593"/>
            <a:ext cx="2913701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0" tIns="45423" rIns="90840" bIns="454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2B5894-8987-4708-ADFE-E6CB0FA2B56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951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38133" indent="-283897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35589" indent="-227118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589823" indent="-227118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44060" indent="-227118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498295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52531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06766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61001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F0FE00-841D-460A-AA94-0A42F177F1D2}" type="slidenum">
              <a:rPr lang="nb-NO" sz="1200">
                <a:latin typeface="Times New Roman" pitchFamily="18" charset="0"/>
              </a:rPr>
              <a:pPr/>
              <a:t>1</a:t>
            </a:fld>
            <a:endParaRPr lang="nb-NO" sz="1200" dirty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B5894-8987-4708-ADFE-E6CB0FA2B56B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94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304" indent="-283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313" indent="-226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8038" indent="-226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764" indent="-226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7F707A-997F-44DC-873D-415EB7E2539C}" type="slidenum">
              <a:rPr lang="nb-NO" smtClean="0"/>
              <a:pPr eaLnBrk="1" hangingPunct="1"/>
              <a:t>3</a:t>
            </a:fld>
            <a:endParaRPr lang="nb-NO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741363"/>
            <a:ext cx="5346700" cy="37020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38133" indent="-283897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35589" indent="-227118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589823" indent="-227118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44060" indent="-227118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498295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52531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06766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61001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0C623D4-7452-42A1-B91F-DA02F382B314}" type="slidenum">
              <a:rPr lang="nb-NO" sz="1200">
                <a:latin typeface="Times New Roman" pitchFamily="18" charset="0"/>
              </a:rPr>
              <a:pPr/>
              <a:t>4</a:t>
            </a:fld>
            <a:endParaRPr lang="nb-NO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0563" y="739775"/>
            <a:ext cx="5346700" cy="37020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531" y="4692168"/>
            <a:ext cx="4939595" cy="4442465"/>
          </a:xfrm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38133" indent="-283897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35589" indent="-227118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589823" indent="-227118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44060" indent="-227118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498295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52531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06766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61001" indent="-22711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59AFF8B-8364-4EC3-A341-875BCA53ADAA}" type="slidenum">
              <a:rPr lang="nb-NO" sz="1200">
                <a:latin typeface="Times New Roman" pitchFamily="18" charset="0"/>
              </a:rPr>
              <a:pPr/>
              <a:t>5</a:t>
            </a:fld>
            <a:endParaRPr lang="nb-NO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0563" y="739775"/>
            <a:ext cx="5346700" cy="37020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531" y="4692168"/>
            <a:ext cx="4939595" cy="4442465"/>
          </a:xfrm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6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9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6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 smtClean="0"/>
          </a:p>
        </p:txBody>
      </p:sp>
    </p:spTree>
    <p:extLst>
      <p:ext uri="{BB962C8B-B14F-4D97-AF65-F5344CB8AC3E}">
        <p14:creationId xmlns:p14="http://schemas.microsoft.com/office/powerpoint/2010/main" val="2205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83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21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19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9763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80013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40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72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861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5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677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1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74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26313" y="260351"/>
            <a:ext cx="2228850" cy="586581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39763" y="260351"/>
            <a:ext cx="6521450" cy="586581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26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120" y="260350"/>
            <a:ext cx="8592079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39762" y="1600201"/>
            <a:ext cx="8915400" cy="4525963"/>
          </a:xfrm>
        </p:spPr>
        <p:txBody>
          <a:bodyPr/>
          <a:lstStyle/>
          <a:p>
            <a:pPr lvl="0"/>
            <a:r>
              <a:rPr lang="nb-NO" noProof="0" smtClean="0"/>
              <a:t>Klikk ikonet for å legge til en tabell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92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39762" y="260351"/>
            <a:ext cx="8915400" cy="58658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03283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120" y="260350"/>
            <a:ext cx="8592079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639762" y="1600201"/>
            <a:ext cx="8915400" cy="4525963"/>
          </a:xfrm>
        </p:spPr>
        <p:txBody>
          <a:bodyPr/>
          <a:lstStyle/>
          <a:p>
            <a:pPr lvl="0"/>
            <a:r>
              <a:rPr lang="nb-NO" noProof="0" smtClean="0"/>
              <a:t>Klikk ikonet for å legge til SmartArt-grafikk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8260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55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6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3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1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9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40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011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PPmalBu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0"/>
            <a:ext cx="33480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62120" y="260350"/>
            <a:ext cx="859207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89688"/>
            <a:ext cx="31369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Line 23"/>
          <p:cNvSpPr>
            <a:spLocks noChangeShapeType="1"/>
          </p:cNvSpPr>
          <p:nvPr/>
        </p:nvSpPr>
        <p:spPr bwMode="auto">
          <a:xfrm>
            <a:off x="0" y="6237288"/>
            <a:ext cx="9906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031" name="Picture 26" descr="Boreal-logo_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05" y="6330950"/>
            <a:ext cx="113850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71463" y="115888"/>
            <a:ext cx="2341562" cy="1081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pic>
        <p:nvPicPr>
          <p:cNvPr id="3075" name="Picture 7" descr="ForsidePPBo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9790112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F:\Logo\Boreal Logo\JPG\Boreal-logo_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8" y="327575"/>
            <a:ext cx="2124448" cy="25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1" y="980728"/>
            <a:ext cx="9894027" cy="990600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 Dialogkonferanse Ruters bussanbud 2014</a:t>
            </a:r>
            <a:br>
              <a:rPr lang="nb-NO" dirty="0" smtClean="0">
                <a:solidFill>
                  <a:schemeClr val="tx1"/>
                </a:solidFill>
              </a:rPr>
            </a:b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96616" y="1700808"/>
            <a:ext cx="7211516" cy="936104"/>
          </a:xfrm>
        </p:spPr>
        <p:txBody>
          <a:bodyPr/>
          <a:lstStyle/>
          <a:p>
            <a:r>
              <a:rPr lang="nb-NO" sz="2400" dirty="0" smtClean="0"/>
              <a:t>25.11.2013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11167" r="1145" b="74833"/>
          <a:stretch/>
        </p:blipFill>
        <p:spPr bwMode="auto">
          <a:xfrm>
            <a:off x="7545288" y="44624"/>
            <a:ext cx="2348739" cy="5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2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20" descr="färgnor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54" y="1296988"/>
            <a:ext cx="3351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4581526" y="4865688"/>
            <a:ext cx="4924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dirty="0">
                <a:solidFill>
                  <a:srgbClr val="7030A0"/>
                </a:solidFill>
                <a:latin typeface="Verdana" pitchFamily="34" charset="0"/>
              </a:rPr>
              <a:t>Oslo</a:t>
            </a:r>
          </a:p>
        </p:txBody>
      </p:sp>
      <p:sp>
        <p:nvSpPr>
          <p:cNvPr id="3089" name="Text Box 22"/>
          <p:cNvSpPr txBox="1">
            <a:spLocks noChangeArrowheads="1"/>
          </p:cNvSpPr>
          <p:nvPr/>
        </p:nvSpPr>
        <p:spPr bwMode="auto">
          <a:xfrm>
            <a:off x="4101704" y="5392738"/>
            <a:ext cx="6495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 err="1">
                <a:latin typeface="Verdana" pitchFamily="34" charset="0"/>
              </a:rPr>
              <a:t>Sokndal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4074187" y="5133975"/>
            <a:ext cx="3978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>
                <a:latin typeface="Verdana" pitchFamily="34" charset="0"/>
              </a:rPr>
              <a:t>Tau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5508493" y="1296988"/>
            <a:ext cx="11592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FF0000"/>
                </a:solidFill>
                <a:latin typeface="Verdana" pitchFamily="34" charset="0"/>
              </a:rPr>
              <a:t>Hammerfest</a:t>
            </a:r>
          </a:p>
        </p:txBody>
      </p:sp>
      <p:sp>
        <p:nvSpPr>
          <p:cNvPr id="3092" name="Text Box 25"/>
          <p:cNvSpPr txBox="1">
            <a:spLocks noChangeArrowheads="1"/>
          </p:cNvSpPr>
          <p:nvPr/>
        </p:nvSpPr>
        <p:spPr bwMode="auto">
          <a:xfrm>
            <a:off x="6359789" y="1677988"/>
            <a:ext cx="4090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>
                <a:latin typeface="Verdana" pitchFamily="34" charset="0"/>
              </a:rPr>
              <a:t>Alta</a:t>
            </a:r>
          </a:p>
        </p:txBody>
      </p: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7109619" y="1433513"/>
            <a:ext cx="6319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900" dirty="0" err="1">
                <a:latin typeface="Verdana" pitchFamily="34" charset="0"/>
              </a:rPr>
              <a:t>Vadsø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094" name="Oval 28"/>
          <p:cNvSpPr>
            <a:spLocks noChangeArrowheads="1"/>
          </p:cNvSpPr>
          <p:nvPr/>
        </p:nvSpPr>
        <p:spPr bwMode="auto">
          <a:xfrm>
            <a:off x="5812896" y="228758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95" name="Oval 29"/>
          <p:cNvSpPr>
            <a:spLocks noChangeArrowheads="1"/>
          </p:cNvSpPr>
          <p:nvPr/>
        </p:nvSpPr>
        <p:spPr bwMode="auto">
          <a:xfrm>
            <a:off x="6423423" y="1722438"/>
            <a:ext cx="49873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96" name="Oval 30"/>
          <p:cNvSpPr>
            <a:spLocks noChangeArrowheads="1"/>
          </p:cNvSpPr>
          <p:nvPr/>
        </p:nvSpPr>
        <p:spPr bwMode="auto">
          <a:xfrm>
            <a:off x="6478456" y="153670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97" name="Oval 31"/>
          <p:cNvSpPr>
            <a:spLocks noChangeArrowheads="1"/>
          </p:cNvSpPr>
          <p:nvPr/>
        </p:nvSpPr>
        <p:spPr bwMode="auto">
          <a:xfrm>
            <a:off x="5364031" y="287178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98" name="Oval 32"/>
          <p:cNvSpPr>
            <a:spLocks noChangeArrowheads="1"/>
          </p:cNvSpPr>
          <p:nvPr/>
        </p:nvSpPr>
        <p:spPr bwMode="auto">
          <a:xfrm>
            <a:off x="4082786" y="5249863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99" name="Oval 33"/>
          <p:cNvSpPr>
            <a:spLocks noChangeArrowheads="1"/>
          </p:cNvSpPr>
          <p:nvPr/>
        </p:nvSpPr>
        <p:spPr bwMode="auto">
          <a:xfrm>
            <a:off x="4093105" y="5281613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00" name="Oval 34"/>
          <p:cNvSpPr>
            <a:spLocks noChangeArrowheads="1"/>
          </p:cNvSpPr>
          <p:nvPr/>
        </p:nvSpPr>
        <p:spPr bwMode="auto">
          <a:xfrm>
            <a:off x="4122342" y="5459413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02" name="Text Box 36"/>
          <p:cNvSpPr txBox="1">
            <a:spLocks noChangeArrowheads="1"/>
          </p:cNvSpPr>
          <p:nvPr/>
        </p:nvSpPr>
        <p:spPr bwMode="auto">
          <a:xfrm>
            <a:off x="5656396" y="1130300"/>
            <a:ext cx="9380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 err="1">
                <a:latin typeface="Verdana" pitchFamily="34" charset="0"/>
              </a:rPr>
              <a:t>Honningsvåg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03" name="Oval 37"/>
          <p:cNvSpPr>
            <a:spLocks noChangeArrowheads="1"/>
          </p:cNvSpPr>
          <p:nvPr/>
        </p:nvSpPr>
        <p:spPr bwMode="auto">
          <a:xfrm>
            <a:off x="6689990" y="133350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04" name="Text Box 38"/>
          <p:cNvSpPr txBox="1">
            <a:spLocks noChangeArrowheads="1"/>
          </p:cNvSpPr>
          <p:nvPr/>
        </p:nvSpPr>
        <p:spPr bwMode="auto">
          <a:xfrm>
            <a:off x="4222090" y="2752725"/>
            <a:ext cx="9957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>
                <a:latin typeface="Verdana" pitchFamily="34" charset="0"/>
              </a:rPr>
              <a:t>Sandnessjøen</a:t>
            </a:r>
          </a:p>
        </p:txBody>
      </p:sp>
      <p:sp>
        <p:nvSpPr>
          <p:cNvPr id="3105" name="Oval 39"/>
          <p:cNvSpPr>
            <a:spLocks noChangeArrowheads="1"/>
          </p:cNvSpPr>
          <p:nvPr/>
        </p:nvSpPr>
        <p:spPr bwMode="auto">
          <a:xfrm>
            <a:off x="4868731" y="387985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06" name="Text Box 42"/>
          <p:cNvSpPr txBox="1">
            <a:spLocks noChangeArrowheads="1"/>
          </p:cNvSpPr>
          <p:nvPr/>
        </p:nvSpPr>
        <p:spPr bwMode="auto">
          <a:xfrm>
            <a:off x="2990719" y="5013176"/>
            <a:ext cx="9941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FF0000"/>
                </a:solidFill>
                <a:latin typeface="Verdana" pitchFamily="34" charset="0"/>
              </a:rPr>
              <a:t>Stavanger</a:t>
            </a:r>
          </a:p>
        </p:txBody>
      </p:sp>
      <p:sp>
        <p:nvSpPr>
          <p:cNvPr id="3107" name="Text Box 43"/>
          <p:cNvSpPr txBox="1">
            <a:spLocks noChangeArrowheads="1"/>
          </p:cNvSpPr>
          <p:nvPr/>
        </p:nvSpPr>
        <p:spPr bwMode="auto">
          <a:xfrm>
            <a:off x="4801659" y="2155825"/>
            <a:ext cx="6751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>
                <a:latin typeface="Verdana" pitchFamily="34" charset="0"/>
              </a:rPr>
              <a:t>Sortland</a:t>
            </a:r>
          </a:p>
        </p:txBody>
      </p:sp>
      <p:grpSp>
        <p:nvGrpSpPr>
          <p:cNvPr id="3108" name="Group 44"/>
          <p:cNvGrpSpPr>
            <a:grpSpLocks/>
          </p:cNvGrpSpPr>
          <p:nvPr/>
        </p:nvGrpSpPr>
        <p:grpSpPr bwMode="auto">
          <a:xfrm>
            <a:off x="5090576" y="4489453"/>
            <a:ext cx="505989" cy="230188"/>
            <a:chOff x="2888" y="872"/>
            <a:chExt cx="319" cy="145"/>
          </a:xfrm>
        </p:grpSpPr>
        <p:sp>
          <p:nvSpPr>
            <p:cNvPr id="3126" name="Text Box 45"/>
            <p:cNvSpPr txBox="1">
              <a:spLocks noChangeArrowheads="1"/>
            </p:cNvSpPr>
            <p:nvPr/>
          </p:nvSpPr>
          <p:spPr bwMode="auto">
            <a:xfrm>
              <a:off x="2892" y="872"/>
              <a:ext cx="315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95250" indent="-952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900" dirty="0" err="1">
                  <a:latin typeface="Verdana" pitchFamily="34" charset="0"/>
                </a:rPr>
                <a:t>Trysil</a:t>
              </a:r>
              <a:endParaRPr lang="en-US" sz="900" dirty="0">
                <a:latin typeface="Verdana" pitchFamily="34" charset="0"/>
              </a:endParaRPr>
            </a:p>
          </p:txBody>
        </p:sp>
        <p:sp>
          <p:nvSpPr>
            <p:cNvPr id="3127" name="Oval 46"/>
            <p:cNvSpPr>
              <a:spLocks noChangeArrowheads="1"/>
            </p:cNvSpPr>
            <p:nvPr/>
          </p:nvSpPr>
          <p:spPr bwMode="auto">
            <a:xfrm>
              <a:off x="2888" y="900"/>
              <a:ext cx="31" cy="2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109" name="Oval 47"/>
          <p:cNvSpPr>
            <a:spLocks noChangeArrowheads="1"/>
          </p:cNvSpPr>
          <p:nvPr/>
        </p:nvSpPr>
        <p:spPr bwMode="auto">
          <a:xfrm>
            <a:off x="5594483" y="2206625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10" name="Text Box 48"/>
          <p:cNvSpPr txBox="1">
            <a:spLocks noChangeArrowheads="1"/>
          </p:cNvSpPr>
          <p:nvPr/>
        </p:nvSpPr>
        <p:spPr bwMode="auto">
          <a:xfrm>
            <a:off x="4873890" y="1968500"/>
            <a:ext cx="6367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 err="1">
                <a:latin typeface="Verdana" pitchFamily="34" charset="0"/>
              </a:rPr>
              <a:t>Harstad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11" name="Oval 49"/>
          <p:cNvSpPr>
            <a:spLocks noChangeArrowheads="1"/>
          </p:cNvSpPr>
          <p:nvPr/>
        </p:nvSpPr>
        <p:spPr bwMode="auto">
          <a:xfrm>
            <a:off x="5685631" y="2171700"/>
            <a:ext cx="49875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12" name="Text Box 50"/>
          <p:cNvSpPr txBox="1">
            <a:spLocks noChangeArrowheads="1"/>
          </p:cNvSpPr>
          <p:nvPr/>
        </p:nvSpPr>
        <p:spPr bwMode="auto">
          <a:xfrm>
            <a:off x="4837774" y="2328863"/>
            <a:ext cx="5902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 err="1">
                <a:latin typeface="Verdana" pitchFamily="34" charset="0"/>
              </a:rPr>
              <a:t>Leknes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13" name="Oval 51"/>
          <p:cNvSpPr>
            <a:spLocks noChangeArrowheads="1"/>
          </p:cNvSpPr>
          <p:nvPr/>
        </p:nvSpPr>
        <p:spPr bwMode="auto">
          <a:xfrm>
            <a:off x="5450021" y="235108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14" name="Text Box 52"/>
          <p:cNvSpPr txBox="1">
            <a:spLocks noChangeArrowheads="1"/>
          </p:cNvSpPr>
          <p:nvPr/>
        </p:nvSpPr>
        <p:spPr bwMode="auto">
          <a:xfrm>
            <a:off x="7150894" y="1598613"/>
            <a:ext cx="7841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900" dirty="0">
                <a:latin typeface="Verdana" pitchFamily="34" charset="0"/>
              </a:rPr>
              <a:t>Kirkenes</a:t>
            </a:r>
          </a:p>
        </p:txBody>
      </p:sp>
      <p:sp>
        <p:nvSpPr>
          <p:cNvPr id="3115" name="Text Box 53"/>
          <p:cNvSpPr txBox="1">
            <a:spLocks noChangeArrowheads="1"/>
          </p:cNvSpPr>
          <p:nvPr/>
        </p:nvSpPr>
        <p:spPr bwMode="auto">
          <a:xfrm>
            <a:off x="5668434" y="1479550"/>
            <a:ext cx="6174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 err="1">
                <a:latin typeface="Verdana" pitchFamily="34" charset="0"/>
              </a:rPr>
              <a:t>Lakselv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16" name="Oval 54"/>
          <p:cNvSpPr>
            <a:spLocks noChangeArrowheads="1"/>
          </p:cNvSpPr>
          <p:nvPr/>
        </p:nvSpPr>
        <p:spPr bwMode="auto">
          <a:xfrm>
            <a:off x="6457819" y="160813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17" name="Rectangle 55"/>
          <p:cNvSpPr>
            <a:spLocks noChangeArrowheads="1"/>
          </p:cNvSpPr>
          <p:nvPr/>
        </p:nvSpPr>
        <p:spPr bwMode="auto">
          <a:xfrm>
            <a:off x="4873890" y="4705350"/>
            <a:ext cx="8996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dirty="0">
                <a:latin typeface="Verdana" pitchFamily="34" charset="0"/>
              </a:rPr>
              <a:t>Lillehammer</a:t>
            </a:r>
          </a:p>
        </p:txBody>
      </p:sp>
      <p:sp>
        <p:nvSpPr>
          <p:cNvPr id="3118" name="Rectangle 56"/>
          <p:cNvSpPr>
            <a:spLocks noChangeArrowheads="1"/>
          </p:cNvSpPr>
          <p:nvPr/>
        </p:nvSpPr>
        <p:spPr bwMode="auto">
          <a:xfrm>
            <a:off x="3314819" y="5445224"/>
            <a:ext cx="7296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dirty="0" err="1">
                <a:latin typeface="Verdana" pitchFamily="34" charset="0"/>
              </a:rPr>
              <a:t>Egersund</a:t>
            </a:r>
            <a:endParaRPr lang="en-US" sz="900" dirty="0">
              <a:latin typeface="Verdana" pitchFamily="34" charset="0"/>
            </a:endParaRPr>
          </a:p>
        </p:txBody>
      </p:sp>
      <p:pic>
        <p:nvPicPr>
          <p:cNvPr id="3119" name="Picture 57" descr="StjernøyBor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8" y="1268413"/>
            <a:ext cx="265535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0" name="Text Box 58"/>
          <p:cNvSpPr txBox="1">
            <a:spLocks noChangeArrowheads="1"/>
          </p:cNvSpPr>
          <p:nvPr/>
        </p:nvSpPr>
        <p:spPr bwMode="auto">
          <a:xfrm>
            <a:off x="5090583" y="1824038"/>
            <a:ext cx="6190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 err="1">
                <a:latin typeface="Verdana" pitchFamily="34" charset="0"/>
              </a:rPr>
              <a:t>Tromsø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21" name="Oval 59"/>
          <p:cNvSpPr>
            <a:spLocks noChangeArrowheads="1"/>
          </p:cNvSpPr>
          <p:nvPr/>
        </p:nvSpPr>
        <p:spPr bwMode="auto">
          <a:xfrm>
            <a:off x="4894528" y="472598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122" name="Rectangle 60"/>
          <p:cNvSpPr>
            <a:spLocks noChangeArrowheads="1"/>
          </p:cNvSpPr>
          <p:nvPr/>
        </p:nvSpPr>
        <p:spPr bwMode="auto">
          <a:xfrm>
            <a:off x="3350155" y="5229200"/>
            <a:ext cx="6815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dirty="0" err="1">
                <a:latin typeface="Verdana" pitchFamily="34" charset="0"/>
              </a:rPr>
              <a:t>Sandnes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23" name="Text Box 64"/>
          <p:cNvSpPr txBox="1">
            <a:spLocks noChangeArrowheads="1"/>
          </p:cNvSpPr>
          <p:nvPr/>
        </p:nvSpPr>
        <p:spPr bwMode="auto">
          <a:xfrm>
            <a:off x="3314039" y="4732338"/>
            <a:ext cx="6864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dirty="0">
                <a:solidFill>
                  <a:srgbClr val="7030A0"/>
                </a:solidFill>
                <a:latin typeface="Verdana" pitchFamily="34" charset="0"/>
              </a:rPr>
              <a:t>Bergen</a:t>
            </a:r>
          </a:p>
        </p:txBody>
      </p:sp>
      <p:pic>
        <p:nvPicPr>
          <p:cNvPr id="3124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96" y="2068513"/>
            <a:ext cx="338111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41" descr="bussochpensionä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1" y="3697288"/>
            <a:ext cx="344990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Oval 34"/>
          <p:cNvSpPr>
            <a:spLocks noChangeArrowheads="1"/>
          </p:cNvSpPr>
          <p:nvPr/>
        </p:nvSpPr>
        <p:spPr bwMode="auto">
          <a:xfrm>
            <a:off x="4667381" y="378904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58" name="Oval 34"/>
          <p:cNvSpPr>
            <a:spLocks noChangeArrowheads="1"/>
          </p:cNvSpPr>
          <p:nvPr/>
        </p:nvSpPr>
        <p:spPr bwMode="auto">
          <a:xfrm>
            <a:off x="4667381" y="381024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59" name="Oval 34"/>
          <p:cNvSpPr>
            <a:spLocks noChangeArrowheads="1"/>
          </p:cNvSpPr>
          <p:nvPr/>
        </p:nvSpPr>
        <p:spPr bwMode="auto">
          <a:xfrm>
            <a:off x="4172914" y="5517232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60" name="Oval 34"/>
          <p:cNvSpPr>
            <a:spLocks noChangeArrowheads="1"/>
          </p:cNvSpPr>
          <p:nvPr/>
        </p:nvSpPr>
        <p:spPr bwMode="auto">
          <a:xfrm>
            <a:off x="4121320" y="522920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783972" y="3707740"/>
            <a:ext cx="14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Verdana" pitchFamily="34" charset="0"/>
              </a:rPr>
              <a:t>Hitra</a:t>
            </a:r>
            <a:r>
              <a:rPr lang="en-US" sz="900" dirty="0" smtClean="0">
                <a:latin typeface="Verdana" pitchFamily="34" charset="0"/>
              </a:rPr>
              <a:t>/</a:t>
            </a:r>
            <a:r>
              <a:rPr lang="en-US" sz="900" dirty="0" err="1" smtClean="0">
                <a:latin typeface="Verdana" pitchFamily="34" charset="0"/>
              </a:rPr>
              <a:t>Frøya</a:t>
            </a:r>
            <a:endParaRPr lang="en-US" sz="900" dirty="0" smtClean="0">
              <a:latin typeface="Verdana" pitchFamily="34" charset="0"/>
            </a:endParaRPr>
          </a:p>
          <a:p>
            <a:endParaRPr lang="en-US" sz="900" dirty="0" smtClean="0">
              <a:latin typeface="Verdana" pitchFamily="34" charset="0"/>
            </a:endParaRPr>
          </a:p>
        </p:txBody>
      </p:sp>
      <p:sp>
        <p:nvSpPr>
          <p:cNvPr id="63" name="Oval 39"/>
          <p:cNvSpPr>
            <a:spLocks noChangeArrowheads="1"/>
          </p:cNvSpPr>
          <p:nvPr/>
        </p:nvSpPr>
        <p:spPr bwMode="auto">
          <a:xfrm flipV="1">
            <a:off x="4953000" y="3984158"/>
            <a:ext cx="49529" cy="48092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932765" y="3846240"/>
            <a:ext cx="72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Selbu</a:t>
            </a:r>
            <a:endParaRPr lang="nb-NO" sz="900" dirty="0">
              <a:latin typeface="+mj-lt"/>
            </a:endParaRPr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4745389" y="3882256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787134" y="3573016"/>
            <a:ext cx="945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Orkanger</a:t>
            </a:r>
            <a:endParaRPr lang="nb-NO" sz="900" dirty="0">
              <a:latin typeface="+mj-lt"/>
            </a:endParaRPr>
          </a:p>
        </p:txBody>
      </p:sp>
      <p:sp>
        <p:nvSpPr>
          <p:cNvPr id="67" name="Oval 59"/>
          <p:cNvSpPr>
            <a:spLocks noChangeArrowheads="1"/>
          </p:cNvSpPr>
          <p:nvPr/>
        </p:nvSpPr>
        <p:spPr bwMode="auto">
          <a:xfrm>
            <a:off x="4823398" y="409828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182533" y="4005064"/>
            <a:ext cx="770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Oppdal</a:t>
            </a:r>
            <a:endParaRPr lang="nb-NO" sz="900" dirty="0">
              <a:latin typeface="+mj-lt"/>
            </a:endParaRP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4796983" y="3933056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953537" y="4005064"/>
            <a:ext cx="935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Støren</a:t>
            </a:r>
            <a:endParaRPr lang="nb-NO" sz="900" dirty="0">
              <a:latin typeface="+mj-lt"/>
            </a:endParaRPr>
          </a:p>
        </p:txBody>
      </p:sp>
      <p:sp>
        <p:nvSpPr>
          <p:cNvPr id="71" name="Oval 59"/>
          <p:cNvSpPr>
            <a:spLocks noChangeArrowheads="1"/>
          </p:cNvSpPr>
          <p:nvPr/>
        </p:nvSpPr>
        <p:spPr bwMode="auto">
          <a:xfrm>
            <a:off x="4874992" y="4005064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975358" y="4149080"/>
            <a:ext cx="913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Berkåk</a:t>
            </a:r>
            <a:endParaRPr lang="nb-NO" sz="900" dirty="0">
              <a:latin typeface="+mj-lt"/>
            </a:endParaRPr>
          </a:p>
        </p:txBody>
      </p:sp>
      <p:sp>
        <p:nvSpPr>
          <p:cNvPr id="72" name="Oval 59"/>
          <p:cNvSpPr>
            <a:spLocks noChangeArrowheads="1"/>
          </p:cNvSpPr>
          <p:nvPr/>
        </p:nvSpPr>
        <p:spPr bwMode="auto">
          <a:xfrm>
            <a:off x="4874992" y="4098280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484948" y="4149080"/>
            <a:ext cx="6683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Røros</a:t>
            </a:r>
          </a:p>
          <a:p>
            <a:endParaRPr lang="nb-NO" dirty="0"/>
          </a:p>
        </p:txBody>
      </p:sp>
      <p:sp>
        <p:nvSpPr>
          <p:cNvPr id="74" name="Oval 59"/>
          <p:cNvSpPr>
            <a:spLocks noChangeArrowheads="1"/>
          </p:cNvSpPr>
          <p:nvPr/>
        </p:nvSpPr>
        <p:spPr bwMode="auto">
          <a:xfrm>
            <a:off x="4667381" y="3933056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502169" y="3861048"/>
            <a:ext cx="1138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Kyrksæterøra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3827345" y="3527430"/>
            <a:ext cx="10390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FF0000"/>
                </a:solidFill>
                <a:latin typeface="Verdana" pitchFamily="34" charset="0"/>
              </a:rPr>
              <a:t>Trondheim</a:t>
            </a:r>
          </a:p>
        </p:txBody>
      </p:sp>
      <p:sp>
        <p:nvSpPr>
          <p:cNvPr id="76" name="Oval 59"/>
          <p:cNvSpPr>
            <a:spLocks noChangeArrowheads="1"/>
          </p:cNvSpPr>
          <p:nvPr/>
        </p:nvSpPr>
        <p:spPr bwMode="auto">
          <a:xfrm>
            <a:off x="4979415" y="3861048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082601" y="3702224"/>
            <a:ext cx="730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Stjørdal</a:t>
            </a:r>
            <a:endParaRPr lang="nb-NO" sz="900" dirty="0">
              <a:latin typeface="+mj-lt"/>
            </a:endParaRPr>
          </a:p>
        </p:txBody>
      </p:sp>
      <p:sp>
        <p:nvSpPr>
          <p:cNvPr id="77" name="Oval 51"/>
          <p:cNvSpPr>
            <a:spLocks noChangeArrowheads="1"/>
          </p:cNvSpPr>
          <p:nvPr/>
        </p:nvSpPr>
        <p:spPr bwMode="auto">
          <a:xfrm>
            <a:off x="5525476" y="2492896"/>
            <a:ext cx="51594" cy="50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031009" y="2492896"/>
            <a:ext cx="763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latin typeface="+mj-lt"/>
              </a:rPr>
              <a:t>Bodø</a:t>
            </a:r>
          </a:p>
        </p:txBody>
      </p:sp>
      <p:graphicFrame>
        <p:nvGraphicFramePr>
          <p:cNvPr id="79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015627"/>
              </p:ext>
            </p:extLst>
          </p:nvPr>
        </p:nvGraphicFramePr>
        <p:xfrm>
          <a:off x="240342" y="3325498"/>
          <a:ext cx="2592288" cy="25088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83382"/>
                <a:gridCol w="1008906"/>
              </a:tblGrid>
              <a:tr h="5318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Boreal Transport Norge AS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MNOK </a:t>
                      </a:r>
                      <a:r>
                        <a:rPr kumimoji="0" lang="nb-NO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omsetning </a:t>
                      </a:r>
                      <a:r>
                        <a:rPr kumimoji="0" lang="nb-NO" sz="9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(2012)</a:t>
                      </a:r>
                      <a:endParaRPr kumimoji="0" lang="nb-NO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2 093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Ansatte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2 100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79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Enheter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Busser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728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Båter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Trikker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274638"/>
            <a:ext cx="86344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sz="2400" dirty="0" smtClean="0">
                <a:solidFill>
                  <a:srgbClr val="646464"/>
                </a:solidFill>
              </a:rPr>
              <a:t>Boreal Transport Norge</a:t>
            </a:r>
            <a:endParaRPr lang="en-GB" sz="2400" dirty="0" smtClean="0">
              <a:solidFill>
                <a:srgbClr val="646464"/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11167" r="1145" b="74833"/>
          <a:stretch/>
        </p:blipFill>
        <p:spPr bwMode="auto">
          <a:xfrm>
            <a:off x="7545288" y="44624"/>
            <a:ext cx="2348739" cy="5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2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Bilder\Logoer Boreal\Originaler\Boreal-logo_TIL_BÅT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-5788024"/>
            <a:ext cx="4464496" cy="576873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4" y="2492896"/>
            <a:ext cx="8420100" cy="3672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sv-SE" sz="3200" dirty="0" smtClean="0">
                <a:solidFill>
                  <a:schemeClr val="tx1"/>
                </a:solidFill>
              </a:rPr>
              <a:t>Ruters bussanbud 2014</a:t>
            </a:r>
            <a:br>
              <a:rPr lang="nb-NO" altLang="sv-SE" sz="3200" dirty="0" smtClean="0">
                <a:solidFill>
                  <a:schemeClr val="tx1"/>
                </a:solidFill>
              </a:rPr>
            </a:br>
            <a:r>
              <a:rPr lang="nb-NO" altLang="sv-SE" sz="3200" dirty="0" smtClean="0">
                <a:solidFill>
                  <a:schemeClr val="tx1"/>
                </a:solidFill>
              </a:rPr>
              <a:t/>
            </a:r>
            <a:br>
              <a:rPr lang="nb-NO" altLang="sv-SE" sz="3200" dirty="0" smtClean="0">
                <a:solidFill>
                  <a:schemeClr val="tx1"/>
                </a:solidFill>
              </a:rPr>
            </a:br>
            <a:r>
              <a:rPr lang="sv-SE" altLang="sv-SE" dirty="0" smtClean="0">
                <a:solidFill>
                  <a:schemeClr val="tx1"/>
                </a:solidFill>
              </a:rPr>
              <a:t/>
            </a:r>
            <a:br>
              <a:rPr lang="sv-SE" altLang="sv-SE" dirty="0" smtClean="0">
                <a:solidFill>
                  <a:schemeClr val="tx1"/>
                </a:solidFill>
              </a:rPr>
            </a:br>
            <a:endParaRPr lang="sv-SE" altLang="sv-SE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11167" r="1145" b="74833"/>
          <a:stretch/>
        </p:blipFill>
        <p:spPr bwMode="auto">
          <a:xfrm>
            <a:off x="7545288" y="44624"/>
            <a:ext cx="2348739" cy="5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33375"/>
            <a:ext cx="84201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altLang="sv-SE" sz="1800" dirty="0" smtClean="0">
                <a:solidFill>
                  <a:srgbClr val="646464"/>
                </a:solidFill>
              </a:rPr>
              <a:t>Nøkkelord: Tid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0512" y="836712"/>
            <a:ext cx="7200800" cy="49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b="1" dirty="0" err="1" smtClean="0"/>
              <a:t>Avgørende</a:t>
            </a:r>
            <a:endParaRPr lang="nb-NO" altLang="sv-SE" sz="1400" b="1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dirty="0"/>
              <a:t>For å kunne gi et best mulig tilbud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dirty="0" smtClean="0"/>
              <a:t>Like </a:t>
            </a:r>
            <a:r>
              <a:rPr lang="nb-NO" altLang="sv-SE" sz="1400" dirty="0" smtClean="0"/>
              <a:t>konkurransevilkår</a:t>
            </a:r>
            <a:endParaRPr lang="nb-NO" altLang="sv-SE" sz="1400" dirty="0" smtClean="0"/>
          </a:p>
          <a:p>
            <a:pPr lvl="1">
              <a:lnSpc>
                <a:spcPct val="150000"/>
              </a:lnSpc>
            </a:pPr>
            <a:endParaRPr lang="nb-NO" altLang="sv-SE" sz="1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b="1" dirty="0" smtClean="0"/>
              <a:t>Anbudsfase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dirty="0" smtClean="0"/>
              <a:t>Forutsetning: Et ferdig og godt gjennomarbeidet konkurransegrunnlag, spesielt ruteplan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b-NO" altLang="sv-SE" sz="1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b="1" dirty="0" smtClean="0"/>
              <a:t>Fra kontraktsinngåelse til oppstart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dirty="0" smtClean="0"/>
              <a:t>Materiell, personell og: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b-NO" altLang="sv-SE" sz="1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altLang="sv-SE" sz="1400" b="1" dirty="0" smtClean="0"/>
              <a:t>Depot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b-NO" altLang="sv-SE" sz="1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b-NO" altLang="sv-SE" sz="1400" dirty="0" smtClean="0"/>
          </a:p>
          <a:p>
            <a:pPr>
              <a:lnSpc>
                <a:spcPct val="145000"/>
              </a:lnSpc>
              <a:buFontTx/>
              <a:buChar char="•"/>
            </a:pPr>
            <a:endParaRPr lang="sv-SE" altLang="sv-SE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11167" r="1145" b="74833"/>
          <a:stretch/>
        </p:blipFill>
        <p:spPr bwMode="auto">
          <a:xfrm>
            <a:off x="7545288" y="44624"/>
            <a:ext cx="2348739" cy="5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x">
  <a:themeElements>
    <a:clrScheme name="Bore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8D8D8"/>
      </a:accent1>
      <a:accent2>
        <a:srgbClr val="BFBFBF"/>
      </a:accent2>
      <a:accent3>
        <a:srgbClr val="A5A5A5"/>
      </a:accent3>
      <a:accent4>
        <a:srgbClr val="7F7F7F"/>
      </a:accent4>
      <a:accent5>
        <a:srgbClr val="606060"/>
      </a:accent5>
      <a:accent6>
        <a:srgbClr val="404040"/>
      </a:accent6>
      <a:hlink>
        <a:srgbClr val="0070C0"/>
      </a:hlink>
      <a:folHlink>
        <a:srgbClr val="7030A0"/>
      </a:folHlink>
    </a:clrScheme>
    <a:fontScheme name="Conne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nne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x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8A"/>
        </a:accent6>
        <a:hlink>
          <a:srgbClr val="0000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T Business model">
  <a:themeElements>
    <a:clrScheme name="Bore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8D8D8"/>
      </a:accent1>
      <a:accent2>
        <a:srgbClr val="BFBFBF"/>
      </a:accent2>
      <a:accent3>
        <a:srgbClr val="A5A5A5"/>
      </a:accent3>
      <a:accent4>
        <a:srgbClr val="7F7F7F"/>
      </a:accent4>
      <a:accent5>
        <a:srgbClr val="606060"/>
      </a:accent5>
      <a:accent6>
        <a:srgbClr val="404040"/>
      </a:accent6>
      <a:hlink>
        <a:srgbClr val="0070C0"/>
      </a:hlink>
      <a:folHlink>
        <a:srgbClr val="7030A0"/>
      </a:folHlink>
    </a:clrScheme>
    <a:fontScheme name="Standard utforming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A4 (210 x 297 mm)</PresentationFormat>
  <Paragraphs>65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7" baseType="lpstr">
      <vt:lpstr>Connex</vt:lpstr>
      <vt:lpstr>BT Business model</vt:lpstr>
      <vt:lpstr>PowerPoint-presentasjon</vt:lpstr>
      <vt:lpstr> Dialogkonferanse Ruters bussanbud 2014 </vt:lpstr>
      <vt:lpstr>Boreal Transport Norge</vt:lpstr>
      <vt:lpstr>Ruters bussanbud 2014   </vt:lpstr>
      <vt:lpstr>Nøkkelord: Tid</vt:lpstr>
    </vt:vector>
  </TitlesOfParts>
  <Company>Veolia Transport Norge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Heiki Henrichsen</dc:creator>
  <dc:description>Copyright Veolia Transport Norge AS</dc:description>
  <cp:lastModifiedBy>Nils Moldbrekke</cp:lastModifiedBy>
  <cp:revision>928</cp:revision>
  <cp:lastPrinted>2013-11-01T13:51:54Z</cp:lastPrinted>
  <dcterms:created xsi:type="dcterms:W3CDTF">2002-03-26T09:21:17Z</dcterms:created>
  <dcterms:modified xsi:type="dcterms:W3CDTF">2013-11-24T23:12:41Z</dcterms:modified>
</cp:coreProperties>
</file>