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00" r:id="rId2"/>
    <p:sldId id="327" r:id="rId3"/>
    <p:sldId id="311" r:id="rId4"/>
    <p:sldId id="330" r:id="rId5"/>
    <p:sldId id="331" r:id="rId6"/>
    <p:sldId id="332" r:id="rId7"/>
    <p:sldId id="28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600"/>
    <a:srgbClr val="90A400"/>
    <a:srgbClr val="819200"/>
    <a:srgbClr val="808080"/>
    <a:srgbClr val="A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05" autoAdjust="0"/>
  </p:normalViewPr>
  <p:slideViewPr>
    <p:cSldViewPr>
      <p:cViewPr>
        <p:scale>
          <a:sx n="80" d="100"/>
          <a:sy n="80" d="100"/>
        </p:scale>
        <p:origin x="-600" y="-10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10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EA32-8A14-4ADB-8C0D-C30E1F1722C6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B215-6B66-4B1B-9F0E-24DEF8E7B9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94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förare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05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2627784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8" name="Rektangel 27"/>
          <p:cNvSpPr/>
          <p:nvPr userDrawn="1"/>
        </p:nvSpPr>
        <p:spPr>
          <a:xfrm>
            <a:off x="4860032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9" name="Rektangel 28"/>
          <p:cNvSpPr/>
          <p:nvPr userDrawn="1"/>
        </p:nvSpPr>
        <p:spPr>
          <a:xfrm>
            <a:off x="7092280" y="1207232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6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sz="2800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533400" y="3291830"/>
            <a:ext cx="4038600" cy="1450617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1800" baseline="0">
                <a:latin typeface="Malmo Sans Pro" pitchFamily="50" charset="0"/>
              </a:defRPr>
            </a:lvl1pPr>
            <a:lvl2pPr marL="457200" indent="0"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0"/>
            <a:r>
              <a:rPr lang="sv-SE" dirty="0" smtClean="0"/>
              <a:t>XXXXX</a:t>
            </a:r>
          </a:p>
          <a:p>
            <a:pPr lvl="1"/>
            <a:endParaRPr lang="sv-SE" dirty="0" smtClean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23678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467544" y="1203598"/>
            <a:ext cx="1656184" cy="64807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66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7" name="Platshållare för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2427734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966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467544" y="2859782"/>
            <a:ext cx="8280920" cy="360040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66" y="2895972"/>
            <a:ext cx="8064474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 (KEY POINTS)</a:t>
            </a:r>
            <a:endParaRPr lang="sv-SE" dirty="0"/>
          </a:p>
        </p:txBody>
      </p:sp>
      <p:sp>
        <p:nvSpPr>
          <p:cNvPr id="38" name="Platshållare för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2627015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39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2627437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2627015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1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2627437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2" name="Platshållare för 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4859685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43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4860107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4" name="Platshållare för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4859685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5" name="Platshållare för text 8"/>
          <p:cNvSpPr>
            <a:spLocks noGrp="1"/>
          </p:cNvSpPr>
          <p:nvPr>
            <p:ph type="body" sz="quarter" idx="22" hasCustomPrompt="1"/>
          </p:nvPr>
        </p:nvSpPr>
        <p:spPr>
          <a:xfrm>
            <a:off x="4860107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6" name="Platshållare för text 4"/>
          <p:cNvSpPr>
            <a:spLocks noGrp="1"/>
          </p:cNvSpPr>
          <p:nvPr>
            <p:ph type="body" sz="quarter" idx="23" hasCustomPrompt="1"/>
          </p:nvPr>
        </p:nvSpPr>
        <p:spPr>
          <a:xfrm>
            <a:off x="7099176" y="1945407"/>
            <a:ext cx="1656184" cy="504056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 baseline="0"/>
            </a:lvl1pPr>
          </a:lstStyle>
          <a:p>
            <a:pPr lvl="0"/>
            <a:r>
              <a:rPr lang="sv-SE" dirty="0" smtClean="0"/>
              <a:t>X,XXX</a:t>
            </a:r>
          </a:p>
        </p:txBody>
      </p:sp>
      <p:sp>
        <p:nvSpPr>
          <p:cNvPr id="47" name="Platshållare för text 8"/>
          <p:cNvSpPr>
            <a:spLocks noGrp="1"/>
          </p:cNvSpPr>
          <p:nvPr>
            <p:ph type="body" sz="quarter" idx="24" hasCustomPrompt="1"/>
          </p:nvPr>
        </p:nvSpPr>
        <p:spPr>
          <a:xfrm>
            <a:off x="7099598" y="1275606"/>
            <a:ext cx="1655762" cy="3238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48" name="Platshållare för 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7099176" y="2449463"/>
            <a:ext cx="1656184" cy="28803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 baseline="0"/>
            </a:lvl1pPr>
          </a:lstStyle>
          <a:p>
            <a:pPr lvl="0"/>
            <a:r>
              <a:rPr lang="sv-SE" dirty="0" smtClean="0"/>
              <a:t>(XXX)</a:t>
            </a:r>
          </a:p>
        </p:txBody>
      </p:sp>
      <p:sp>
        <p:nvSpPr>
          <p:cNvPr id="49" name="Platshållare för text 8"/>
          <p:cNvSpPr>
            <a:spLocks noGrp="1"/>
          </p:cNvSpPr>
          <p:nvPr>
            <p:ph type="body" sz="quarter" idx="26" hasCustomPrompt="1"/>
          </p:nvPr>
        </p:nvSpPr>
        <p:spPr>
          <a:xfrm>
            <a:off x="7099598" y="1563638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60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sz="2800" dirty="0" smtClean="0"/>
              <a:t>RUBRIK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err="1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323528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395958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958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4" name="Platshållare för diagram 13"/>
          <p:cNvSpPr>
            <a:spLocks noGrp="1"/>
          </p:cNvSpPr>
          <p:nvPr>
            <p:ph type="chart" sz="quarter" idx="14"/>
          </p:nvPr>
        </p:nvSpPr>
        <p:spPr>
          <a:xfrm>
            <a:off x="323850" y="1728177"/>
            <a:ext cx="2735982" cy="134763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65" name="Rektangel 64"/>
          <p:cNvSpPr/>
          <p:nvPr userDrawn="1"/>
        </p:nvSpPr>
        <p:spPr>
          <a:xfrm>
            <a:off x="3176438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66" name="Platshållare för diagram 13"/>
          <p:cNvSpPr>
            <a:spLocks noGrp="1"/>
          </p:cNvSpPr>
          <p:nvPr>
            <p:ph type="chart" sz="quarter" idx="15"/>
          </p:nvPr>
        </p:nvSpPr>
        <p:spPr>
          <a:xfrm>
            <a:off x="3176760" y="1728176"/>
            <a:ext cx="2735982" cy="1275621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67" name="Rektangel 66"/>
          <p:cNvSpPr/>
          <p:nvPr userDrawn="1"/>
        </p:nvSpPr>
        <p:spPr>
          <a:xfrm>
            <a:off x="6012160" y="12035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6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3240063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0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3240063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71" name="Platshållare för text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4168" y="12035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2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6084168" y="14556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73" name="Platshållare för text 72"/>
          <p:cNvSpPr>
            <a:spLocks noGrp="1"/>
          </p:cNvSpPr>
          <p:nvPr>
            <p:ph type="body" sz="quarter" idx="21" hasCustomPrompt="1"/>
          </p:nvPr>
        </p:nvSpPr>
        <p:spPr>
          <a:xfrm>
            <a:off x="6011863" y="1851024"/>
            <a:ext cx="2736850" cy="108076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sv-SE" dirty="0" smtClean="0"/>
              <a:t>Kommentarer</a:t>
            </a:r>
          </a:p>
        </p:txBody>
      </p:sp>
      <p:sp>
        <p:nvSpPr>
          <p:cNvPr id="77" name="Platshållare för diagram 13"/>
          <p:cNvSpPr>
            <a:spLocks noGrp="1"/>
          </p:cNvSpPr>
          <p:nvPr>
            <p:ph type="chart" sz="quarter" idx="24"/>
          </p:nvPr>
        </p:nvSpPr>
        <p:spPr>
          <a:xfrm>
            <a:off x="323850" y="3507855"/>
            <a:ext cx="2735982" cy="1296144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79" name="Platshållare för diagram 13"/>
          <p:cNvSpPr>
            <a:spLocks noGrp="1"/>
          </p:cNvSpPr>
          <p:nvPr>
            <p:ph type="chart" sz="quarter" idx="25"/>
          </p:nvPr>
        </p:nvSpPr>
        <p:spPr>
          <a:xfrm>
            <a:off x="3176760" y="3528377"/>
            <a:ext cx="2735982" cy="127562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endParaRPr lang="sv-SE" dirty="0"/>
          </a:p>
        </p:txBody>
      </p:sp>
      <p:sp>
        <p:nvSpPr>
          <p:cNvPr id="85" name="Platshållare för text 72"/>
          <p:cNvSpPr>
            <a:spLocks noGrp="1"/>
          </p:cNvSpPr>
          <p:nvPr>
            <p:ph type="body" sz="quarter" idx="30" hasCustomPrompt="1"/>
          </p:nvPr>
        </p:nvSpPr>
        <p:spPr>
          <a:xfrm>
            <a:off x="6011863" y="3651224"/>
            <a:ext cx="2736850" cy="115277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sv-SE" dirty="0" smtClean="0"/>
              <a:t>Kommentarer</a:t>
            </a:r>
          </a:p>
        </p:txBody>
      </p:sp>
      <p:sp>
        <p:nvSpPr>
          <p:cNvPr id="86" name="Rektangel 85"/>
          <p:cNvSpPr/>
          <p:nvPr userDrawn="1"/>
        </p:nvSpPr>
        <p:spPr>
          <a:xfrm>
            <a:off x="318617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88" name="Platshållare för text 8"/>
          <p:cNvSpPr>
            <a:spLocks noGrp="1"/>
          </p:cNvSpPr>
          <p:nvPr>
            <p:ph type="body" sz="quarter" idx="32" hasCustomPrompt="1"/>
          </p:nvPr>
        </p:nvSpPr>
        <p:spPr>
          <a:xfrm>
            <a:off x="395958" y="32558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UNDERRBRIK</a:t>
            </a:r>
            <a:endParaRPr lang="sv-SE" dirty="0"/>
          </a:p>
        </p:txBody>
      </p:sp>
      <p:sp>
        <p:nvSpPr>
          <p:cNvPr id="89" name="Rektangel 88"/>
          <p:cNvSpPr/>
          <p:nvPr userDrawn="1"/>
        </p:nvSpPr>
        <p:spPr>
          <a:xfrm>
            <a:off x="3176438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0" name="Rektangel 89"/>
          <p:cNvSpPr/>
          <p:nvPr userDrawn="1"/>
        </p:nvSpPr>
        <p:spPr>
          <a:xfrm>
            <a:off x="6012160" y="3003798"/>
            <a:ext cx="2736304" cy="504056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5" name="Platshållare för text 8"/>
          <p:cNvSpPr>
            <a:spLocks noGrp="1"/>
          </p:cNvSpPr>
          <p:nvPr>
            <p:ph type="body" sz="quarter" idx="37" hasCustomPrompt="1"/>
          </p:nvPr>
        </p:nvSpPr>
        <p:spPr>
          <a:xfrm>
            <a:off x="395958" y="2998862"/>
            <a:ext cx="2663874" cy="256964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7" name="Platshållare för text 8"/>
          <p:cNvSpPr>
            <a:spLocks noGrp="1"/>
          </p:cNvSpPr>
          <p:nvPr>
            <p:ph type="body" sz="quarter" idx="39" hasCustomPrompt="1"/>
          </p:nvPr>
        </p:nvSpPr>
        <p:spPr>
          <a:xfrm>
            <a:off x="3248868" y="2998837"/>
            <a:ext cx="2663874" cy="256989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8" name="Platshållare för text 8"/>
          <p:cNvSpPr>
            <a:spLocks noGrp="1"/>
          </p:cNvSpPr>
          <p:nvPr>
            <p:ph type="body" sz="quarter" idx="40" hasCustomPrompt="1"/>
          </p:nvPr>
        </p:nvSpPr>
        <p:spPr>
          <a:xfrm>
            <a:off x="3248868" y="3250865"/>
            <a:ext cx="1655762" cy="227806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99" name="Platshållare för text 8"/>
          <p:cNvSpPr>
            <a:spLocks noGrp="1"/>
          </p:cNvSpPr>
          <p:nvPr>
            <p:ph type="body" sz="quarter" idx="41" hasCustomPrompt="1"/>
          </p:nvPr>
        </p:nvSpPr>
        <p:spPr>
          <a:xfrm>
            <a:off x="6077000" y="3003798"/>
            <a:ext cx="2663874" cy="252028"/>
          </a:xfr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0" name="Platshållare för text 8"/>
          <p:cNvSpPr>
            <a:spLocks noGrp="1"/>
          </p:cNvSpPr>
          <p:nvPr>
            <p:ph type="body" sz="quarter" idx="42" hasCustomPrompt="1"/>
          </p:nvPr>
        </p:nvSpPr>
        <p:spPr>
          <a:xfrm>
            <a:off x="6077000" y="3255826"/>
            <a:ext cx="1655762" cy="227806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74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67544" y="1930524"/>
            <a:ext cx="8219256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1979712" y="2715766"/>
            <a:ext cx="525658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0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ot 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 userDrawn="1"/>
        </p:nvSpPr>
        <p:spPr>
          <a:xfrm>
            <a:off x="1506237" y="777371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”</a:t>
            </a:r>
            <a:endParaRPr lang="sv-SE" sz="1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491630"/>
            <a:ext cx="5651500" cy="2232025"/>
          </a:xfrm>
        </p:spPr>
        <p:txBody>
          <a:bodyPr/>
          <a:lstStyle>
            <a:lvl1pPr marL="0" indent="0">
              <a:buFontTx/>
              <a:buNone/>
              <a:defRPr sz="2800" baseline="0"/>
            </a:lvl1pPr>
          </a:lstStyle>
          <a:p>
            <a:pPr lvl="0"/>
            <a:r>
              <a:rPr lang="sv-SE" dirty="0" smtClean="0"/>
              <a:t>Plats för ett citat</a:t>
            </a:r>
          </a:p>
        </p:txBody>
      </p:sp>
    </p:spTree>
    <p:extLst>
      <p:ext uri="{BB962C8B-B14F-4D97-AF65-F5344CB8AC3E}">
        <p14:creationId xmlns:p14="http://schemas.microsoft.com/office/powerpoint/2010/main" val="210181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68313" y="1347789"/>
            <a:ext cx="8207375" cy="3384202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600" baseline="0">
                <a:latin typeface="Malmo Sans Pro" pitchFamily="50" charset="0"/>
              </a:defRPr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832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68313" y="1347788"/>
            <a:ext cx="8207375" cy="3455987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600" baseline="0"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989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827584" y="1347789"/>
            <a:ext cx="7344816" cy="3384202"/>
          </a:xfrm>
        </p:spPr>
        <p:txBody>
          <a:bodyPr/>
          <a:lstStyle>
            <a:lvl1pPr marL="0" indent="0" algn="l">
              <a:buClr>
                <a:srgbClr val="BED600"/>
              </a:buClr>
              <a:buFont typeface="Wingdings" panose="05000000000000000000" pitchFamily="2" charset="2"/>
              <a:buNone/>
              <a:defRPr sz="2600" baseline="0"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98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ruta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827584" y="1347788"/>
            <a:ext cx="7344816" cy="3455987"/>
          </a:xfrm>
        </p:spPr>
        <p:txBody>
          <a:bodyPr/>
          <a:lstStyle>
            <a:lvl1pPr marL="0" indent="0" algn="l">
              <a:buClr>
                <a:srgbClr val="BED600"/>
              </a:buClr>
              <a:buFont typeface="Wingdings" panose="05000000000000000000" pitchFamily="2" charset="2"/>
              <a:buNone/>
              <a:defRPr sz="2600" baseline="0">
                <a:solidFill>
                  <a:schemeClr val="bg1"/>
                </a:solidFill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807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1907704" y="915566"/>
            <a:ext cx="5256584" cy="284626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cxnSp>
        <p:nvCxnSpPr>
          <p:cNvPr id="7" name="Rak 6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261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martArt 5"/>
          <p:cNvSpPr>
            <a:spLocks noGrp="1"/>
          </p:cNvSpPr>
          <p:nvPr>
            <p:ph type="dgm" sz="quarter" idx="10"/>
          </p:nvPr>
        </p:nvSpPr>
        <p:spPr>
          <a:xfrm>
            <a:off x="1763688" y="915567"/>
            <a:ext cx="5544616" cy="280831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7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9" name="Rak 18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2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942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resenärer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73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iagram 4"/>
          <p:cNvSpPr>
            <a:spLocks noGrp="1"/>
          </p:cNvSpPr>
          <p:nvPr>
            <p:ph type="chart" sz="quarter" idx="10"/>
          </p:nvPr>
        </p:nvSpPr>
        <p:spPr>
          <a:xfrm>
            <a:off x="1763689" y="987574"/>
            <a:ext cx="5544616" cy="273630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577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abell 5"/>
          <p:cNvSpPr>
            <a:spLocks noGrp="1"/>
          </p:cNvSpPr>
          <p:nvPr>
            <p:ph type="tbl" sz="quarter" idx="10"/>
          </p:nvPr>
        </p:nvSpPr>
        <p:spPr>
          <a:xfrm>
            <a:off x="1619672" y="987574"/>
            <a:ext cx="5832648" cy="2808312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1792288" y="267494"/>
            <a:ext cx="5486400" cy="425054"/>
          </a:xfrm>
        </p:spPr>
        <p:txBody>
          <a:bodyPr anchor="b"/>
          <a:lstStyle>
            <a:lvl1pPr algn="ctr">
              <a:defRPr sz="2000" b="1" cap="all" baseline="0">
                <a:solidFill>
                  <a:srgbClr val="BED6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cxnSp>
        <p:nvCxnSpPr>
          <p:cNvPr id="20" name="Rak 19"/>
          <p:cNvCxnSpPr/>
          <p:nvPr userDrawn="1"/>
        </p:nvCxnSpPr>
        <p:spPr>
          <a:xfrm>
            <a:off x="2339752" y="699542"/>
            <a:ext cx="44644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11910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530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BED600"/>
              </a:gs>
              <a:gs pos="58000">
                <a:schemeClr val="accent1"/>
              </a:gs>
              <a:gs pos="100000">
                <a:srgbClr val="819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15945"/>
            <a:ext cx="2592288" cy="12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arn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108520" y="1923678"/>
            <a:ext cx="936104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64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uss_landsväg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701"/>
            <a:ext cx="1254341" cy="580070"/>
          </a:xfrm>
          <a:prstGeom prst="rect">
            <a:avLst/>
          </a:prstGeom>
        </p:spPr>
      </p:pic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701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buss_st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923678"/>
            <a:ext cx="9144000" cy="1152128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1936507" y="2571750"/>
            <a:ext cx="52277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5936"/>
            <a:ext cx="1254341" cy="580070"/>
          </a:xfrm>
          <a:prstGeom prst="rect">
            <a:avLst/>
          </a:prstGeom>
        </p:spPr>
      </p:pic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23" y="2571750"/>
            <a:ext cx="925252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  <a:latin typeface="Malmo Sans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1995686"/>
            <a:ext cx="9252520" cy="64807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088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ållsförteck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72008" y="1059582"/>
            <a:ext cx="9324528" cy="3600399"/>
          </a:xfrm>
          <a:prstGeom prst="rect">
            <a:avLst/>
          </a:prstGeom>
          <a:solidFill>
            <a:srgbClr val="BED600">
              <a:alpha val="74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45840" y="1419621"/>
            <a:ext cx="7488832" cy="288032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 baseline="0">
                <a:solidFill>
                  <a:schemeClr val="tx1"/>
                </a:solidFill>
                <a:latin typeface="Malmo Sans Pro" pitchFamily="50" charset="0"/>
              </a:defRPr>
            </a:lvl1pPr>
          </a:lstStyle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Innehåll</a:t>
            </a:r>
          </a:p>
          <a:p>
            <a:pPr lvl="0"/>
            <a:r>
              <a:rPr lang="sv-SE" dirty="0" smtClean="0"/>
              <a:t>Innehåll</a:t>
            </a:r>
          </a:p>
          <a:p>
            <a:pPr lvl="0"/>
            <a:endParaRPr lang="sv-SE" dirty="0" smtClean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5508104" y="34124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baseline="0" dirty="0" smtClean="0">
                <a:solidFill>
                  <a:schemeClr val="bg1"/>
                </a:solidFill>
                <a:latin typeface="Malmo Sans Pro Headline" pitchFamily="50" charset="0"/>
              </a:rPr>
              <a:t>INNEHÅLL</a:t>
            </a:r>
            <a:endParaRPr lang="sv-SE" sz="3600" baseline="0" dirty="0">
              <a:solidFill>
                <a:schemeClr val="bg1"/>
              </a:solidFill>
              <a:latin typeface="Malmo Sans Pro Headlin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1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akgrunds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491880" y="411510"/>
            <a:ext cx="5652120" cy="208823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707904" y="220454"/>
            <a:ext cx="936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0" b="1" dirty="0" smtClean="0">
                <a:solidFill>
                  <a:srgbClr val="BED600"/>
                </a:solidFill>
                <a:latin typeface="Garamond" panose="02020404030301010803" pitchFamily="18" charset="0"/>
              </a:rPr>
              <a:t>”</a:t>
            </a:r>
            <a:endParaRPr lang="sv-SE" sz="10000" b="1" dirty="0">
              <a:solidFill>
                <a:srgbClr val="BED6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175956" y="843558"/>
            <a:ext cx="4572508" cy="1296144"/>
          </a:xfrm>
        </p:spPr>
        <p:txBody>
          <a:bodyPr anchor="t">
            <a:normAutofit/>
          </a:bodyPr>
          <a:lstStyle>
            <a:lvl1pPr algn="l">
              <a:defRPr sz="2000" b="0" i="0" cap="none" baseline="0">
                <a:solidFill>
                  <a:schemeClr val="bg1"/>
                </a:solidFill>
                <a:latin typeface="Malmo Sans Pro" pitchFamily="50" charset="0"/>
              </a:defRPr>
            </a:lvl1pPr>
          </a:lstStyle>
          <a:p>
            <a:r>
              <a:rPr lang="sv-SE" dirty="0" smtClean="0"/>
              <a:t>Plats för citat som tagits ur brödtext.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PowerPointmall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84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3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palt och högerstäl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all" baseline="0">
                <a:solidFill>
                  <a:srgbClr val="BED600"/>
                </a:solidFill>
                <a:latin typeface="Malmo Sans Pro Headline" pitchFamily="50" charset="0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37157"/>
            <a:ext cx="4038600" cy="1738649"/>
          </a:xfrm>
        </p:spPr>
        <p:txBody>
          <a:bodyPr/>
          <a:lstStyle>
            <a:lvl1pPr marL="342900" indent="-342900">
              <a:buClr>
                <a:srgbClr val="BED600"/>
              </a:buClr>
              <a:buFont typeface="Wingdings" panose="05000000000000000000" pitchFamily="2" charset="2"/>
              <a:buChar char="§"/>
              <a:defRPr sz="2400" baseline="0">
                <a:latin typeface="Malmo Sans Pro" pitchFamily="50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2123728" y="915566"/>
            <a:ext cx="489654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3528" y="4803998"/>
            <a:ext cx="57152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schemeClr val="bg1"/>
                </a:solidFill>
              </a:rPr>
              <a:t>PowerPointmall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61486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‹#›</a:t>
            </a:fld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4788024" y="1347788"/>
            <a:ext cx="3888432" cy="295215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Malmo Sans Pro" pitchFamily="50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403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PowerPointmall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85A1B-80CD-4C9D-BA54-59EABCC01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50" r:id="rId6"/>
    <p:sldLayoutId id="2147483651" r:id="rId7"/>
    <p:sldLayoutId id="2147483652" r:id="rId8"/>
    <p:sldLayoutId id="2147483670" r:id="rId9"/>
    <p:sldLayoutId id="2147483672" r:id="rId10"/>
    <p:sldLayoutId id="2147483671" r:id="rId11"/>
    <p:sldLayoutId id="2147483654" r:id="rId12"/>
    <p:sldLayoutId id="2147483662" r:id="rId13"/>
    <p:sldLayoutId id="2147483655" r:id="rId14"/>
    <p:sldLayoutId id="2147483660" r:id="rId15"/>
    <p:sldLayoutId id="2147483658" r:id="rId16"/>
    <p:sldLayoutId id="2147483659" r:id="rId17"/>
    <p:sldLayoutId id="2147483657" r:id="rId18"/>
    <p:sldLayoutId id="2147483663" r:id="rId19"/>
    <p:sldLayoutId id="2147483664" r:id="rId20"/>
    <p:sldLayoutId id="2147483665" r:id="rId21"/>
    <p:sldLayoutId id="2147483661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Nittedalsanbudet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Dialogkonferanse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9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nb-NO" i="1" dirty="0" err="1" smtClean="0"/>
              <a:t>Kontraktslengde</a:t>
            </a:r>
            <a:r>
              <a:rPr lang="nb-NO" i="1" dirty="0" smtClean="0"/>
              <a:t> har </a:t>
            </a:r>
            <a:r>
              <a:rPr lang="nb-NO" i="1" dirty="0" smtClean="0"/>
              <a:t>stor innvirkning på pris</a:t>
            </a:r>
            <a:endParaRPr lang="nb-NO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/>
              <a:pPr algn="r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15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Incitament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Egnet </a:t>
            </a:r>
            <a:r>
              <a:rPr lang="nb-NO" dirty="0"/>
              <a:t>for operatør å </a:t>
            </a:r>
            <a:r>
              <a:rPr lang="nb-NO" dirty="0" smtClean="0"/>
              <a:t>påvirke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Tydelige incentivordninger og objektive kvalitetsmålinger</a:t>
            </a:r>
          </a:p>
          <a:p>
            <a:pPr>
              <a:lnSpc>
                <a:spcPct val="150000"/>
              </a:lnSpc>
            </a:pPr>
            <a:r>
              <a:rPr lang="nb-NO" dirty="0"/>
              <a:t>Incitament som bidrar til å nå felles visjon</a:t>
            </a:r>
          </a:p>
          <a:p>
            <a:pPr marL="0" indent="0">
              <a:lnSpc>
                <a:spcPct val="150000"/>
              </a:lnSpc>
              <a:buNone/>
            </a:pPr>
            <a:endParaRPr lang="nb-NO" dirty="0" smtClean="0"/>
          </a:p>
          <a:p>
            <a:pPr>
              <a:lnSpc>
                <a:spcPct val="150000"/>
              </a:lnSpc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7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Alternativ 3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nb-NO" dirty="0" smtClean="0"/>
          </a:p>
          <a:p>
            <a:pPr>
              <a:lnSpc>
                <a:spcPct val="150000"/>
              </a:lnSpc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4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91630"/>
            <a:ext cx="7799997" cy="206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innspill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Anleggsbefaring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 smtClean="0"/>
              <a:t>Kontraktsperiode 2 + 1 år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Bussindeks og fire årlige indeksreguleringer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Bruke Oslo kommunes veileder for tildelingskriterier</a:t>
            </a:r>
          </a:p>
          <a:p>
            <a:pPr>
              <a:lnSpc>
                <a:spcPct val="150000"/>
              </a:lnSpc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Positive til at</a:t>
            </a:r>
            <a:endParaRPr lang="nb-NO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Ruter ønsker innspill fra operatører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 smtClean="0"/>
              <a:t>Godtgjørelsen deles opp i de faktiske kostnads-elementene</a:t>
            </a:r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dirty="0" smtClean="0"/>
              <a:t>Tildelingskriteriene også omhandler kvalitet</a:t>
            </a:r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dirty="0" smtClean="0"/>
              <a:t>Ruter stiller med materiell</a:t>
            </a:r>
            <a:endParaRPr lang="nb-NO" dirty="0" smtClean="0"/>
          </a:p>
          <a:p>
            <a:pPr>
              <a:lnSpc>
                <a:spcPct val="150000"/>
              </a:lnSpc>
            </a:pPr>
            <a:endParaRPr lang="nb-NO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A585A1B-80CD-4C9D-BA54-59EABCC01517}" type="slidenum">
              <a:rPr lang="sv-SE" smtClean="0">
                <a:solidFill>
                  <a:schemeClr val="bg1"/>
                </a:solidFill>
              </a:rPr>
              <a:pPr algn="r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1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Nobina">
      <a:dk1>
        <a:sysClr val="windowText" lastClr="000000"/>
      </a:dk1>
      <a:lt1>
        <a:sysClr val="window" lastClr="FFFFFF"/>
      </a:lt1>
      <a:dk2>
        <a:srgbClr val="00693C"/>
      </a:dk2>
      <a:lt2>
        <a:srgbClr val="D8D8D8"/>
      </a:lt2>
      <a:accent1>
        <a:srgbClr val="BED600"/>
      </a:accent1>
      <a:accent2>
        <a:srgbClr val="00693C"/>
      </a:accent2>
      <a:accent3>
        <a:srgbClr val="0039A6"/>
      </a:accent3>
      <a:accent4>
        <a:srgbClr val="00A1DE"/>
      </a:accent4>
      <a:accent5>
        <a:srgbClr val="5E6A71"/>
      </a:accent5>
      <a:accent6>
        <a:srgbClr val="F2AF32"/>
      </a:accent6>
      <a:hlink>
        <a:srgbClr val="0039A6"/>
      </a:hlink>
      <a:folHlink>
        <a:srgbClr val="953734"/>
      </a:folHlink>
    </a:clrScheme>
    <a:fontScheme name="Nobina">
      <a:majorFont>
        <a:latin typeface="Malmo Sans Pro Headline"/>
        <a:ea typeface=""/>
        <a:cs typeface=""/>
      </a:majorFont>
      <a:minorFont>
        <a:latin typeface="Malmo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70</Words>
  <Application>Microsoft Office PowerPoint</Application>
  <PresentationFormat>Skjermfremvisning (16:9)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Dialogkonferanse</vt:lpstr>
      <vt:lpstr> Kontraktslengde har stor innvirkning på pris</vt:lpstr>
      <vt:lpstr>Incitament</vt:lpstr>
      <vt:lpstr>Alternativ 3</vt:lpstr>
      <vt:lpstr>andre innspill</vt:lpstr>
      <vt:lpstr>Positive til at</vt:lpstr>
      <vt:lpstr>PowerPoint-presentasjon</vt:lpstr>
    </vt:vector>
  </TitlesOfParts>
  <Company>Nobina Europe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Jimmi Jonsson</dc:creator>
  <cp:lastModifiedBy>elovol01</cp:lastModifiedBy>
  <cp:revision>167</cp:revision>
  <dcterms:created xsi:type="dcterms:W3CDTF">2014-04-22T12:05:18Z</dcterms:created>
  <dcterms:modified xsi:type="dcterms:W3CDTF">2015-03-24T12:45:04Z</dcterms:modified>
</cp:coreProperties>
</file>