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00" r:id="rId2"/>
    <p:sldId id="284" r:id="rId3"/>
    <p:sldId id="325" r:id="rId4"/>
    <p:sldId id="311" r:id="rId5"/>
    <p:sldId id="326" r:id="rId6"/>
    <p:sldId id="327" r:id="rId7"/>
    <p:sldId id="328" r:id="rId8"/>
    <p:sldId id="28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00"/>
    <a:srgbClr val="90A400"/>
    <a:srgbClr val="819200"/>
    <a:srgbClr val="808080"/>
    <a:srgbClr val="A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600" y="-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10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EA32-8A14-4ADB-8C0D-C30E1F1722C6}" type="datetimeFigureOut">
              <a:rPr lang="sv-SE" smtClean="0"/>
              <a:t>2014-09-25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B215-6B66-4B1B-9F0E-24DEF8E7B9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9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förare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05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2627784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 userDrawn="1"/>
        </p:nvSpPr>
        <p:spPr>
          <a:xfrm>
            <a:off x="4860032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 userDrawn="1"/>
        </p:nvSpPr>
        <p:spPr>
          <a:xfrm>
            <a:off x="7092280" y="1207232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sz="2800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33400" y="3291830"/>
            <a:ext cx="4038600" cy="1450617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1800" baseline="0">
                <a:latin typeface="Malmo Sans Pro" pitchFamily="50" charset="0"/>
              </a:defRPr>
            </a:lvl1pPr>
            <a:lvl2pPr marL="457200" indent="0"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1"/>
            <a:endParaRPr lang="sv-SE" dirty="0" smtClean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23678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467544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66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2427734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966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467544" y="2859782"/>
            <a:ext cx="8280920" cy="360040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66" y="2895972"/>
            <a:ext cx="8064474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 (KEY POINTS)</a:t>
            </a:r>
            <a:endParaRPr lang="sv-SE" dirty="0"/>
          </a:p>
        </p:txBody>
      </p:sp>
      <p:sp>
        <p:nvSpPr>
          <p:cNvPr id="38" name="Platshållare för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2627015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39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2627437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2627015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1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2627437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2" name="Platshållare för 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4859685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43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4860107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4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4859685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5" name="Platshållare för text 8"/>
          <p:cNvSpPr>
            <a:spLocks noGrp="1"/>
          </p:cNvSpPr>
          <p:nvPr>
            <p:ph type="body" sz="quarter" idx="22" hasCustomPrompt="1"/>
          </p:nvPr>
        </p:nvSpPr>
        <p:spPr>
          <a:xfrm>
            <a:off x="4860107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7099176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47" name="Platshållare för text 8"/>
          <p:cNvSpPr>
            <a:spLocks noGrp="1"/>
          </p:cNvSpPr>
          <p:nvPr>
            <p:ph type="body" sz="quarter" idx="24" hasCustomPrompt="1"/>
          </p:nvPr>
        </p:nvSpPr>
        <p:spPr>
          <a:xfrm>
            <a:off x="7099598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8" name="Platshållare för 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7099176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9" name="Platshållare för text 8"/>
          <p:cNvSpPr>
            <a:spLocks noGrp="1"/>
          </p:cNvSpPr>
          <p:nvPr>
            <p:ph type="body" sz="quarter" idx="26" hasCustomPrompt="1"/>
          </p:nvPr>
        </p:nvSpPr>
        <p:spPr>
          <a:xfrm>
            <a:off x="7099598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60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sz="2800" dirty="0" smtClean="0"/>
              <a:t>RUBRIK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err="1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323528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395958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958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4" name="Platshållare för diagram 13"/>
          <p:cNvSpPr>
            <a:spLocks noGrp="1"/>
          </p:cNvSpPr>
          <p:nvPr>
            <p:ph type="chart" sz="quarter" idx="14"/>
          </p:nvPr>
        </p:nvSpPr>
        <p:spPr>
          <a:xfrm>
            <a:off x="323850" y="1728177"/>
            <a:ext cx="2735982" cy="134763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65" name="Rektangel 64"/>
          <p:cNvSpPr/>
          <p:nvPr userDrawn="1"/>
        </p:nvSpPr>
        <p:spPr>
          <a:xfrm>
            <a:off x="3176438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6" name="Platshållare för diagram 13"/>
          <p:cNvSpPr>
            <a:spLocks noGrp="1"/>
          </p:cNvSpPr>
          <p:nvPr>
            <p:ph type="chart" sz="quarter" idx="15"/>
          </p:nvPr>
        </p:nvSpPr>
        <p:spPr>
          <a:xfrm>
            <a:off x="3176760" y="1728176"/>
            <a:ext cx="2735982" cy="1275621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67" name="Rektangel 66"/>
          <p:cNvSpPr/>
          <p:nvPr userDrawn="1"/>
        </p:nvSpPr>
        <p:spPr>
          <a:xfrm>
            <a:off x="6012160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3240063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0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3240063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71" name="Platshållare för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4168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2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6084168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73" name="Platshållare för text 72"/>
          <p:cNvSpPr>
            <a:spLocks noGrp="1"/>
          </p:cNvSpPr>
          <p:nvPr>
            <p:ph type="body" sz="quarter" idx="21" hasCustomPrompt="1"/>
          </p:nvPr>
        </p:nvSpPr>
        <p:spPr>
          <a:xfrm>
            <a:off x="6011863" y="1851024"/>
            <a:ext cx="2736850" cy="108076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sv-SE" dirty="0" smtClean="0"/>
              <a:t>Kommentarer</a:t>
            </a:r>
          </a:p>
        </p:txBody>
      </p:sp>
      <p:sp>
        <p:nvSpPr>
          <p:cNvPr id="77" name="Platshållare för diagram 13"/>
          <p:cNvSpPr>
            <a:spLocks noGrp="1"/>
          </p:cNvSpPr>
          <p:nvPr>
            <p:ph type="chart" sz="quarter" idx="24"/>
          </p:nvPr>
        </p:nvSpPr>
        <p:spPr>
          <a:xfrm>
            <a:off x="323850" y="3507855"/>
            <a:ext cx="2735982" cy="1296144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79" name="Platshållare för diagram 13"/>
          <p:cNvSpPr>
            <a:spLocks noGrp="1"/>
          </p:cNvSpPr>
          <p:nvPr>
            <p:ph type="chart" sz="quarter" idx="25"/>
          </p:nvPr>
        </p:nvSpPr>
        <p:spPr>
          <a:xfrm>
            <a:off x="3176760" y="3528377"/>
            <a:ext cx="2735982" cy="127562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85" name="Platshållare för text 72"/>
          <p:cNvSpPr>
            <a:spLocks noGrp="1"/>
          </p:cNvSpPr>
          <p:nvPr>
            <p:ph type="body" sz="quarter" idx="30" hasCustomPrompt="1"/>
          </p:nvPr>
        </p:nvSpPr>
        <p:spPr>
          <a:xfrm>
            <a:off x="6011863" y="3651224"/>
            <a:ext cx="2736850" cy="115277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sv-SE" dirty="0" smtClean="0"/>
              <a:t>Kommentarer</a:t>
            </a:r>
          </a:p>
        </p:txBody>
      </p:sp>
      <p:sp>
        <p:nvSpPr>
          <p:cNvPr id="86" name="Rektangel 85"/>
          <p:cNvSpPr/>
          <p:nvPr userDrawn="1"/>
        </p:nvSpPr>
        <p:spPr>
          <a:xfrm>
            <a:off x="318617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88" name="Platshållare för text 8"/>
          <p:cNvSpPr>
            <a:spLocks noGrp="1"/>
          </p:cNvSpPr>
          <p:nvPr>
            <p:ph type="body" sz="quarter" idx="32" hasCustomPrompt="1"/>
          </p:nvPr>
        </p:nvSpPr>
        <p:spPr>
          <a:xfrm>
            <a:off x="395958" y="32558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UNDERRBRIK</a:t>
            </a:r>
            <a:endParaRPr lang="sv-SE" dirty="0"/>
          </a:p>
        </p:txBody>
      </p:sp>
      <p:sp>
        <p:nvSpPr>
          <p:cNvPr id="89" name="Rektangel 88"/>
          <p:cNvSpPr/>
          <p:nvPr userDrawn="1"/>
        </p:nvSpPr>
        <p:spPr>
          <a:xfrm>
            <a:off x="3176438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0" name="Rektangel 89"/>
          <p:cNvSpPr/>
          <p:nvPr userDrawn="1"/>
        </p:nvSpPr>
        <p:spPr>
          <a:xfrm>
            <a:off x="6012160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5" name="Platshållare för text 8"/>
          <p:cNvSpPr>
            <a:spLocks noGrp="1"/>
          </p:cNvSpPr>
          <p:nvPr>
            <p:ph type="body" sz="quarter" idx="37" hasCustomPrompt="1"/>
          </p:nvPr>
        </p:nvSpPr>
        <p:spPr>
          <a:xfrm>
            <a:off x="395958" y="2998862"/>
            <a:ext cx="2663874" cy="256964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7" name="Platshållare för text 8"/>
          <p:cNvSpPr>
            <a:spLocks noGrp="1"/>
          </p:cNvSpPr>
          <p:nvPr>
            <p:ph type="body" sz="quarter" idx="39" hasCustomPrompt="1"/>
          </p:nvPr>
        </p:nvSpPr>
        <p:spPr>
          <a:xfrm>
            <a:off x="3248868" y="2998837"/>
            <a:ext cx="2663874" cy="256989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8" name="Platshållare för text 8"/>
          <p:cNvSpPr>
            <a:spLocks noGrp="1"/>
          </p:cNvSpPr>
          <p:nvPr>
            <p:ph type="body" sz="quarter" idx="40" hasCustomPrompt="1"/>
          </p:nvPr>
        </p:nvSpPr>
        <p:spPr>
          <a:xfrm>
            <a:off x="3248868" y="3250865"/>
            <a:ext cx="1655762" cy="22780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99" name="Platshållare för text 8"/>
          <p:cNvSpPr>
            <a:spLocks noGrp="1"/>
          </p:cNvSpPr>
          <p:nvPr>
            <p:ph type="body" sz="quarter" idx="41" hasCustomPrompt="1"/>
          </p:nvPr>
        </p:nvSpPr>
        <p:spPr>
          <a:xfrm>
            <a:off x="6077000" y="30037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0" name="Platshållare för text 8"/>
          <p:cNvSpPr>
            <a:spLocks noGrp="1"/>
          </p:cNvSpPr>
          <p:nvPr>
            <p:ph type="body" sz="quarter" idx="42" hasCustomPrompt="1"/>
          </p:nvPr>
        </p:nvSpPr>
        <p:spPr>
          <a:xfrm>
            <a:off x="6077000" y="32558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74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1930524"/>
            <a:ext cx="8219256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1979712" y="2715766"/>
            <a:ext cx="52565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0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ot 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1506237" y="777371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”</a:t>
            </a:r>
            <a:endParaRPr lang="sv-SE" sz="1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491630"/>
            <a:ext cx="5651500" cy="2232025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</a:lstStyle>
          <a:p>
            <a:pPr lvl="0"/>
            <a:r>
              <a:rPr lang="sv-SE" dirty="0" smtClean="0"/>
              <a:t>Plats för ett citat</a:t>
            </a:r>
          </a:p>
        </p:txBody>
      </p:sp>
    </p:spTree>
    <p:extLst>
      <p:ext uri="{BB962C8B-B14F-4D97-AF65-F5344CB8AC3E}">
        <p14:creationId xmlns:p14="http://schemas.microsoft.com/office/powerpoint/2010/main" val="210181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68313" y="1347789"/>
            <a:ext cx="8207375" cy="3384202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600" baseline="0">
                <a:latin typeface="Malmo Sans Pro" pitchFamily="50" charset="0"/>
              </a:defRPr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32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68313" y="1347788"/>
            <a:ext cx="8207375" cy="3455987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600" baseline="0"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89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827584" y="1347789"/>
            <a:ext cx="7344816" cy="3384202"/>
          </a:xfrm>
        </p:spPr>
        <p:txBody>
          <a:bodyPr/>
          <a:lstStyle>
            <a:lvl1pPr marL="0" indent="0" algn="l">
              <a:buClr>
                <a:srgbClr val="BED600"/>
              </a:buClr>
              <a:buFont typeface="Wingdings" panose="05000000000000000000" pitchFamily="2" charset="2"/>
              <a:buNone/>
              <a:defRPr sz="2600" baseline="0"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98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ruta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827584" y="1347788"/>
            <a:ext cx="7344816" cy="3455987"/>
          </a:xfrm>
        </p:spPr>
        <p:txBody>
          <a:bodyPr/>
          <a:lstStyle>
            <a:lvl1pPr marL="0" indent="0" algn="l">
              <a:buClr>
                <a:srgbClr val="BED600"/>
              </a:buClr>
              <a:buFont typeface="Wingdings" panose="05000000000000000000" pitchFamily="2" charset="2"/>
              <a:buNone/>
              <a:defRPr sz="2600" baseline="0">
                <a:solidFill>
                  <a:schemeClr val="bg1"/>
                </a:solidFill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807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1907704" y="915566"/>
            <a:ext cx="5256584" cy="284626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7" name="Rak 6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61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martArt 5"/>
          <p:cNvSpPr>
            <a:spLocks noGrp="1"/>
          </p:cNvSpPr>
          <p:nvPr>
            <p:ph type="dgm" sz="quarter" idx="10"/>
          </p:nvPr>
        </p:nvSpPr>
        <p:spPr>
          <a:xfrm>
            <a:off x="1763688" y="915567"/>
            <a:ext cx="5544616" cy="280831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9" name="Rak 18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942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resenärer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73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iagram 4"/>
          <p:cNvSpPr>
            <a:spLocks noGrp="1"/>
          </p:cNvSpPr>
          <p:nvPr>
            <p:ph type="chart" sz="quarter" idx="10"/>
          </p:nvPr>
        </p:nvSpPr>
        <p:spPr>
          <a:xfrm>
            <a:off x="1763689" y="987574"/>
            <a:ext cx="5544616" cy="273630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77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abell 5"/>
          <p:cNvSpPr>
            <a:spLocks noGrp="1"/>
          </p:cNvSpPr>
          <p:nvPr>
            <p:ph type="tbl" sz="quarter" idx="10"/>
          </p:nvPr>
        </p:nvSpPr>
        <p:spPr>
          <a:xfrm>
            <a:off x="1619672" y="987574"/>
            <a:ext cx="5832648" cy="280831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20" name="Rak 19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30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15945"/>
            <a:ext cx="2592288" cy="12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arn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08520" y="1923678"/>
            <a:ext cx="936104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4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uss_landsväg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01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uss_st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936"/>
            <a:ext cx="1254341" cy="580070"/>
          </a:xfrm>
          <a:prstGeom prst="rect">
            <a:avLst/>
          </a:prstGeom>
        </p:spPr>
      </p:pic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088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ållsförteck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72008" y="1059582"/>
            <a:ext cx="9324528" cy="3600399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45840" y="1419621"/>
            <a:ext cx="7488832" cy="288032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Innehåll</a:t>
            </a:r>
          </a:p>
          <a:p>
            <a:pPr lvl="0"/>
            <a:endParaRPr lang="sv-SE" dirty="0" smtClean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5508104" y="34124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aseline="0" dirty="0" smtClean="0">
                <a:solidFill>
                  <a:schemeClr val="bg1"/>
                </a:solidFill>
                <a:latin typeface="Malmo Sans Pro Headline" pitchFamily="50" charset="0"/>
              </a:rPr>
              <a:t>INNEHÅLL</a:t>
            </a:r>
            <a:endParaRPr lang="sv-SE" sz="3600" baseline="0" dirty="0">
              <a:solidFill>
                <a:schemeClr val="bg1"/>
              </a:solidFill>
              <a:latin typeface="Malmo Sans Pro Headlin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1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491880" y="411510"/>
            <a:ext cx="5652120" cy="208823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707904" y="220454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 b="1" dirty="0" smtClean="0">
                <a:solidFill>
                  <a:srgbClr val="BED600"/>
                </a:solidFill>
                <a:latin typeface="Garamond" panose="02020404030301010803" pitchFamily="18" charset="0"/>
              </a:rPr>
              <a:t>”</a:t>
            </a:r>
            <a:endParaRPr lang="sv-SE" sz="10000" b="1" dirty="0">
              <a:solidFill>
                <a:srgbClr val="BED6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75956" y="843558"/>
            <a:ext cx="4572508" cy="1296144"/>
          </a:xfrm>
        </p:spPr>
        <p:txBody>
          <a:bodyPr anchor="t">
            <a:normAutofit/>
          </a:bodyPr>
          <a:lstStyle>
            <a:lvl1pPr algn="l">
              <a:defRPr sz="2000" b="0" i="0" cap="none" baseline="0">
                <a:solidFill>
                  <a:schemeClr val="bg1"/>
                </a:solidFill>
                <a:latin typeface="Malmo Sans Pro" pitchFamily="50" charset="0"/>
              </a:defRPr>
            </a:lvl1pPr>
          </a:lstStyle>
          <a:p>
            <a:r>
              <a:rPr lang="sv-SE" dirty="0" smtClean="0"/>
              <a:t>Plats för citat som tagits ur brödtext.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PowerPointmall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84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3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palt och högerstäl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4788024" y="1347788"/>
            <a:ext cx="3888432" cy="295215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03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PowerPointmall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5A1B-80CD-4C9D-BA54-59EABCC01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50" r:id="rId6"/>
    <p:sldLayoutId id="2147483651" r:id="rId7"/>
    <p:sldLayoutId id="2147483652" r:id="rId8"/>
    <p:sldLayoutId id="2147483670" r:id="rId9"/>
    <p:sldLayoutId id="2147483672" r:id="rId10"/>
    <p:sldLayoutId id="2147483671" r:id="rId11"/>
    <p:sldLayoutId id="2147483654" r:id="rId12"/>
    <p:sldLayoutId id="2147483662" r:id="rId13"/>
    <p:sldLayoutId id="2147483655" r:id="rId14"/>
    <p:sldLayoutId id="2147483660" r:id="rId15"/>
    <p:sldLayoutId id="2147483658" r:id="rId16"/>
    <p:sldLayoutId id="2147483659" r:id="rId17"/>
    <p:sldLayoutId id="2147483657" r:id="rId18"/>
    <p:sldLayoutId id="2147483663" r:id="rId19"/>
    <p:sldLayoutId id="2147483664" r:id="rId20"/>
    <p:sldLayoutId id="2147483665" r:id="rId21"/>
    <p:sldLayoutId id="2147483661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Rammeavtale om busstjenester</a:t>
            </a:r>
            <a:endParaRPr lang="nb-NO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Dialogkonferanse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9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Døgnbemannet trafikksentral og ute-koordinator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Ruteplanlegging – Operatørs ansvar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Opprettholde fornøyde kunder også ved avvikssituasjoner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7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nb-NO" i="1" dirty="0" smtClean="0"/>
              <a:t>Kapasitet og kompetanse er drivere for kvalitet på slike oppdrag</a:t>
            </a:r>
            <a:endParaRPr lang="nb-NO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/>
              <a:pPr algn="r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6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Bussmateriell og kapasitet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/>
              <a:t>Kunne benytte regionbusser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Emisjonskrav til bussene</a:t>
            </a:r>
            <a:endParaRPr lang="nb-NO" sz="2400" dirty="0"/>
          </a:p>
          <a:p>
            <a:pPr>
              <a:lnSpc>
                <a:spcPct val="150000"/>
              </a:lnSpc>
            </a:pPr>
            <a:r>
              <a:rPr lang="nb-NO" sz="2400" dirty="0"/>
              <a:t>Radiosamband, </a:t>
            </a:r>
            <a:r>
              <a:rPr lang="nb-NO" sz="2400" dirty="0" smtClean="0"/>
              <a:t>billettsystem, skilting </a:t>
            </a:r>
            <a:r>
              <a:rPr lang="nb-NO" sz="2400" dirty="0"/>
              <a:t>og </a:t>
            </a:r>
            <a:r>
              <a:rPr lang="nb-NO" sz="2400" dirty="0" smtClean="0"/>
              <a:t>SIS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Automatiske passasjertellinger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 smtClean="0"/>
          </a:p>
          <a:p>
            <a:pPr>
              <a:lnSpc>
                <a:spcPct val="150000"/>
              </a:lnSpc>
            </a:pP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7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Konkurransegrunnlaget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67544" y="1563638"/>
            <a:ext cx="8207375" cy="3455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Tydelige tildelingskriterier 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Differensierte priser for ulike tidspunkter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Åpne for mini-konkurranser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 smtClean="0"/>
          </a:p>
          <a:p>
            <a:pPr>
              <a:lnSpc>
                <a:spcPct val="150000"/>
              </a:lnSpc>
            </a:pP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65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tildelingskriterier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67544" y="1563638"/>
            <a:ext cx="8207375" cy="3455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Pris</a:t>
            </a:r>
            <a:endParaRPr lang="nb-NO" sz="2400" dirty="0"/>
          </a:p>
          <a:p>
            <a:pPr>
              <a:lnSpc>
                <a:spcPct val="150000"/>
              </a:lnSpc>
            </a:pPr>
            <a:r>
              <a:rPr lang="nb-NO" sz="2400" dirty="0" smtClean="0"/>
              <a:t>Kapasitet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Miljø </a:t>
            </a: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sz="2400" dirty="0" smtClean="0"/>
          </a:p>
          <a:p>
            <a:pPr>
              <a:lnSpc>
                <a:spcPct val="150000"/>
              </a:lnSpc>
            </a:pP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Avrop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Planlagte oppdrag – tildelingskriteriene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Større planlagte oppdrag – mini-konkurranse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Ad-hoc – «første mann til mølla» </a:t>
            </a:r>
            <a:r>
              <a:rPr lang="nb-NO" sz="2400" dirty="0" smtClean="0"/>
              <a:t>prinsippet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Innmelding bør være web-basert</a:t>
            </a: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sz="2400" dirty="0" smtClean="0"/>
          </a:p>
          <a:p>
            <a:pPr>
              <a:lnSpc>
                <a:spcPct val="150000"/>
              </a:lnSpc>
            </a:pP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Nobina">
      <a:dk1>
        <a:sysClr val="windowText" lastClr="000000"/>
      </a:dk1>
      <a:lt1>
        <a:sysClr val="window" lastClr="FFFFFF"/>
      </a:lt1>
      <a:dk2>
        <a:srgbClr val="00693C"/>
      </a:dk2>
      <a:lt2>
        <a:srgbClr val="D8D8D8"/>
      </a:lt2>
      <a:accent1>
        <a:srgbClr val="BED600"/>
      </a:accent1>
      <a:accent2>
        <a:srgbClr val="00693C"/>
      </a:accent2>
      <a:accent3>
        <a:srgbClr val="0039A6"/>
      </a:accent3>
      <a:accent4>
        <a:srgbClr val="00A1DE"/>
      </a:accent4>
      <a:accent5>
        <a:srgbClr val="5E6A71"/>
      </a:accent5>
      <a:accent6>
        <a:srgbClr val="F2AF32"/>
      </a:accent6>
      <a:hlink>
        <a:srgbClr val="0039A6"/>
      </a:hlink>
      <a:folHlink>
        <a:srgbClr val="953734"/>
      </a:folHlink>
    </a:clrScheme>
    <a:fontScheme name="Nobina">
      <a:majorFont>
        <a:latin typeface="Malmo Sans Pro Headline"/>
        <a:ea typeface=""/>
        <a:cs typeface=""/>
      </a:majorFont>
      <a:minorFont>
        <a:latin typeface="Malmo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81</Words>
  <Application>Microsoft Office PowerPoint</Application>
  <PresentationFormat>Skjermfremvisning (16:9)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Dialogkonferanse</vt:lpstr>
      <vt:lpstr>Gjennomføring</vt:lpstr>
      <vt:lpstr> Kapasitet og kompetanse er drivere for kvalitet på slike oppdrag</vt:lpstr>
      <vt:lpstr>Bussmateriell og kapasitet</vt:lpstr>
      <vt:lpstr>Konkurransegrunnlaget</vt:lpstr>
      <vt:lpstr>tildelingskriterier</vt:lpstr>
      <vt:lpstr>Avrop</vt:lpstr>
      <vt:lpstr>PowerPoint-presentasjon</vt:lpstr>
    </vt:vector>
  </TitlesOfParts>
  <Company>Nobina Europe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Jimmi Jonsson</dc:creator>
  <cp:lastModifiedBy>elovol01</cp:lastModifiedBy>
  <cp:revision>149</cp:revision>
  <dcterms:created xsi:type="dcterms:W3CDTF">2014-04-22T12:05:18Z</dcterms:created>
  <dcterms:modified xsi:type="dcterms:W3CDTF">2014-09-25T14:13:38Z</dcterms:modified>
</cp:coreProperties>
</file>