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3" r:id="rId3"/>
    <p:sldId id="262" r:id="rId4"/>
    <p:sldId id="265" r:id="rId5"/>
    <p:sldId id="266" r:id="rId6"/>
    <p:sldId id="264" r:id="rId7"/>
    <p:sldId id="261" r:id="rId8"/>
  </p:sldIdLst>
  <p:sldSz cx="16238538" cy="10153650"/>
  <p:notesSz cx="6858000" cy="9144000"/>
  <p:defaultTextStyle>
    <a:defPPr>
      <a:defRPr lang="nb-NO"/>
    </a:defPPr>
    <a:lvl1pPr algn="l" defTabSz="16875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+mn-ea"/>
        <a:cs typeface="+mn-cs"/>
      </a:defRPr>
    </a:lvl1pPr>
    <a:lvl2pPr marL="842963" indent="-385763" algn="l" defTabSz="16875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+mn-ea"/>
        <a:cs typeface="+mn-cs"/>
      </a:defRPr>
    </a:lvl2pPr>
    <a:lvl3pPr marL="1687513" indent="-773113" algn="l" defTabSz="16875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+mn-ea"/>
        <a:cs typeface="+mn-cs"/>
      </a:defRPr>
    </a:lvl3pPr>
    <a:lvl4pPr marL="2532063" indent="-1160463" algn="l" defTabSz="16875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+mn-ea"/>
        <a:cs typeface="+mn-cs"/>
      </a:defRPr>
    </a:lvl4pPr>
    <a:lvl5pPr marL="3376613" indent="-1547813" algn="l" defTabSz="16875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3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3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3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3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87B914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4" autoAdjust="0"/>
    <p:restoredTop sz="94660"/>
  </p:normalViewPr>
  <p:slideViewPr>
    <p:cSldViewPr>
      <p:cViewPr>
        <p:scale>
          <a:sx n="50" d="100"/>
          <a:sy n="50" d="100"/>
        </p:scale>
        <p:origin x="-2352" y="-1230"/>
      </p:cViewPr>
      <p:guideLst>
        <p:guide orient="horz" pos="4943"/>
        <p:guide orient="horz" pos="1520"/>
        <p:guide pos="806"/>
        <p:guide pos="97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0"/>
    </p:cViewPr>
  </p:sorterViewPr>
  <p:notesViewPr>
    <p:cSldViewPr>
      <p:cViewPr varScale="1">
        <p:scale>
          <a:sx n="102" d="100"/>
          <a:sy n="102" d="100"/>
        </p:scale>
        <p:origin x="-355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4E4EE7-AE36-40B4-8D5D-17D56A5EE4FB}" type="datetimeFigureOut">
              <a:rPr lang="nb-NO"/>
              <a:pPr>
                <a:defRPr/>
              </a:pPr>
              <a:t>25.09.2014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1989138" y="868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5E55DF-D652-4D9D-948F-18B91E7F5EC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24582" name="Bilde 5" descr="Logo-sor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6563" y="8877300"/>
            <a:ext cx="1219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6714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F5A882-F21F-4BE2-8F3C-95BF2808A063}" type="datetimeFigureOut">
              <a:rPr lang="nb-NO"/>
              <a:pPr>
                <a:defRPr/>
              </a:pPr>
              <a:t>25.09.2014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468313"/>
            <a:ext cx="4641850" cy="2901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3492500"/>
            <a:ext cx="5486400" cy="496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1989138" y="868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C77C6B-F5C4-4346-A23F-534C72B796E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21512" name="Bilde 7" descr="Logo-sor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6563" y="8877300"/>
            <a:ext cx="1219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5387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687513" rtl="0" eaLnBrk="0" fontAlgn="base" hangingPunct="0">
      <a:spcBef>
        <a:spcPct val="30000"/>
      </a:spcBef>
      <a:spcAft>
        <a:spcPct val="0"/>
      </a:spcAft>
      <a:defRPr sz="3300" kern="1200">
        <a:solidFill>
          <a:schemeClr val="tx1"/>
        </a:solidFill>
        <a:latin typeface="+mn-lt"/>
        <a:ea typeface="+mn-ea"/>
        <a:cs typeface="+mn-cs"/>
      </a:defRPr>
    </a:lvl1pPr>
    <a:lvl2pPr marL="842963" algn="l" defTabSz="1687513" rtl="0" eaLnBrk="0" fontAlgn="base" hangingPunct="0">
      <a:spcBef>
        <a:spcPct val="30000"/>
      </a:spcBef>
      <a:spcAft>
        <a:spcPct val="0"/>
      </a:spcAft>
      <a:defRPr sz="3300" kern="1200">
        <a:solidFill>
          <a:schemeClr val="tx1"/>
        </a:solidFill>
        <a:latin typeface="+mn-lt"/>
        <a:ea typeface="+mn-ea"/>
        <a:cs typeface="+mn-cs"/>
      </a:defRPr>
    </a:lvl2pPr>
    <a:lvl3pPr marL="1687513" algn="l" defTabSz="1687513" rtl="0" eaLnBrk="0" fontAlgn="base" hangingPunct="0">
      <a:spcBef>
        <a:spcPct val="30000"/>
      </a:spcBef>
      <a:spcAft>
        <a:spcPct val="0"/>
      </a:spcAft>
      <a:defRPr sz="3300" kern="1200">
        <a:solidFill>
          <a:schemeClr val="tx1"/>
        </a:solidFill>
        <a:latin typeface="+mn-lt"/>
        <a:ea typeface="+mn-ea"/>
        <a:cs typeface="+mn-cs"/>
      </a:defRPr>
    </a:lvl3pPr>
    <a:lvl4pPr marL="2532063" algn="l" defTabSz="1687513" rtl="0" eaLnBrk="0" fontAlgn="base" hangingPunct="0">
      <a:spcBef>
        <a:spcPct val="30000"/>
      </a:spcBef>
      <a:spcAft>
        <a:spcPct val="0"/>
      </a:spcAft>
      <a:defRPr sz="3300" kern="1200">
        <a:solidFill>
          <a:schemeClr val="tx1"/>
        </a:solidFill>
        <a:latin typeface="+mn-lt"/>
        <a:ea typeface="+mn-ea"/>
        <a:cs typeface="+mn-cs"/>
      </a:defRPr>
    </a:lvl4pPr>
    <a:lvl5pPr marL="3376613" algn="l" defTabSz="1687513" rtl="0" eaLnBrk="0" fontAlgn="base" hangingPunct="0">
      <a:spcBef>
        <a:spcPct val="30000"/>
      </a:spcBef>
      <a:spcAft>
        <a:spcPct val="0"/>
      </a:spcAft>
      <a:defRPr sz="3300" kern="1200">
        <a:solidFill>
          <a:schemeClr val="tx1"/>
        </a:solidFill>
        <a:latin typeface="+mn-lt"/>
        <a:ea typeface="+mn-ea"/>
        <a:cs typeface="+mn-cs"/>
      </a:defRPr>
    </a:lvl5pPr>
    <a:lvl6pPr marL="4222699" algn="l" defTabSz="1689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5067239" algn="l" defTabSz="1689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911779" algn="l" defTabSz="1689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756319" algn="l" defTabSz="1689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6238538" cy="1015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8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>
            <a:lvl1pPr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4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9EEE33-DA96-458D-9C13-05EC9807D457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E457E2D-1E14-419B-8B58-CC25F0162D5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3CC-909B-43C1-A166-DD43EA188E47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6D8-7FBC-42DF-8F96-A8130C094A3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11772940" y="406618"/>
            <a:ext cx="3653671" cy="866350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11927" y="406618"/>
            <a:ext cx="10690371" cy="866350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AC4E3-D362-4D4C-A7FC-6089373DDE62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B5DB2-4D92-45C2-80FD-500F378E985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hvit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38538" cy="10153650"/>
          </a:xfrm>
        </p:spPr>
        <p:txBody>
          <a:bodyPr rtlCol="0">
            <a:normAutofit/>
          </a:bodyPr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21" name="Plassholder for tekst 20"/>
          <p:cNvSpPr>
            <a:spLocks noGrp="1"/>
          </p:cNvSpPr>
          <p:nvPr>
            <p:ph type="body" sz="quarter" idx="11"/>
          </p:nvPr>
        </p:nvSpPr>
        <p:spPr>
          <a:xfrm>
            <a:off x="13540639" y="9188920"/>
            <a:ext cx="2080800" cy="450000"/>
          </a:xfrm>
          <a:blipFill>
            <a:blip r:embed="rId2" cstate="email">
              <a:extLst/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sort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38538" cy="10153650"/>
          </a:xfrm>
        </p:spPr>
        <p:txBody>
          <a:bodyPr rtlCol="0">
            <a:normAutofit/>
          </a:bodyPr>
          <a:lstStyle>
            <a:lvl1pPr>
              <a:defRPr sz="3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4" name="Plassholder for tekst 20"/>
          <p:cNvSpPr>
            <a:spLocks noGrp="1"/>
          </p:cNvSpPr>
          <p:nvPr>
            <p:ph type="body" sz="quarter" idx="12"/>
          </p:nvPr>
        </p:nvSpPr>
        <p:spPr>
          <a:xfrm>
            <a:off x="13540639" y="9188920"/>
            <a:ext cx="2080800" cy="450000"/>
          </a:xfrm>
          <a:blipFill>
            <a:blip r:embed="rId2" cstate="email">
              <a:extLst/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_E1B8166.png"/>
          <p:cNvPicPr>
            <a:picLocks noChangeAspect="1"/>
          </p:cNvPicPr>
          <p:nvPr userDrawn="1"/>
        </p:nvPicPr>
        <p:blipFill>
          <a:blip r:embed="rId2" cstate="print"/>
          <a:srcRect b="58280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D819AB-DCC9-481E-8A68-46CECA59FE5C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9F4B3D-4C1D-422F-8494-23E93BF0F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_E1B8166.png"/>
          <p:cNvPicPr>
            <a:picLocks noChangeAspect="1"/>
          </p:cNvPicPr>
          <p:nvPr userDrawn="1"/>
        </p:nvPicPr>
        <p:blipFill>
          <a:blip r:embed="rId2" cstate="print"/>
          <a:srcRect b="58280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D819AB-DCC9-481E-8A68-46CECA59FE5C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9F4B3D-4C1D-422F-8494-23E93BF0F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_E1B8166.png"/>
          <p:cNvPicPr>
            <a:picLocks noChangeAspect="1"/>
          </p:cNvPicPr>
          <p:nvPr userDrawn="1"/>
        </p:nvPicPr>
        <p:blipFill>
          <a:blip r:embed="rId2" cstate="print"/>
          <a:srcRect b="10181"/>
          <a:stretch>
            <a:fillRect/>
          </a:stretch>
        </p:blipFill>
        <p:spPr>
          <a:xfrm>
            <a:off x="0" y="-1"/>
            <a:ext cx="16238538" cy="10153651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D819AB-DCC9-481E-8A68-46CECA59FE5C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9F4B3D-4C1D-422F-8494-23E93BF0F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_E1B9174.png"/>
          <p:cNvPicPr>
            <a:picLocks noChangeAspect="1"/>
          </p:cNvPicPr>
          <p:nvPr userDrawn="1"/>
        </p:nvPicPr>
        <p:blipFill>
          <a:blip r:embed="rId2" cstate="print"/>
          <a:srcRect r="309" b="6533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D819AB-DCC9-481E-8A68-46CECA59FE5C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9F4B3D-4C1D-422F-8494-23E93BF0F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_E1B9174.png"/>
          <p:cNvPicPr>
            <a:picLocks noChangeAspect="1"/>
          </p:cNvPicPr>
          <p:nvPr userDrawn="1"/>
        </p:nvPicPr>
        <p:blipFill>
          <a:blip r:embed="rId2" cstate="print"/>
          <a:srcRect r="309" b="6533"/>
          <a:stretch>
            <a:fillRect/>
          </a:stretch>
        </p:blipFill>
        <p:spPr>
          <a:xfrm>
            <a:off x="-1" y="1"/>
            <a:ext cx="16238539" cy="10153649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D819AB-DCC9-481E-8A68-46CECA59FE5C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9F4B3D-4C1D-422F-8494-23E93BF0F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:\100 Bilder\03 Ymse Ruter-bilder\download_2011_11_19_14_28_13\PNG1\Bilde-156_holmenkollbanen_176.png"/>
          <p:cNvPicPr>
            <a:picLocks noChangeAspect="1" noChangeArrowheads="1"/>
          </p:cNvPicPr>
          <p:nvPr userDrawn="1"/>
        </p:nvPicPr>
        <p:blipFill>
          <a:blip r:embed="rId2" cstate="print"/>
          <a:srcRect b="6170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D819AB-DCC9-481E-8A68-46CECA59FE5C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9F4B3D-4C1D-422F-8494-23E93BF0F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EF8F3-F558-4445-8609-5621AE8CA248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C237B-B3DD-4E68-A444-9FD1911074B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:\100 Bilder\03 Ymse Ruter-bilder\download_2011_11_19_14_28_13\PNG1\Bilde-156_holmenkollbanen_176.png"/>
          <p:cNvPicPr>
            <a:picLocks noChangeAspect="1" noChangeArrowheads="1"/>
          </p:cNvPicPr>
          <p:nvPr userDrawn="1"/>
        </p:nvPicPr>
        <p:blipFill>
          <a:blip r:embed="rId2" cstate="print"/>
          <a:srcRect t="6246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D819AB-DCC9-481E-8A68-46CECA59FE5C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9F4B3D-4C1D-422F-8494-23E93BF0F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100 Bilder\03 Ymse Ruter-bilder\download_2011_11_19_14_28_13\PNG1\lyskulerimørket.png"/>
          <p:cNvPicPr>
            <a:picLocks noChangeAspect="1" noChangeArrowheads="1"/>
          </p:cNvPicPr>
          <p:nvPr userDrawn="1"/>
        </p:nvPicPr>
        <p:blipFill>
          <a:blip r:embed="rId2" cstate="print"/>
          <a:srcRect r="309" b="6533"/>
          <a:stretch>
            <a:fillRect/>
          </a:stretch>
        </p:blipFill>
        <p:spPr bwMode="auto">
          <a:xfrm>
            <a:off x="-1" y="-1"/>
            <a:ext cx="16238539" cy="10153651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D819AB-DCC9-481E-8A68-46CECA59FE5C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9F4B3D-4C1D-422F-8494-23E93BF0F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100 Bilder\03 Ymse Ruter-bilder\download_2011_11_19_14_28_13\PNG1\Beinpåstrand.png"/>
          <p:cNvPicPr>
            <a:picLocks noChangeAspect="1" noChangeArrowheads="1"/>
          </p:cNvPicPr>
          <p:nvPr userDrawn="1"/>
        </p:nvPicPr>
        <p:blipFill>
          <a:blip r:embed="rId2" cstate="print"/>
          <a:srcRect t="6243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D819AB-DCC9-481E-8A68-46CECA59FE5C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9F4B3D-4C1D-422F-8494-23E93BF0F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100 Bilder\03 Ymse Ruter-bilder\download_2011_11_19_14_28_13\PNG1\SIS_OsloCity.png"/>
          <p:cNvPicPr>
            <a:picLocks noChangeAspect="1" noChangeArrowheads="1"/>
          </p:cNvPicPr>
          <p:nvPr userDrawn="1"/>
        </p:nvPicPr>
        <p:blipFill>
          <a:blip r:embed="rId2" cstate="print"/>
          <a:srcRect b="6243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D819AB-DCC9-481E-8A68-46CECA59FE5C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9F4B3D-4C1D-422F-8494-23E93BF0F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12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8675" y="9194800"/>
            <a:ext cx="20796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6238538" cy="1015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D819AB-DCC9-481E-8A68-46CECA59FE5C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9F4B3D-4C1D-422F-8494-23E93BF0FD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6238538" cy="1015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9B7690-DF4A-4D90-949F-341618954F76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AF7CDE4-34EA-4C06-BFCB-38DBA41797A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6238538" cy="1015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675E8C-1DD2-4D61-B3CA-41A8C782A9BB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1D4C770-2E56-4CD0-A995-2E79A8AB11F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6238538" cy="1015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3A9F29-38B5-4FA9-B804-0B49E5BE1CE3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6E74F0D-1C1F-4625-86A3-4986093EE2E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_E1B5494.png"/>
          <p:cNvPicPr>
            <a:picLocks noChangeAspect="1"/>
          </p:cNvPicPr>
          <p:nvPr userDrawn="1"/>
        </p:nvPicPr>
        <p:blipFill>
          <a:blip r:embed="rId2" cstate="print"/>
          <a:srcRect b="6242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1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2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27CC3B2-10EC-4A97-955D-C8C99FEECC42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DE8514-D89A-4FF5-9EFD-C49885BFDBD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_E1B6301.png"/>
          <p:cNvPicPr>
            <a:picLocks noChangeAspect="1"/>
          </p:cNvPicPr>
          <p:nvPr userDrawn="1"/>
        </p:nvPicPr>
        <p:blipFill>
          <a:blip r:embed="rId2" cstate="print"/>
          <a:srcRect b="6533"/>
          <a:stretch>
            <a:fillRect/>
          </a:stretch>
        </p:blipFill>
        <p:spPr>
          <a:xfrm>
            <a:off x="-1" y="0"/>
            <a:ext cx="16288913" cy="10153650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3A9F29-38B5-4FA9-B804-0B49E5BE1CE3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6E74F0D-1C1F-4625-86A3-4986093EE2E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85389" y="2091695"/>
            <a:ext cx="6650250" cy="6978431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75022" y="2091695"/>
            <a:ext cx="7051589" cy="6978431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691-2F5C-4004-ADD2-6041CD4F69D3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B4D9-6733-4D0E-8F89-0392A6BB09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100 Bilder\03 Ymse Ruter-bilder\_E1B4836_ruterregion.png"/>
          <p:cNvPicPr>
            <a:picLocks noChangeAspect="1" noChangeArrowheads="1"/>
          </p:cNvPicPr>
          <p:nvPr userDrawn="1"/>
        </p:nvPicPr>
        <p:blipFill>
          <a:blip r:embed="rId2" cstate="print"/>
          <a:srcRect b="6241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1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2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27CC3B2-10EC-4A97-955D-C8C99FEECC42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DE8514-D89A-4FF5-9EFD-C49885BFDBD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6238538" cy="1015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tel 1"/>
          <p:cNvSpPr>
            <a:spLocks noGrp="1"/>
          </p:cNvSpPr>
          <p:nvPr>
            <p:ph type="ctrTitle"/>
          </p:nvPr>
        </p:nvSpPr>
        <p:spPr>
          <a:xfrm>
            <a:off x="1085389" y="3157815"/>
            <a:ext cx="13802757" cy="12082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1" name="Undertittel 2"/>
          <p:cNvSpPr>
            <a:spLocks noGrp="1"/>
          </p:cNvSpPr>
          <p:nvPr>
            <p:ph type="subTitle" idx="1"/>
          </p:nvPr>
        </p:nvSpPr>
        <p:spPr>
          <a:xfrm>
            <a:off x="1085389" y="180739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2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27CC3B2-10EC-4A97-955D-C8C99FEECC42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DE8514-D89A-4FF5-9EFD-C49885BFDBD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6238538" cy="1015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 userDrawn="1"/>
        </p:nvSpPr>
        <p:spPr>
          <a:xfrm>
            <a:off x="830263" y="1908175"/>
            <a:ext cx="14706600" cy="348773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 defTabSz="1689080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49313" y="9204325"/>
            <a:ext cx="2043112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5389" y="2916585"/>
            <a:ext cx="13802757" cy="991112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5389" y="2057928"/>
            <a:ext cx="13811345" cy="903047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010708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3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AC17FC-BE72-49C5-ADCF-498A616742ED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F70230-F248-416F-B770-5081F94D853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8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1085389" y="2411494"/>
            <a:ext cx="13802757" cy="749882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5" name="Undertittel 2"/>
          <p:cNvSpPr>
            <a:spLocks noGrp="1"/>
          </p:cNvSpPr>
          <p:nvPr>
            <p:ph type="subTitle" idx="1"/>
          </p:nvPr>
        </p:nvSpPr>
        <p:spPr>
          <a:xfrm>
            <a:off x="1085389" y="3157812"/>
            <a:ext cx="13811345" cy="1599178"/>
          </a:xfrm>
        </p:spPr>
        <p:txBody>
          <a:bodyPr>
            <a:noAutofit/>
          </a:bodyPr>
          <a:lstStyle>
            <a:lvl1pPr marL="0" indent="0" algn="l">
              <a:buNone/>
              <a:defRPr sz="5900">
                <a:solidFill>
                  <a:schemeClr val="bg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24991D4-F165-48CD-836C-6DD25BAE4E6B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647C05-BDAD-408F-851D-0C37DC9BF71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4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8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1085389" y="2411494"/>
            <a:ext cx="13802757" cy="749882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5" name="Undertittel 2"/>
          <p:cNvSpPr>
            <a:spLocks noGrp="1"/>
          </p:cNvSpPr>
          <p:nvPr>
            <p:ph type="subTitle" idx="1"/>
          </p:nvPr>
        </p:nvSpPr>
        <p:spPr>
          <a:xfrm>
            <a:off x="1085389" y="3157812"/>
            <a:ext cx="13811345" cy="1599178"/>
          </a:xfrm>
        </p:spPr>
        <p:txBody>
          <a:bodyPr>
            <a:noAutofit/>
          </a:bodyPr>
          <a:lstStyle>
            <a:lvl1pPr marL="0" indent="0" algn="l">
              <a:buNone/>
              <a:defRPr sz="5900">
                <a:solidFill>
                  <a:schemeClr val="bg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7103A4-B5D8-426D-A71C-9515FC8A9F20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3EDACC-6391-4925-9457-676AA28A3F1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6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8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5389" y="2411494"/>
            <a:ext cx="13802757" cy="749882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5389" y="3157812"/>
            <a:ext cx="13811345" cy="1599178"/>
          </a:xfrm>
        </p:spPr>
        <p:txBody>
          <a:bodyPr>
            <a:noAutofit/>
          </a:bodyPr>
          <a:lstStyle>
            <a:lvl1pPr marL="0" indent="0" algn="l">
              <a:buNone/>
              <a:defRPr sz="5900">
                <a:solidFill>
                  <a:schemeClr val="bg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7B0BEA-7DE2-4AD9-BA5C-F9A9D8BE955B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263614-F932-4FBD-B14B-7DFBFAD5888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38"/>
          <p:cNvGrpSpPr>
            <a:grpSpLocks/>
          </p:cNvGrpSpPr>
          <p:nvPr userDrawn="1"/>
        </p:nvGrpSpPr>
        <p:grpSpPr bwMode="auto">
          <a:xfrm>
            <a:off x="5310188" y="2374900"/>
            <a:ext cx="5629275" cy="5419725"/>
            <a:chOff x="5310958" y="2374788"/>
            <a:chExt cx="5629018" cy="5419817"/>
          </a:xfrm>
        </p:grpSpPr>
        <p:grpSp>
          <p:nvGrpSpPr>
            <p:cNvPr id="3" name="Gruppe 16"/>
            <p:cNvGrpSpPr/>
            <p:nvPr userDrawn="1"/>
          </p:nvGrpSpPr>
          <p:grpSpPr>
            <a:xfrm>
              <a:off x="5670436" y="3692865"/>
              <a:ext cx="5269540" cy="812979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3" name="Trapes 12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90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4" name="Trapes 13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90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4" name="Gruppe 25"/>
            <p:cNvGrpSpPr/>
            <p:nvPr userDrawn="1"/>
          </p:nvGrpSpPr>
          <p:grpSpPr>
            <a:xfrm>
              <a:off x="5310958" y="5690869"/>
              <a:ext cx="5269540" cy="799200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1" name="Trapes 10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90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2" name="Trapes 11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90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5" name="Gruppe 29"/>
            <p:cNvGrpSpPr/>
            <p:nvPr userDrawn="1"/>
          </p:nvGrpSpPr>
          <p:grpSpPr>
            <a:xfrm rot="6060610" flipH="1">
              <a:off x="4450019" y="4673845"/>
              <a:ext cx="5417928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9" name="Trapes 8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90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0" name="Trapes 9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90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6" name="Gruppe 35"/>
            <p:cNvGrpSpPr/>
            <p:nvPr userDrawn="1"/>
          </p:nvGrpSpPr>
          <p:grpSpPr>
            <a:xfrm rot="6060610" flipH="1">
              <a:off x="6432945" y="4671189"/>
              <a:ext cx="5416395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7" name="Trapes 6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90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8" name="Trapes 7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90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ert symb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7"/>
          <p:cNvGrpSpPr/>
          <p:nvPr userDrawn="1"/>
        </p:nvGrpSpPr>
        <p:grpSpPr>
          <a:xfrm>
            <a:off x="5670436" y="3692865"/>
            <a:ext cx="5269540" cy="812979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3" name="Trapes 2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90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4" name="Trapes 3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90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5" name="Gruppe 21"/>
          <p:cNvGrpSpPr/>
          <p:nvPr userDrawn="1"/>
        </p:nvGrpSpPr>
        <p:grpSpPr>
          <a:xfrm>
            <a:off x="5310958" y="5690869"/>
            <a:ext cx="5269540" cy="799200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6" name="Trapes 5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90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7" name="Trapes 6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90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8" name="Gruppe 24"/>
          <p:cNvGrpSpPr/>
          <p:nvPr userDrawn="1"/>
        </p:nvGrpSpPr>
        <p:grpSpPr>
          <a:xfrm rot="6060610" flipH="1">
            <a:off x="4450019" y="4673844"/>
            <a:ext cx="5417929" cy="823594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9" name="Trapes 8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90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10" name="Trapes 9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90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11" name="Gruppe 27"/>
          <p:cNvGrpSpPr/>
          <p:nvPr userDrawn="1"/>
        </p:nvGrpSpPr>
        <p:grpSpPr>
          <a:xfrm rot="6060610" flipH="1">
            <a:off x="6432945" y="4671189"/>
            <a:ext cx="5416395" cy="823594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12" name="Trapes 11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90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13" name="Trapes 12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90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51793E-7 L -0.04757 0.2884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144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0523E-6 L -0.29028 -0.00232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-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51793E-7 L 0.05573 -0.4564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228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34629E-6 L 0.36996 -0.00694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5389" y="2091694"/>
            <a:ext cx="6650250" cy="1267002"/>
          </a:xfrm>
        </p:spPr>
        <p:txBody>
          <a:bodyPr/>
          <a:lstStyle>
            <a:lvl1pPr marL="0" indent="0">
              <a:buNone/>
              <a:defRPr sz="4400" b="1"/>
            </a:lvl1pPr>
            <a:lvl2pPr marL="844540" indent="0">
              <a:buNone/>
              <a:defRPr sz="3700" b="1"/>
            </a:lvl2pPr>
            <a:lvl3pPr marL="1689080" indent="0">
              <a:buNone/>
              <a:defRPr sz="3300" b="1"/>
            </a:lvl3pPr>
            <a:lvl4pPr marL="2533620" indent="0">
              <a:buNone/>
              <a:defRPr sz="3000" b="1"/>
            </a:lvl4pPr>
            <a:lvl5pPr marL="3378159" indent="0">
              <a:buNone/>
              <a:defRPr sz="3000" b="1"/>
            </a:lvl5pPr>
            <a:lvl6pPr marL="4222699" indent="0">
              <a:buNone/>
              <a:defRPr sz="3000" b="1"/>
            </a:lvl6pPr>
            <a:lvl7pPr marL="5067239" indent="0">
              <a:buNone/>
              <a:defRPr sz="3000" b="1"/>
            </a:lvl7pPr>
            <a:lvl8pPr marL="5911779" indent="0">
              <a:buNone/>
              <a:defRPr sz="3000" b="1"/>
            </a:lvl8pPr>
            <a:lvl9pPr marL="6756319" indent="0">
              <a:buNone/>
              <a:defRPr sz="30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85389" y="3371035"/>
            <a:ext cx="6650250" cy="5699089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375025" y="2091693"/>
            <a:ext cx="7161538" cy="1279342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44540" indent="0">
              <a:buNone/>
              <a:defRPr sz="3700" b="1"/>
            </a:lvl2pPr>
            <a:lvl3pPr marL="1689080" indent="0">
              <a:buNone/>
              <a:defRPr sz="3300" b="1"/>
            </a:lvl3pPr>
            <a:lvl4pPr marL="2533620" indent="0">
              <a:buNone/>
              <a:defRPr sz="3000" b="1"/>
            </a:lvl4pPr>
            <a:lvl5pPr marL="3378159" indent="0">
              <a:buNone/>
              <a:defRPr sz="3000" b="1"/>
            </a:lvl5pPr>
            <a:lvl6pPr marL="4222699" indent="0">
              <a:buNone/>
              <a:defRPr sz="3000" b="1"/>
            </a:lvl6pPr>
            <a:lvl7pPr marL="5067239" indent="0">
              <a:buNone/>
              <a:defRPr sz="3000" b="1"/>
            </a:lvl7pPr>
            <a:lvl8pPr marL="5911779" indent="0">
              <a:buNone/>
              <a:defRPr sz="3000" b="1"/>
            </a:lvl8pPr>
            <a:lvl9pPr marL="6756319" indent="0">
              <a:buNone/>
              <a:defRPr sz="30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375022" y="3220023"/>
            <a:ext cx="7051589" cy="585010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24EB2-E0B0-4114-B07A-8ADAFBE308B4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626CE-081D-4339-A305-6C9137EFE8D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 med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5390" y="2091693"/>
            <a:ext cx="14451171" cy="2878520"/>
          </a:xfrm>
        </p:spPr>
        <p:txBody>
          <a:bodyPr tIns="132998">
            <a:normAutofit/>
          </a:bodyPr>
          <a:lstStyle>
            <a:lvl1pPr marL="0" indent="0">
              <a:buNone/>
              <a:defRPr sz="4400" b="0"/>
            </a:lvl1pPr>
            <a:lvl2pPr marL="844540" indent="0">
              <a:buNone/>
              <a:defRPr sz="3700" b="1"/>
            </a:lvl2pPr>
            <a:lvl3pPr marL="1689080" indent="0">
              <a:buNone/>
              <a:defRPr sz="3300" b="1"/>
            </a:lvl3pPr>
            <a:lvl4pPr marL="2533620" indent="0">
              <a:buNone/>
              <a:defRPr sz="3000" b="1"/>
            </a:lvl4pPr>
            <a:lvl5pPr marL="3378159" indent="0">
              <a:buNone/>
              <a:defRPr sz="3000" b="1"/>
            </a:lvl5pPr>
            <a:lvl6pPr marL="4222699" indent="0">
              <a:buNone/>
              <a:defRPr sz="3000" b="1"/>
            </a:lvl6pPr>
            <a:lvl7pPr marL="5067239" indent="0">
              <a:buNone/>
              <a:defRPr sz="3000" b="1"/>
            </a:lvl7pPr>
            <a:lvl8pPr marL="5911779" indent="0">
              <a:buNone/>
              <a:defRPr sz="3000" b="1"/>
            </a:lvl8pPr>
            <a:lvl9pPr marL="6756319" indent="0">
              <a:buNone/>
              <a:defRPr sz="30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85390" y="5076825"/>
            <a:ext cx="14451171" cy="3993299"/>
          </a:xfrm>
        </p:spPr>
        <p:txBody>
          <a:bodyPr>
            <a:normAutofit/>
          </a:bodyPr>
          <a:lstStyle>
            <a:lvl1pPr>
              <a:defRPr sz="37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ECE31-6DEE-4161-A9A7-30199BDAC5E9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FFC60-9DA0-4F83-BC03-AFC6AAB306B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5130-3420-4BF7-8EFF-9B842B90F285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68101-5E73-4842-84AF-B77D371DB73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69AFA-CD9D-430C-AD78-975833FF0057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38BE0-F564-4F37-9EE1-02B6F953E84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vadratisk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268153" y="2411491"/>
            <a:ext cx="6484440" cy="5383300"/>
          </a:xfrm>
        </p:spPr>
        <p:txBody>
          <a:bodyPr rtlCol="0">
            <a:normAutofit/>
          </a:bodyPr>
          <a:lstStyle>
            <a:lvl1pPr marL="0" indent="0">
              <a:buNone/>
              <a:defRPr sz="5900"/>
            </a:lvl1pPr>
            <a:lvl2pPr marL="844540" indent="0">
              <a:buNone/>
              <a:defRPr sz="5200"/>
            </a:lvl2pPr>
            <a:lvl3pPr marL="1689080" indent="0">
              <a:buNone/>
              <a:defRPr sz="4400"/>
            </a:lvl3pPr>
            <a:lvl4pPr marL="2533620" indent="0">
              <a:buNone/>
              <a:defRPr sz="3700"/>
            </a:lvl4pPr>
            <a:lvl5pPr marL="3378159" indent="0">
              <a:buNone/>
              <a:defRPr sz="3700"/>
            </a:lvl5pPr>
            <a:lvl6pPr marL="4222699" indent="0">
              <a:buNone/>
              <a:defRPr sz="3700"/>
            </a:lvl6pPr>
            <a:lvl7pPr marL="5067239" indent="0">
              <a:buNone/>
              <a:defRPr sz="3700"/>
            </a:lvl7pPr>
            <a:lvl8pPr marL="5911779" indent="0">
              <a:buNone/>
              <a:defRPr sz="3700"/>
            </a:lvl8pPr>
            <a:lvl9pPr marL="6756319" indent="0">
              <a:buNone/>
              <a:defRPr sz="37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2"/>
          </p:nvPr>
        </p:nvSpPr>
        <p:spPr>
          <a:xfrm>
            <a:off x="8375022" y="2091695"/>
            <a:ext cx="7051589" cy="5757040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86050" y="918963"/>
            <a:ext cx="14340561" cy="106560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0845-169D-4F6F-B707-36A3C2E10C2B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91288-1D36-443B-9EE0-7D76D01993B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268153" y="2411491"/>
            <a:ext cx="14268408" cy="5383300"/>
          </a:xfrm>
        </p:spPr>
        <p:txBody>
          <a:bodyPr rtlCol="0">
            <a:normAutofit/>
          </a:bodyPr>
          <a:lstStyle>
            <a:lvl1pPr marL="0" indent="0">
              <a:buNone/>
              <a:defRPr sz="5900"/>
            </a:lvl1pPr>
            <a:lvl2pPr marL="844540" indent="0">
              <a:buNone/>
              <a:defRPr sz="5200"/>
            </a:lvl2pPr>
            <a:lvl3pPr marL="1689080" indent="0">
              <a:buNone/>
              <a:defRPr sz="4400"/>
            </a:lvl3pPr>
            <a:lvl4pPr marL="2533620" indent="0">
              <a:buNone/>
              <a:defRPr sz="3700"/>
            </a:lvl4pPr>
            <a:lvl5pPr marL="3378159" indent="0">
              <a:buNone/>
              <a:defRPr sz="3700"/>
            </a:lvl5pPr>
            <a:lvl6pPr marL="4222699" indent="0">
              <a:buNone/>
              <a:defRPr sz="3700"/>
            </a:lvl6pPr>
            <a:lvl7pPr marL="5067239" indent="0">
              <a:buNone/>
              <a:defRPr sz="3700"/>
            </a:lvl7pPr>
            <a:lvl8pPr marL="5911779" indent="0">
              <a:buNone/>
              <a:defRPr sz="3700"/>
            </a:lvl8pPr>
            <a:lvl9pPr marL="6756319" indent="0">
              <a:buNone/>
              <a:defRPr sz="37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86050" y="918963"/>
            <a:ext cx="14340561" cy="106560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D9B1-291D-4A8E-9E15-86F9DE341D6B}" type="datetime1">
              <a:rPr lang="nb-NO"/>
              <a:pPr>
                <a:defRPr/>
              </a:pPr>
              <a:t>25.09.2014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A78D6-888D-4277-B746-1CA1F7AD0B6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1085850" y="919163"/>
            <a:ext cx="14341475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68908" tIns="84454" rIns="168908" bIns="8445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1085850" y="2092325"/>
            <a:ext cx="14451013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68908" tIns="84454" rIns="168908" bIns="844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981200" y="9236075"/>
            <a:ext cx="1790700" cy="431800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marL="0" algn="l" defTabSz="1689080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2200" kern="120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F30B505-5128-4BB6-8610-94C3528B68C7}" type="datetime1">
              <a:rPr lang="nb-NO" smtClean="0"/>
              <a:pPr>
                <a:defRPr/>
              </a:pPr>
              <a:t>25.09.2014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898900" y="9236075"/>
            <a:ext cx="9207500" cy="431800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marL="0" algn="l" defTabSz="1689080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2200" kern="120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85850" y="9234488"/>
            <a:ext cx="719138" cy="427037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2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1031" name="Bilde 12" descr="Logo-hvit.pn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3528675" y="9194800"/>
            <a:ext cx="20796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8" r:id="rId12"/>
    <p:sldLayoutId id="2147483759" r:id="rId13"/>
    <p:sldLayoutId id="2147483784" r:id="rId14"/>
    <p:sldLayoutId id="2147483785" r:id="rId15"/>
    <p:sldLayoutId id="2147483760" r:id="rId16"/>
    <p:sldLayoutId id="2147483783" r:id="rId17"/>
    <p:sldLayoutId id="2147483782" r:id="rId18"/>
    <p:sldLayoutId id="2147483781" r:id="rId19"/>
    <p:sldLayoutId id="2147483786" r:id="rId20"/>
    <p:sldLayoutId id="2147483780" r:id="rId21"/>
    <p:sldLayoutId id="2147483779" r:id="rId22"/>
    <p:sldLayoutId id="2147483777" r:id="rId23"/>
    <p:sldLayoutId id="2147483775" r:id="rId24"/>
    <p:sldLayoutId id="2147483761" r:id="rId25"/>
    <p:sldLayoutId id="2147483762" r:id="rId26"/>
    <p:sldLayoutId id="2147483763" r:id="rId27"/>
    <p:sldLayoutId id="2147483764" r:id="rId28"/>
    <p:sldLayoutId id="2147483773" r:id="rId29"/>
    <p:sldLayoutId id="2147483774" r:id="rId30"/>
    <p:sldLayoutId id="2147483772" r:id="rId31"/>
    <p:sldLayoutId id="2147483765" r:id="rId32"/>
    <p:sldLayoutId id="2147483766" r:id="rId33"/>
    <p:sldLayoutId id="2147483767" r:id="rId34"/>
    <p:sldLayoutId id="2147483768" r:id="rId35"/>
    <p:sldLayoutId id="2147483769" r:id="rId36"/>
    <p:sldLayoutId id="2147483770" r:id="rId3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687513" rtl="0" eaLnBrk="1" fontAlgn="base" hangingPunct="1">
        <a:spcBef>
          <a:spcPct val="0"/>
        </a:spcBef>
        <a:spcAft>
          <a:spcPct val="0"/>
        </a:spcAft>
        <a:defRPr sz="5400" b="1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l" defTabSz="1687513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DIN-Bold" pitchFamily="2" charset="0"/>
        </a:defRPr>
      </a:lvl2pPr>
      <a:lvl3pPr algn="l" defTabSz="1687513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DIN-Bold" pitchFamily="2" charset="0"/>
        </a:defRPr>
      </a:lvl3pPr>
      <a:lvl4pPr algn="l" defTabSz="1687513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DIN-Bold" pitchFamily="2" charset="0"/>
        </a:defRPr>
      </a:lvl4pPr>
      <a:lvl5pPr algn="l" defTabSz="1687513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DIN-Bold" pitchFamily="2" charset="0"/>
        </a:defRPr>
      </a:lvl5pPr>
      <a:lvl6pPr marL="457200" algn="l" defTabSz="1687513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DIN-Bold" pitchFamily="2" charset="0"/>
        </a:defRPr>
      </a:lvl6pPr>
      <a:lvl7pPr marL="914400" algn="l" defTabSz="1687513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DIN-Bold" pitchFamily="2" charset="0"/>
        </a:defRPr>
      </a:lvl7pPr>
      <a:lvl8pPr marL="1371600" algn="l" defTabSz="1687513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DIN-Bold" pitchFamily="2" charset="0"/>
        </a:defRPr>
      </a:lvl8pPr>
      <a:lvl9pPr marL="1828800" algn="l" defTabSz="1687513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DIN-Bold" pitchFamily="2" charset="0"/>
        </a:defRPr>
      </a:lvl9pPr>
    </p:titleStyle>
    <p:bodyStyle>
      <a:lvl1pPr marL="498475" indent="-498475" algn="l" defTabSz="168751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996950" indent="-498475" algn="l" defTabSz="168751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27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1495425" indent="-498475" algn="l" defTabSz="168751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23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993900" indent="-498475" algn="l" defTabSz="168751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2476500" indent="-482600" algn="l" defTabSz="168751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464496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950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3404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17858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4454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8908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53362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7815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22269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506723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91177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75631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>
                <a:latin typeface="DIN-Regular" panose="02000503030000020003" pitchFamily="2" charset="0"/>
              </a:rPr>
              <a:t>Rutetilbudet</a:t>
            </a:r>
            <a:endParaRPr lang="nb-NO" dirty="0">
              <a:latin typeface="DIN-Regular" panose="02000503030000020003" pitchFamily="2" charset="0"/>
            </a:endParaRPr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b="1" dirty="0" smtClean="0">
                <a:latin typeface="DIN-Medium" panose="02000503030000020004" pitchFamily="2" charset="0"/>
              </a:rPr>
              <a:t>Anbud Nittedal 2015</a:t>
            </a:r>
            <a:endParaRPr lang="nb-NO" b="1" dirty="0">
              <a:latin typeface="DIN-Medium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7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DIN-Medium" panose="02000503030000020004" pitchFamily="2" charset="0"/>
              </a:rPr>
              <a:t>Nittedal kommune</a:t>
            </a:r>
            <a:r>
              <a:rPr lang="nb-NO" dirty="0" smtClean="0">
                <a:latin typeface="DIN-Medium" panose="02000503030000020004" pitchFamily="2" charset="0"/>
              </a:rPr>
              <a:t>	</a:t>
            </a:r>
            <a:endParaRPr lang="nb-NO" dirty="0">
              <a:latin typeface="DIN-Medium" panose="02000503030000020004" pitchFamily="2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>
                <a:latin typeface="DIN-Regular" panose="02000503030000020003" pitchFamily="2" charset="0"/>
              </a:rPr>
              <a:t>Ca</a:t>
            </a:r>
            <a:r>
              <a:rPr lang="nb-NO" dirty="0" smtClean="0">
                <a:latin typeface="DIN-Regular" panose="02000503030000020003" pitchFamily="2" charset="0"/>
              </a:rPr>
              <a:t> 23 000 innbyggere</a:t>
            </a:r>
          </a:p>
          <a:p>
            <a:r>
              <a:rPr lang="nb-NO" dirty="0" smtClean="0">
                <a:latin typeface="DIN-Regular" panose="02000503030000020003" pitchFamily="2" charset="0"/>
              </a:rPr>
              <a:t>186 kvadratkilometer – MYE skog!!!</a:t>
            </a:r>
          </a:p>
          <a:p>
            <a:r>
              <a:rPr lang="nb-NO" dirty="0" smtClean="0">
                <a:latin typeface="DIN-Regular" panose="02000503030000020003" pitchFamily="2" charset="0"/>
              </a:rPr>
              <a:t>Grenser til Oslo i syd, Skedsmo, Gjerdrum og Nannestad i øst og Lunner (Oppland fylke) i nord</a:t>
            </a:r>
          </a:p>
          <a:p>
            <a:r>
              <a:rPr lang="nb-NO" dirty="0" smtClean="0">
                <a:latin typeface="DIN-Regular" panose="02000503030000020003" pitchFamily="2" charset="0"/>
              </a:rPr>
              <a:t>Flere tettsteder av ymse størrelse; Hagan i sør, Mo/Rotnes i midten og Åneby, Grønnvoll og </a:t>
            </a:r>
            <a:r>
              <a:rPr lang="nb-NO" dirty="0" err="1" smtClean="0">
                <a:latin typeface="DIN-Regular" panose="02000503030000020003" pitchFamily="2" charset="0"/>
              </a:rPr>
              <a:t>Løstad</a:t>
            </a:r>
            <a:r>
              <a:rPr lang="nb-NO" dirty="0" smtClean="0">
                <a:latin typeface="DIN-Regular" panose="02000503030000020003" pitchFamily="2" charset="0"/>
              </a:rPr>
              <a:t> i nord</a:t>
            </a:r>
          </a:p>
          <a:p>
            <a:r>
              <a:rPr lang="nb-NO" dirty="0" smtClean="0">
                <a:latin typeface="DIN-Regular" panose="02000503030000020003" pitchFamily="2" charset="0"/>
              </a:rPr>
              <a:t>10 grunnskoler (7+3) og en videregående (Bjertnes)</a:t>
            </a:r>
          </a:p>
          <a:p>
            <a:r>
              <a:rPr lang="nb-NO" dirty="0" smtClean="0">
                <a:latin typeface="DIN-Regular" panose="02000503030000020003" pitchFamily="2" charset="0"/>
              </a:rPr>
              <a:t>Industriområder kun i sør (rundt Gjelleråsen og Skytta)</a:t>
            </a:r>
          </a:p>
          <a:p>
            <a:r>
              <a:rPr lang="nb-NO" dirty="0" smtClean="0">
                <a:latin typeface="DIN-Regular" panose="02000503030000020003" pitchFamily="2" charset="0"/>
              </a:rPr>
              <a:t>Kollektivbetjeningen av kommunen er tog (Gjøvikbanen oppe i åssiden med 4 stasjoner – ikke fast frekvens) og buss i all hovedsak langs </a:t>
            </a:r>
            <a:r>
              <a:rPr lang="nb-NO" dirty="0" err="1" smtClean="0">
                <a:latin typeface="DIN-Regular" panose="02000503030000020003" pitchFamily="2" charset="0"/>
              </a:rPr>
              <a:t>rv</a:t>
            </a:r>
            <a:r>
              <a:rPr lang="nb-NO" dirty="0" smtClean="0">
                <a:latin typeface="DIN-Regular" panose="02000503030000020003" pitchFamily="2" charset="0"/>
              </a:rPr>
              <a:t> 4 i dalbunnen.</a:t>
            </a:r>
          </a:p>
          <a:p>
            <a:endParaRPr lang="nb-NO" dirty="0" smtClean="0">
              <a:latin typeface="DIN-Regular" panose="02000503030000020003" pitchFamily="2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68101-5E73-4842-84AF-B77D371DB739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29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85850" y="468313"/>
            <a:ext cx="14341475" cy="1008112"/>
          </a:xfrm>
        </p:spPr>
        <p:txBody>
          <a:bodyPr/>
          <a:lstStyle/>
          <a:p>
            <a:r>
              <a:rPr lang="nb-NO" dirty="0" smtClean="0">
                <a:latin typeface="DIN-Medium" panose="02000503030000020004" pitchFamily="2" charset="0"/>
              </a:rPr>
              <a:t>Dagens tilbud i Nittedal	</a:t>
            </a:r>
            <a:endParaRPr lang="nb-NO" dirty="0">
              <a:latin typeface="DIN-Medium" panose="02000503030000020004" pitchFamily="2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085850" y="1548433"/>
            <a:ext cx="14451013" cy="7560840"/>
          </a:xfrm>
        </p:spPr>
        <p:txBody>
          <a:bodyPr/>
          <a:lstStyle/>
          <a:p>
            <a:r>
              <a:rPr lang="nb-NO" dirty="0" smtClean="0">
                <a:latin typeface="DIN-Regular" panose="02000503030000020003" pitchFamily="2" charset="0"/>
              </a:rPr>
              <a:t>Dagens linjenett består av: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Linje 301 Kongskog/</a:t>
            </a:r>
            <a:r>
              <a:rPr lang="nb-NO" dirty="0" err="1" smtClean="0">
                <a:latin typeface="DIN-Regular" panose="02000503030000020003" pitchFamily="2" charset="0"/>
              </a:rPr>
              <a:t>Hellerudhaugen</a:t>
            </a:r>
            <a:r>
              <a:rPr lang="nb-NO" dirty="0" smtClean="0">
                <a:latin typeface="DIN-Regular" panose="02000503030000020003" pitchFamily="2" charset="0"/>
              </a:rPr>
              <a:t> – Oslo bussterminal (</a:t>
            </a:r>
            <a:r>
              <a:rPr lang="nb-NO" dirty="0" err="1" smtClean="0">
                <a:latin typeface="DIN-Regular" panose="02000503030000020003" pitchFamily="2" charset="0"/>
              </a:rPr>
              <a:t>fullstoppende</a:t>
            </a:r>
            <a:r>
              <a:rPr lang="nb-NO" dirty="0" smtClean="0">
                <a:latin typeface="DIN-Regular" panose="02000503030000020003" pitchFamily="2" charset="0"/>
              </a:rPr>
              <a:t>, men med av- og påstigningsbegrensning i Oslo)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Linje 302, som er ekspressvariant av linje 301 i rushtidene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Linje 801 Nittedal st. – Rotnes – Slattum – Holum skog – Skillebekk (lokallinje som kjøres på dagtid og kveld mandag-fredag, men ikke i rushtidene)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Linje 802 Slattum – Holum skog – Skillebekk (</a:t>
            </a:r>
            <a:r>
              <a:rPr lang="nb-NO" dirty="0" err="1" smtClean="0">
                <a:latin typeface="DIN-Regular" panose="02000503030000020003" pitchFamily="2" charset="0"/>
              </a:rPr>
              <a:t>rushtidslinje</a:t>
            </a:r>
            <a:r>
              <a:rPr lang="nb-NO" dirty="0" smtClean="0">
                <a:latin typeface="DIN-Regular" panose="02000503030000020003" pitchFamily="2" charset="0"/>
              </a:rPr>
              <a:t>, erstatter linje 801)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Linje 803 Nittedal st. – Rotnes (</a:t>
            </a:r>
            <a:r>
              <a:rPr lang="nb-NO" dirty="0" err="1" smtClean="0">
                <a:latin typeface="DIN-Regular" panose="02000503030000020003" pitchFamily="2" charset="0"/>
              </a:rPr>
              <a:t>rushtidslinje</a:t>
            </a:r>
            <a:r>
              <a:rPr lang="nb-NO" dirty="0" smtClean="0">
                <a:latin typeface="DIN-Regular" panose="02000503030000020003" pitchFamily="2" charset="0"/>
              </a:rPr>
              <a:t>, erstatter linje 801</a:t>
            </a:r>
            <a:r>
              <a:rPr lang="nb-NO" dirty="0" smtClean="0">
                <a:latin typeface="DIN-Regular" panose="02000503030000020003" pitchFamily="2" charset="0"/>
              </a:rPr>
              <a:t>)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Linje 804 Hagan – Nittedal kirke med tre avganger på hverdager</a:t>
            </a:r>
            <a:endParaRPr lang="nb-NO" dirty="0" smtClean="0">
              <a:latin typeface="DIN-Regular" panose="02000503030000020003" pitchFamily="2" charset="0"/>
            </a:endParaRPr>
          </a:p>
          <a:p>
            <a:pPr lvl="1"/>
            <a:endParaRPr lang="nb-NO" dirty="0">
              <a:latin typeface="DIN-Regular" panose="02000503030000020003" pitchFamily="2" charset="0"/>
            </a:endParaRPr>
          </a:p>
          <a:p>
            <a:r>
              <a:rPr lang="nb-NO" dirty="0">
                <a:latin typeface="DIN-Regular" panose="02000503030000020003" pitchFamily="2" charset="0"/>
              </a:rPr>
              <a:t>25 rutesatte </a:t>
            </a:r>
            <a:r>
              <a:rPr lang="nb-NO" dirty="0" smtClean="0">
                <a:latin typeface="DIN-Regular" panose="02000503030000020003" pitchFamily="2" charset="0"/>
              </a:rPr>
              <a:t>busser (i all hovedsak 15 meter på 301/2, 10 meter på 801/2/3 og 12 meter på skolebuss), </a:t>
            </a:r>
            <a:r>
              <a:rPr lang="nb-NO" dirty="0" err="1">
                <a:latin typeface="DIN-Regular" panose="02000503030000020003" pitchFamily="2" charset="0"/>
              </a:rPr>
              <a:t>ca</a:t>
            </a:r>
            <a:r>
              <a:rPr lang="nb-NO" dirty="0">
                <a:latin typeface="DIN-Regular" panose="02000503030000020003" pitchFamily="2" charset="0"/>
              </a:rPr>
              <a:t> 1,4 mill. </a:t>
            </a:r>
            <a:r>
              <a:rPr lang="nb-NO" dirty="0" smtClean="0">
                <a:latin typeface="DIN-Regular" panose="02000503030000020003" pitchFamily="2" charset="0"/>
              </a:rPr>
              <a:t>rutekilometer</a:t>
            </a:r>
          </a:p>
          <a:p>
            <a:endParaRPr lang="nb-NO" dirty="0">
              <a:latin typeface="DIN-Regular" panose="02000503030000020003" pitchFamily="2" charset="0"/>
            </a:endParaRPr>
          </a:p>
          <a:p>
            <a:r>
              <a:rPr lang="nb-NO" dirty="0" smtClean="0">
                <a:latin typeface="DIN-Regular" panose="02000503030000020003" pitchFamily="2" charset="0"/>
              </a:rPr>
              <a:t>Mer enn halvparten av de reisende på linje 301 er rene Oslo-reiser.</a:t>
            </a:r>
          </a:p>
          <a:p>
            <a:endParaRPr lang="nb-NO" dirty="0">
              <a:latin typeface="DIN-Regular" panose="02000503030000020003" pitchFamily="2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68101-5E73-4842-84AF-B77D371DB739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730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C237B-B3DD-4E68-A444-9FD1911074B4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25" y="425649"/>
            <a:ext cx="11881320" cy="97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0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DIN-Medium" panose="02000503030000020004" pitchFamily="2" charset="0"/>
              </a:rPr>
              <a:t>Bolig- og næringsutvikling i Nittedal	</a:t>
            </a:r>
            <a:endParaRPr lang="nb-NO" dirty="0">
              <a:latin typeface="DIN-Medium" panose="02000503030000020004" pitchFamily="2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>
                <a:latin typeface="DIN-Regular" panose="02000503030000020003" pitchFamily="2" charset="0"/>
              </a:rPr>
              <a:t>De siste årene er det bygget mye boliger i området til det gamle Kruttverket.</a:t>
            </a:r>
          </a:p>
          <a:p>
            <a:r>
              <a:rPr lang="nb-NO" dirty="0" smtClean="0">
                <a:latin typeface="DIN-Regular" panose="02000503030000020003" pitchFamily="2" charset="0"/>
              </a:rPr>
              <a:t>Ytterligere utbygging er i all hovedsak ventet i dette området i årene som kommer. Kommunen ønsker også fortetting rundt Nittedal st., men dette betinger trolig først rivning av gammel småhusbebyggelse.</a:t>
            </a:r>
          </a:p>
          <a:p>
            <a:r>
              <a:rPr lang="nb-NO" dirty="0" smtClean="0">
                <a:latin typeface="DIN-Regular" panose="02000503030000020003" pitchFamily="2" charset="0"/>
              </a:rPr>
              <a:t>Nittedal kommune er opptatt av senterutvikling rundt Mo/Rotnes og det lange løp også ved Hagan og Åneby.</a:t>
            </a:r>
          </a:p>
          <a:p>
            <a:endParaRPr lang="nb-NO" dirty="0">
              <a:latin typeface="DIN-Regular" panose="02000503030000020003" pitchFamily="2" charset="0"/>
            </a:endParaRPr>
          </a:p>
          <a:p>
            <a:r>
              <a:rPr lang="nb-NO" dirty="0" smtClean="0">
                <a:latin typeface="DIN-Regular" panose="02000503030000020003" pitchFamily="2" charset="0"/>
              </a:rPr>
              <a:t>Næring har de siste årene blitt etablert i området rundt Gjelleråsen (Ringnes og Arcus). Fortsatt er det ledige arealer til næringsutvikling her og i området Skytta nærmere Hagan. </a:t>
            </a:r>
            <a:endParaRPr lang="nb-NO" dirty="0">
              <a:latin typeface="DIN-Regular" panose="02000503030000020003" pitchFamily="2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68101-5E73-4842-84AF-B77D371DB739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83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85850" y="468313"/>
            <a:ext cx="14341475" cy="1080120"/>
          </a:xfrm>
        </p:spPr>
        <p:txBody>
          <a:bodyPr/>
          <a:lstStyle/>
          <a:p>
            <a:r>
              <a:rPr lang="nb-NO" dirty="0" smtClean="0">
                <a:latin typeface="DIN-Medium" panose="02000503030000020004" pitchFamily="2" charset="0"/>
              </a:rPr>
              <a:t>Føringer for utviklingen av rutetilbudet	</a:t>
            </a:r>
            <a:endParaRPr lang="nb-NO" dirty="0">
              <a:latin typeface="DIN-Medium" panose="02000503030000020004" pitchFamily="2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085850" y="1620441"/>
            <a:ext cx="14451013" cy="7560840"/>
          </a:xfrm>
        </p:spPr>
        <p:txBody>
          <a:bodyPr/>
          <a:lstStyle/>
          <a:p>
            <a:r>
              <a:rPr lang="nb-NO" dirty="0" smtClean="0">
                <a:latin typeface="DIN-Regular" panose="02000503030000020003" pitchFamily="2" charset="0"/>
              </a:rPr>
              <a:t>K2012, Prinsipper for linjenettet og Trafikkplan nordøst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Skal ta økningen i motorisert transport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Generelt ønske om i større grad å gjøre regionbussene knutepunktstoppende i Oslo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Styrke en-linje-konseptet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Sterkt ønske fra politikere i regionen om en direkte forbindelse mellom Nittedal og </a:t>
            </a:r>
            <a:r>
              <a:rPr lang="nb-NO" dirty="0" err="1" smtClean="0">
                <a:latin typeface="DIN-Regular" panose="02000503030000020003" pitchFamily="2" charset="0"/>
              </a:rPr>
              <a:t>Ahus</a:t>
            </a:r>
            <a:r>
              <a:rPr lang="nb-NO" dirty="0" smtClean="0">
                <a:latin typeface="DIN-Regular" panose="02000503030000020003" pitchFamily="2" charset="0"/>
              </a:rPr>
              <a:t> (lokalsykehuset for Nittedal kommune). I dag må du bytte buss to ganger.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Opprydding i linjeføring – har ligget mer eller mindre uforandret siden etableringen av lokallinjene i Nittedal (før første anbudsutlysning).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Dimensjonere bussparken slik at hoveddelen av forventet trafikkøkning i løpet av anbudsperioden kan avvikles uten ytterligere økning i bussparkens størrelse.</a:t>
            </a:r>
          </a:p>
          <a:p>
            <a:pPr lvl="1"/>
            <a:endParaRPr lang="nb-NO" dirty="0">
              <a:latin typeface="DIN-Regular" panose="02000503030000020003" pitchFamily="2" charset="0"/>
            </a:endParaRPr>
          </a:p>
          <a:p>
            <a:r>
              <a:rPr lang="nb-NO" dirty="0" smtClean="0">
                <a:latin typeface="DIN-Regular" panose="02000503030000020003" pitchFamily="2" charset="0"/>
              </a:rPr>
              <a:t>Resultater fra trafikkmodellkjøring</a:t>
            </a: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Tydelig marked for en direkte forbindelse mellom Nittedal og </a:t>
            </a:r>
            <a:r>
              <a:rPr lang="nb-NO" dirty="0" err="1" smtClean="0">
                <a:latin typeface="DIN-Regular" panose="02000503030000020003" pitchFamily="2" charset="0"/>
              </a:rPr>
              <a:t>Ahus</a:t>
            </a:r>
            <a:endParaRPr lang="nb-NO" dirty="0" smtClean="0">
              <a:latin typeface="DIN-Regular" panose="02000503030000020003" pitchFamily="2" charset="0"/>
            </a:endParaRPr>
          </a:p>
          <a:p>
            <a:pPr lvl="1"/>
            <a:r>
              <a:rPr lang="nb-NO" dirty="0" smtClean="0">
                <a:latin typeface="DIN-Regular" panose="02000503030000020003" pitchFamily="2" charset="0"/>
              </a:rPr>
              <a:t>Generelt økt samfunnsøkonomisk nytte ved å innføre knutepunktstopp på Oslo-rettede linjer   </a:t>
            </a:r>
            <a:endParaRPr lang="nb-NO" dirty="0">
              <a:latin typeface="DIN-Regular" panose="02000503030000020003" pitchFamily="2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68101-5E73-4842-84AF-B77D371DB739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82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47C05-BDAD-408F-851D-0C37DC9BF715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0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terPP_georgia">
  <a:themeElements>
    <a:clrScheme name="Ruter">
      <a:dk1>
        <a:sysClr val="windowText" lastClr="000000"/>
      </a:dk1>
      <a:lt1>
        <a:srgbClr val="FFFFFF"/>
      </a:lt1>
      <a:dk2>
        <a:srgbClr val="32374B"/>
      </a:dk2>
      <a:lt2>
        <a:srgbClr val="AAAAB4"/>
      </a:lt2>
      <a:accent1>
        <a:srgbClr val="E60000"/>
      </a:accent1>
      <a:accent2>
        <a:srgbClr val="F07800"/>
      </a:accent2>
      <a:accent3>
        <a:srgbClr val="FFC800"/>
      </a:accent3>
      <a:accent4>
        <a:srgbClr val="87B914"/>
      </a:accent4>
      <a:accent5>
        <a:srgbClr val="41BECD"/>
      </a:accent5>
      <a:accent6>
        <a:srgbClr val="6E0A14"/>
      </a:accent6>
      <a:hlink>
        <a:srgbClr val="32374B"/>
      </a:hlink>
      <a:folHlink>
        <a:srgbClr val="AAAAB4"/>
      </a:folHlink>
    </a:clrScheme>
    <a:fontScheme name="Din">
      <a:majorFont>
        <a:latin typeface="DIN-Bold"/>
        <a:ea typeface=""/>
        <a:cs typeface=""/>
      </a:majorFont>
      <a:minorFont>
        <a:latin typeface="DIN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ruterPP_georgia</Template>
  <TotalTime>605</TotalTime>
  <Words>490</Words>
  <Application>Microsoft Office PowerPoint</Application>
  <PresentationFormat>Egendefinert</PresentationFormat>
  <Paragraphs>46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8" baseType="lpstr">
      <vt:lpstr>ruterPP_georgia</vt:lpstr>
      <vt:lpstr>Rutetilbudet</vt:lpstr>
      <vt:lpstr>Nittedal kommune </vt:lpstr>
      <vt:lpstr>Dagens tilbud i Nittedal </vt:lpstr>
      <vt:lpstr>PowerPoint-presentasjon</vt:lpstr>
      <vt:lpstr>Bolig- og næringsutvikling i Nittedal </vt:lpstr>
      <vt:lpstr>Føringer for utviklingen av rutetilbudet 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Dialogkonferanse 26.09.14</dc:title>
  <dc:creator>Morten Stubberød</dc:creator>
  <cp:lastModifiedBy>Stubberød Morten</cp:lastModifiedBy>
  <cp:revision>35</cp:revision>
  <dcterms:created xsi:type="dcterms:W3CDTF">2012-09-27T21:05:35Z</dcterms:created>
  <dcterms:modified xsi:type="dcterms:W3CDTF">2014-09-25T11:54:30Z</dcterms:modified>
</cp:coreProperties>
</file>