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2"/>
  </p:notesMasterIdLst>
  <p:sldIdLst>
    <p:sldId id="336" r:id="rId3"/>
    <p:sldId id="326" r:id="rId4"/>
    <p:sldId id="261" r:id="rId5"/>
    <p:sldId id="260" r:id="rId6"/>
    <p:sldId id="263" r:id="rId7"/>
    <p:sldId id="335" r:id="rId8"/>
    <p:sldId id="282" r:id="rId9"/>
    <p:sldId id="266" r:id="rId10"/>
    <p:sldId id="334" r:id="rId11"/>
  </p:sldIdLst>
  <p:sldSz cx="16230600" cy="101473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76" y="-108"/>
      </p:cViewPr>
      <p:guideLst>
        <p:guide orient="horz" pos="3196"/>
        <p:guide pos="51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140BD-4D0C-430E-85E5-63596595C19C}" type="datetimeFigureOut">
              <a:rPr lang="nb-NO" smtClean="0"/>
              <a:pPr/>
              <a:t>14.11.2013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B3B77-7528-4256-AB0D-D1E9B75E940B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17613" y="3152775"/>
            <a:ext cx="13795375" cy="21748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35225" y="5749925"/>
            <a:ext cx="11360150" cy="25939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1309350" y="1985963"/>
            <a:ext cx="3449638" cy="816133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55675" y="1985963"/>
            <a:ext cx="10201275" cy="816133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17613" y="3152775"/>
            <a:ext cx="13795375" cy="21748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35225" y="5749925"/>
            <a:ext cx="11360150" cy="25939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82700" y="6519863"/>
            <a:ext cx="13795375" cy="2016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82700" y="4300538"/>
            <a:ext cx="13795375" cy="22193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2038" y="3132138"/>
            <a:ext cx="7115175" cy="7015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29613" y="3132138"/>
            <a:ext cx="7116762" cy="7015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1213" y="406400"/>
            <a:ext cx="14608175" cy="1690688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213" y="2271713"/>
            <a:ext cx="7172325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11213" y="3217863"/>
            <a:ext cx="7172325" cy="584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245475" y="2271713"/>
            <a:ext cx="7173913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245475" y="3217863"/>
            <a:ext cx="7173913" cy="584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1213" y="403225"/>
            <a:ext cx="5340350" cy="1720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45238" y="403225"/>
            <a:ext cx="9074150" cy="8661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11213" y="2124075"/>
            <a:ext cx="5340350" cy="694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81350" y="7102475"/>
            <a:ext cx="9737725" cy="839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181350" y="906463"/>
            <a:ext cx="9737725" cy="6088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181350" y="7942263"/>
            <a:ext cx="9737725" cy="119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1863388" y="493713"/>
            <a:ext cx="3600450" cy="965358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62038" y="493713"/>
            <a:ext cx="10648950" cy="965358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82700" y="6519863"/>
            <a:ext cx="13795375" cy="201612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82700" y="4300538"/>
            <a:ext cx="13795375" cy="22193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5675" y="3851275"/>
            <a:ext cx="6819900" cy="629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927975" y="3851275"/>
            <a:ext cx="6819900" cy="629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1213" y="406400"/>
            <a:ext cx="14608175" cy="1690688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213" y="2271713"/>
            <a:ext cx="7172325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11213" y="3217863"/>
            <a:ext cx="7172325" cy="584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245475" y="2271713"/>
            <a:ext cx="7173913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245475" y="3217863"/>
            <a:ext cx="7173913" cy="584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1213" y="403225"/>
            <a:ext cx="5340350" cy="1720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45238" y="403225"/>
            <a:ext cx="9074150" cy="8661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11213" y="2124075"/>
            <a:ext cx="5340350" cy="694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81350" y="7102475"/>
            <a:ext cx="9737725" cy="839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181350" y="906463"/>
            <a:ext cx="9737725" cy="6088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181350" y="7942263"/>
            <a:ext cx="9737725" cy="119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55675" y="1985963"/>
            <a:ext cx="1380331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N-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675" y="3851275"/>
            <a:ext cx="137922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N-Regular" charset="0"/>
              </a:rPr>
              <a:t>Click to edit Master text styles</a:t>
            </a:r>
          </a:p>
          <a:p>
            <a:pPr lvl="1"/>
            <a:r>
              <a:rPr lang="en-US" smtClean="0">
                <a:sym typeface="DIN-Regular" charset="0"/>
              </a:rPr>
              <a:t>Second level</a:t>
            </a:r>
          </a:p>
          <a:p>
            <a:pPr lvl="2"/>
            <a:r>
              <a:rPr lang="en-US" smtClean="0">
                <a:sym typeface="DIN-Regular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DIN-Bold" charset="0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9pPr>
    </p:titleStyle>
    <p:bodyStyle>
      <a:lvl1pPr algn="l" rtl="0" fontAlgn="base">
        <a:spcBef>
          <a:spcPts val="80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DIN-Regular" charset="0"/>
        </a:defRPr>
      </a:lvl1pPr>
      <a:lvl2pPr marL="393700" algn="ctr" rtl="0" fontAlgn="base">
        <a:spcBef>
          <a:spcPts val="80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DIN-Regular" charset="0"/>
        </a:defRPr>
      </a:lvl2pPr>
      <a:lvl3pPr marL="850900" algn="ctr" rtl="0" fontAlgn="base">
        <a:spcBef>
          <a:spcPts val="80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DIN-Regular" charset="0"/>
        </a:defRPr>
      </a:lvl3pPr>
      <a:lvl4pPr marL="1308100" algn="ctr" rtl="0" fontAlgn="base">
        <a:spcBef>
          <a:spcPts val="700"/>
        </a:spcBef>
        <a:spcAft>
          <a:spcPct val="0"/>
        </a:spcAft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4pPr>
      <a:lvl5pPr marL="1765300" algn="ctr" rtl="0" fontAlgn="base">
        <a:spcBef>
          <a:spcPts val="700"/>
        </a:spcBef>
        <a:spcAft>
          <a:spcPct val="0"/>
        </a:spcAft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5pPr>
      <a:lvl6pPr marL="2222500" algn="ctr" rtl="0" fontAlgn="base">
        <a:spcBef>
          <a:spcPts val="700"/>
        </a:spcBef>
        <a:spcAft>
          <a:spcPct val="0"/>
        </a:spcAft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6pPr>
      <a:lvl7pPr marL="2679700" algn="ctr" rtl="0" fontAlgn="base">
        <a:spcBef>
          <a:spcPts val="700"/>
        </a:spcBef>
        <a:spcAft>
          <a:spcPct val="0"/>
        </a:spcAft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7pPr>
      <a:lvl8pPr marL="3136900" algn="ctr" rtl="0" fontAlgn="base">
        <a:spcBef>
          <a:spcPts val="700"/>
        </a:spcBef>
        <a:spcAft>
          <a:spcPct val="0"/>
        </a:spcAft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8pPr>
      <a:lvl9pPr marL="3594100" algn="ctr" rtl="0" fontAlgn="base">
        <a:spcBef>
          <a:spcPts val="700"/>
        </a:spcBef>
        <a:spcAft>
          <a:spcPct val="0"/>
        </a:spcAft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493713"/>
            <a:ext cx="1438433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N-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3132138"/>
            <a:ext cx="14384337" cy="701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N-Regular" charset="0"/>
              </a:rPr>
              <a:t>Click to edit Master text styles</a:t>
            </a:r>
          </a:p>
          <a:p>
            <a:pPr lvl="1"/>
            <a:r>
              <a:rPr lang="en-US" smtClean="0">
                <a:sym typeface="DIN-Regular" charset="0"/>
              </a:rPr>
              <a:t>Second level</a:t>
            </a:r>
          </a:p>
          <a:p>
            <a:pPr lvl="2"/>
            <a:r>
              <a:rPr lang="en-US" smtClean="0">
                <a:sym typeface="DIN-Regular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DIN-Bold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9pPr>
    </p:titleStyle>
    <p:bodyStyle>
      <a:lvl1pPr marL="542925" indent="-542925" algn="l" rtl="0" fontAlgn="base">
        <a:spcBef>
          <a:spcPts val="800"/>
        </a:spcBef>
        <a:spcAft>
          <a:spcPct val="0"/>
        </a:spcAft>
        <a:buSzPct val="100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DIN-Regular" charset="0"/>
        </a:defRPr>
      </a:lvl1pPr>
      <a:lvl2pPr marL="1006475" indent="-34925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DIN-Bold" charset="0"/>
        <a:buChar char="-"/>
        <a:defRPr sz="3400">
          <a:solidFill>
            <a:schemeClr val="tx1"/>
          </a:solidFill>
          <a:latin typeface="+mn-lt"/>
          <a:ea typeface="+mn-ea"/>
          <a:cs typeface="+mn-cs"/>
          <a:sym typeface="DIN-Regular" charset="0"/>
        </a:defRPr>
      </a:lvl2pPr>
      <a:lvl3pPr marL="14605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DIN-Bold" charset="0"/>
        <a:defRPr sz="3400">
          <a:solidFill>
            <a:schemeClr val="tx1"/>
          </a:solidFill>
          <a:latin typeface="+mn-lt"/>
          <a:ea typeface="+mn-ea"/>
          <a:cs typeface="+mn-cs"/>
          <a:sym typeface="DIN-Regular" charset="0"/>
        </a:defRPr>
      </a:lvl3pPr>
      <a:lvl4pPr marL="20955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DIN-Bold" charset="0"/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4pPr>
      <a:lvl5pPr marL="3175000" indent="-358775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5pPr>
      <a:lvl6pPr marL="3632200" indent="-358775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6pPr>
      <a:lvl7pPr marL="4089400" indent="-358775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7pPr>
      <a:lvl8pPr marL="4546600" indent="-358775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8pPr>
      <a:lvl9pPr marL="5003800" indent="-358775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586"/>
            <a:ext cx="16277663" cy="101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802882" y="1722947"/>
            <a:ext cx="14623248" cy="38076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3" rIns="91385" bIns="45693" anchor="ctr"/>
          <a:lstStyle/>
          <a:p>
            <a:pPr defTabSz="1438999">
              <a:defRPr/>
            </a:pP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13315" name="Picture 6" descr="Konsentra_Ruter_hvit_hel_cmyk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0394" y="9109724"/>
            <a:ext cx="3433671" cy="44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5"/>
          <p:cNvSpPr>
            <a:spLocks noGrp="1"/>
          </p:cNvSpPr>
          <p:nvPr>
            <p:ph type="ctrTitle"/>
          </p:nvPr>
        </p:nvSpPr>
        <p:spPr>
          <a:xfrm>
            <a:off x="956796" y="1984721"/>
            <a:ext cx="13794978" cy="1718187"/>
          </a:xfrm>
        </p:spPr>
        <p:txBody>
          <a:bodyPr/>
          <a:lstStyle/>
          <a:p>
            <a:r>
              <a:rPr lang="nb-NO" dirty="0" smtClean="0"/>
              <a:t>Planlegging og drift av spesialskyss i Follo</a:t>
            </a:r>
          </a:p>
        </p:txBody>
      </p:sp>
      <p:sp>
        <p:nvSpPr>
          <p:cNvPr id="13317" name="Subtitle 6"/>
          <p:cNvSpPr>
            <a:spLocks noGrp="1"/>
          </p:cNvSpPr>
          <p:nvPr>
            <p:ph type="subTitle" idx="1"/>
          </p:nvPr>
        </p:nvSpPr>
        <p:spPr>
          <a:xfrm>
            <a:off x="956795" y="3850453"/>
            <a:ext cx="13785458" cy="1223197"/>
          </a:xfrm>
        </p:spPr>
        <p:txBody>
          <a:bodyPr/>
          <a:lstStyle/>
          <a:p>
            <a:r>
              <a:rPr lang="nb-NO" dirty="0" smtClean="0"/>
              <a:t>15. november 2013</a:t>
            </a:r>
          </a:p>
          <a:p>
            <a:endParaRPr lang="nb-NO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Etablert 2005</a:t>
            </a:r>
          </a:p>
          <a:p>
            <a:r>
              <a:rPr lang="nb-NO" dirty="0" smtClean="0"/>
              <a:t>Datterselskap av Ruter As</a:t>
            </a:r>
          </a:p>
          <a:p>
            <a:r>
              <a:rPr lang="nb-NO" dirty="0" smtClean="0"/>
              <a:t>23 årsverk</a:t>
            </a:r>
          </a:p>
          <a:p>
            <a:r>
              <a:rPr lang="nb-NO" dirty="0" smtClean="0"/>
              <a:t>Omsetning ca 50 mill kr pr </a:t>
            </a:r>
            <a:r>
              <a:rPr lang="nb-NO" dirty="0" smtClean="0"/>
              <a:t>år</a:t>
            </a:r>
          </a:p>
          <a:p>
            <a:r>
              <a:rPr lang="nb-NO" dirty="0" smtClean="0"/>
              <a:t>Koordinerer, planlegger og</a:t>
            </a:r>
          </a:p>
          <a:p>
            <a:pPr lvl="1"/>
            <a:r>
              <a:rPr lang="nb-NO" dirty="0" smtClean="0"/>
              <a:t>f</a:t>
            </a:r>
            <a:r>
              <a:rPr lang="nb-NO" dirty="0" smtClean="0"/>
              <a:t>ormidler oppdrag til transportører</a:t>
            </a:r>
          </a:p>
          <a:p>
            <a:pPr lvl="1"/>
            <a:r>
              <a:rPr lang="nb-NO" dirty="0" smtClean="0"/>
              <a:t>o</a:t>
            </a:r>
            <a:r>
              <a:rPr lang="nb-NO" dirty="0" smtClean="0"/>
              <a:t>ppfølging av transportører</a:t>
            </a:r>
            <a:r>
              <a:rPr lang="nb-NO" dirty="0" smtClean="0"/>
              <a:t> </a:t>
            </a:r>
          </a:p>
          <a:p>
            <a:pPr lvl="1"/>
            <a:r>
              <a:rPr lang="nb-NO" dirty="0" smtClean="0"/>
              <a:t>overvåking av dagens drift</a:t>
            </a:r>
            <a:endParaRPr lang="nb-NO" dirty="0" smtClean="0"/>
          </a:p>
          <a:p>
            <a:pPr>
              <a:buFontTx/>
              <a:buNone/>
            </a:pPr>
            <a:endParaRPr lang="nb-NO" dirty="0" smtClean="0"/>
          </a:p>
        </p:txBody>
      </p:sp>
      <p:sp>
        <p:nvSpPr>
          <p:cNvPr id="14337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Konsentra as</a:t>
            </a:r>
            <a:endParaRPr lang="en-US" dirty="0"/>
          </a:p>
        </p:txBody>
      </p:sp>
      <p:pic>
        <p:nvPicPr>
          <p:cNvPr id="6" name="Picture 4" descr="Konsentra-logo_2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5234">
            <a:off x="8757545" y="3669051"/>
            <a:ext cx="6181082" cy="2809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19969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7850" y="9115425"/>
            <a:ext cx="3440113" cy="4460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Samkjøring gir gevinst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3132138"/>
            <a:ext cx="13322300" cy="7015162"/>
          </a:xfrm>
          <a:ln/>
        </p:spPr>
        <p:txBody>
          <a:bodyPr/>
          <a:lstStyle/>
          <a:p>
            <a:pPr marL="479425" indent="-479425">
              <a:spcBef>
                <a:spcPct val="0"/>
              </a:spcBef>
              <a:buFontTx/>
              <a:buBlip>
                <a:blip r:embed="rId3"/>
              </a:buBlip>
              <a:tabLst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smtClean="0"/>
              <a:t>Spesialtransport for de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u="sng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benytte</a:t>
            </a:r>
            <a:endParaRPr lang="en-US" dirty="0" smtClean="0"/>
          </a:p>
          <a:p>
            <a:pPr marL="479425" indent="-479425">
              <a:spcBef>
                <a:spcPct val="0"/>
              </a:spcBef>
              <a:buNone/>
              <a:tabLst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smtClean="0"/>
              <a:t>	</a:t>
            </a:r>
            <a:r>
              <a:rPr lang="en-US" dirty="0" smtClean="0"/>
              <a:t>det </a:t>
            </a:r>
            <a:r>
              <a:rPr lang="en-US" dirty="0" err="1" smtClean="0"/>
              <a:t>ordinære</a:t>
            </a:r>
            <a:r>
              <a:rPr lang="en-US" dirty="0" smtClean="0"/>
              <a:t> </a:t>
            </a:r>
            <a:r>
              <a:rPr lang="en-US" dirty="0" err="1" smtClean="0"/>
              <a:t>kollektivtilbudet</a:t>
            </a:r>
            <a:endParaRPr lang="en-US" dirty="0" smtClean="0"/>
          </a:p>
          <a:p>
            <a:pPr marL="479425" indent="-479425">
              <a:buFontTx/>
              <a:buBlip>
                <a:blip r:embed="rId3"/>
              </a:buBlip>
              <a:tabLst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/>
              <a:t>Færre</a:t>
            </a:r>
            <a:r>
              <a:rPr lang="en-US" dirty="0" smtClean="0"/>
              <a:t> </a:t>
            </a:r>
            <a:r>
              <a:rPr lang="en-US" dirty="0" err="1"/>
              <a:t>biler</a:t>
            </a:r>
            <a:r>
              <a:rPr lang="en-US" dirty="0"/>
              <a:t>, like mange </a:t>
            </a:r>
            <a:r>
              <a:rPr lang="en-US" dirty="0" err="1"/>
              <a:t>turer</a:t>
            </a:r>
            <a:endParaRPr lang="en-US" dirty="0"/>
          </a:p>
          <a:p>
            <a:pPr marL="479425" indent="-479425">
              <a:buFontTx/>
              <a:buBlip>
                <a:blip r:embed="rId3"/>
              </a:buBlip>
              <a:tabLst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kapasitet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rushtid</a:t>
            </a:r>
            <a:endParaRPr lang="en-US" dirty="0"/>
          </a:p>
          <a:p>
            <a:pPr marL="479425" indent="-479425">
              <a:buFontTx/>
              <a:buBlip>
                <a:blip r:embed="rId3"/>
              </a:buBlip>
              <a:tabLst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/>
              <a:t>Økt</a:t>
            </a:r>
            <a:r>
              <a:rPr lang="en-US" dirty="0"/>
              <a:t> </a:t>
            </a:r>
            <a:r>
              <a:rPr lang="en-US" dirty="0" err="1" smtClean="0"/>
              <a:t>miljøgevinst</a:t>
            </a:r>
            <a:endParaRPr lang="en-US" dirty="0" smtClean="0"/>
          </a:p>
          <a:p>
            <a:pPr marL="479425" indent="-479425">
              <a:buFontTx/>
              <a:buBlip>
                <a:blip r:embed="rId3"/>
              </a:buBlip>
              <a:tabLst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/>
              <a:t>Sosialt</a:t>
            </a:r>
            <a:endParaRPr lang="en-US" dirty="0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 rot="299999">
            <a:off x="9409053" y="4574761"/>
            <a:ext cx="5227638" cy="3478212"/>
            <a:chOff x="0" y="0"/>
            <a:chExt cx="3293" cy="2191"/>
          </a:xfrm>
        </p:grpSpPr>
        <p:sp>
          <p:nvSpPr>
            <p:cNvPr id="11269" name="Rectangle 5"/>
            <p:cNvSpPr>
              <a:spLocks/>
            </p:cNvSpPr>
            <p:nvPr/>
          </p:nvSpPr>
          <p:spPr bwMode="auto">
            <a:xfrm>
              <a:off x="0" y="0"/>
              <a:ext cx="3293" cy="2191"/>
            </a:xfrm>
            <a:prstGeom prst="rect">
              <a:avLst/>
            </a:prstGeom>
            <a:solidFill>
              <a:schemeClr val="accent1"/>
            </a:solidFill>
            <a:ln w="88900" cap="sq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b-NO"/>
            </a:p>
          </p:txBody>
        </p:sp>
        <p:pic>
          <p:nvPicPr>
            <p:cNvPr id="11270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293" cy="2191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ffectLst>
              <a:outerShdw algn="ctr" rotWithShape="0">
                <a:schemeClr val="bg2">
                  <a:alpha val="45000"/>
                </a:scheme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7850" y="9115425"/>
            <a:ext cx="3440113" cy="4460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966788"/>
            <a:ext cx="14384338" cy="1692275"/>
          </a:xfrm>
          <a:ln/>
        </p:spPr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Formidling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av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turer</a:t>
            </a:r>
            <a:endParaRPr lang="en-US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2769394"/>
            <a:ext cx="14114463" cy="6484144"/>
          </a:xfrm>
          <a:ln/>
        </p:spPr>
        <p:txBody>
          <a:bodyPr/>
          <a:lstStyle/>
          <a:p>
            <a:pPr marL="479425" indent="-479425">
              <a:spcBef>
                <a:spcPct val="0"/>
              </a:spcBef>
              <a:buFontTx/>
              <a:buBlip>
                <a:blip r:embed="rId3"/>
              </a:buBlip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Minibussene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får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oversendt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kjørerute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på MDT</a:t>
            </a:r>
          </a:p>
          <a:p>
            <a:pPr marL="942975" lvl="1" indent="-479425">
              <a:spcBef>
                <a:spcPct val="0"/>
              </a:spcBef>
              <a:buFontTx/>
              <a:buChar char="-"/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ruten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korrigeres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løpende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ved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endringer</a:t>
            </a:r>
            <a:endParaRPr lang="en-US" dirty="0" smtClean="0">
              <a:latin typeface="Arial" charset="0"/>
              <a:cs typeface="Arial" charset="0"/>
              <a:sym typeface="Arial" charset="0"/>
            </a:endParaRPr>
          </a:p>
          <a:p>
            <a:pPr marL="942975" lvl="1" indent="-479425">
              <a:spcBef>
                <a:spcPct val="0"/>
              </a:spcBef>
              <a:buFontTx/>
              <a:buChar char="-"/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s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jåførene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kvitterer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ut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turene</a:t>
            </a:r>
            <a:endParaRPr lang="en-US" dirty="0" smtClean="0">
              <a:latin typeface="Arial" charset="0"/>
              <a:cs typeface="Arial" charset="0"/>
              <a:sym typeface="Arial" charset="0"/>
            </a:endParaRPr>
          </a:p>
          <a:p>
            <a:pPr marL="942975" lvl="1" indent="-479425">
              <a:spcBef>
                <a:spcPct val="0"/>
              </a:spcBef>
              <a:buFontTx/>
              <a:buChar char="-"/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t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otalt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166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minibusser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Akershus</a:t>
            </a:r>
            <a:endParaRPr lang="en-US" dirty="0"/>
          </a:p>
          <a:p>
            <a:pPr marL="479425" indent="-479425">
              <a:buFontTx/>
              <a:buBlip>
                <a:blip r:embed="rId3"/>
              </a:buBlip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F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ormidling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til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taxisentraler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via SUTI</a:t>
            </a:r>
          </a:p>
          <a:p>
            <a:pPr marL="942975" lvl="1" indent="-479425">
              <a:buFontTx/>
              <a:buChar char="-"/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hente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-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og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leveringstider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sendes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retur</a:t>
            </a:r>
            <a:endParaRPr lang="en-US" dirty="0" smtClean="0">
              <a:latin typeface="Arial" charset="0"/>
              <a:cs typeface="Arial" charset="0"/>
              <a:sym typeface="Arial" charset="0"/>
            </a:endParaRPr>
          </a:p>
          <a:p>
            <a:pPr marL="942975" lvl="1" indent="-479425">
              <a:buFontTx/>
              <a:buChar char="-"/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t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otalt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220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parallelle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taxier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til </a:t>
            </a:r>
            <a:r>
              <a:rPr lang="en-US" dirty="0" err="1" smtClean="0">
                <a:latin typeface="Arial" charset="0"/>
                <a:cs typeface="Arial" charset="0"/>
                <a:sym typeface="Arial" charset="0"/>
              </a:rPr>
              <a:t>disposisjon</a:t>
            </a:r>
            <a:r>
              <a:rPr lang="en-US" dirty="0" smtClean="0">
                <a:latin typeface="Arial" charset="0"/>
                <a:cs typeface="Arial" charset="0"/>
                <a:sym typeface="Arial" charset="0"/>
              </a:rPr>
              <a:t> </a:t>
            </a:r>
            <a:endParaRPr lang="en-US" dirty="0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 rot="299999">
            <a:off x="9913179" y="3998694"/>
            <a:ext cx="5227637" cy="3479800"/>
            <a:chOff x="0" y="0"/>
            <a:chExt cx="3293" cy="2191"/>
          </a:xfrm>
        </p:grpSpPr>
        <p:sp>
          <p:nvSpPr>
            <p:cNvPr id="10245" name="Rectangle 5"/>
            <p:cNvSpPr>
              <a:spLocks/>
            </p:cNvSpPr>
            <p:nvPr/>
          </p:nvSpPr>
          <p:spPr bwMode="auto">
            <a:xfrm>
              <a:off x="0" y="0"/>
              <a:ext cx="3293" cy="2191"/>
            </a:xfrm>
            <a:prstGeom prst="rect">
              <a:avLst/>
            </a:prstGeom>
            <a:solidFill>
              <a:schemeClr val="accent1"/>
            </a:solidFill>
            <a:ln w="88900" cap="sq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b-NO"/>
            </a:p>
          </p:txBody>
        </p:sp>
        <p:pic>
          <p:nvPicPr>
            <p:cNvPr id="10246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293" cy="2191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ffectLst>
              <a:outerShdw algn="ctr" rotWithShape="0">
                <a:schemeClr val="bg2">
                  <a:alpha val="45000"/>
                </a:scheme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7850" y="9115425"/>
            <a:ext cx="3440113" cy="4460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Fakturagrunnlag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3132138"/>
            <a:ext cx="8785225" cy="7015162"/>
          </a:xfrm>
          <a:ln/>
        </p:spPr>
        <p:txBody>
          <a:bodyPr/>
          <a:lstStyle/>
          <a:p>
            <a:pPr marL="479425" indent="-479425">
              <a:spcBef>
                <a:spcPct val="0"/>
              </a:spcBef>
              <a:buFontTx/>
              <a:buBlip>
                <a:blip r:embed="rId3"/>
              </a:buBlip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smtClean="0"/>
              <a:t>Konsentra </a:t>
            </a:r>
            <a:r>
              <a:rPr lang="en-US" dirty="0" err="1" smtClean="0"/>
              <a:t>utarbeider</a:t>
            </a:r>
            <a:r>
              <a:rPr lang="en-US" dirty="0" smtClean="0"/>
              <a:t> </a:t>
            </a:r>
            <a:r>
              <a:rPr lang="en-US" dirty="0" err="1" smtClean="0"/>
              <a:t>fakturagrunnlag</a:t>
            </a:r>
            <a:r>
              <a:rPr lang="en-US" dirty="0" smtClean="0"/>
              <a:t> </a:t>
            </a:r>
            <a:r>
              <a:rPr lang="en-US" dirty="0" err="1" smtClean="0"/>
              <a:t>basert</a:t>
            </a:r>
            <a:r>
              <a:rPr lang="en-US" dirty="0" smtClean="0"/>
              <a:t> på </a:t>
            </a:r>
            <a:r>
              <a:rPr lang="en-US" dirty="0" err="1" smtClean="0"/>
              <a:t>hver</a:t>
            </a:r>
            <a:r>
              <a:rPr lang="en-US" dirty="0" smtClean="0"/>
              <a:t> </a:t>
            </a:r>
            <a:r>
              <a:rPr lang="en-US" dirty="0" err="1" smtClean="0"/>
              <a:t>enkelt</a:t>
            </a:r>
            <a:r>
              <a:rPr lang="en-US" dirty="0" smtClean="0"/>
              <a:t> </a:t>
            </a:r>
            <a:r>
              <a:rPr lang="en-US" dirty="0" err="1" smtClean="0"/>
              <a:t>avtale</a:t>
            </a:r>
            <a:endParaRPr lang="en-US" dirty="0"/>
          </a:p>
          <a:p>
            <a:pPr marL="479425" indent="-479425">
              <a:buFontTx/>
              <a:buBlip>
                <a:blip r:embed="rId3"/>
              </a:buBlip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/>
              <a:t>Systemet</a:t>
            </a:r>
            <a:r>
              <a:rPr lang="en-US" dirty="0" smtClean="0"/>
              <a:t> tar </a:t>
            </a:r>
            <a:r>
              <a:rPr lang="en-US" dirty="0" err="1" smtClean="0"/>
              <a:t>hensyn</a:t>
            </a:r>
            <a:r>
              <a:rPr lang="en-US" dirty="0" smtClean="0"/>
              <a:t> til </a:t>
            </a:r>
            <a:r>
              <a:rPr lang="en-US" dirty="0" err="1" smtClean="0"/>
              <a:t>raskeste</a:t>
            </a:r>
            <a:r>
              <a:rPr lang="en-US" dirty="0" smtClean="0"/>
              <a:t> </a:t>
            </a:r>
            <a:r>
              <a:rPr lang="en-US" dirty="0" err="1" smtClean="0"/>
              <a:t>vei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beregner</a:t>
            </a:r>
            <a:r>
              <a:rPr lang="en-US" dirty="0" smtClean="0"/>
              <a:t> </a:t>
            </a:r>
            <a:r>
              <a:rPr lang="en-US" dirty="0" err="1" smtClean="0"/>
              <a:t>taxipris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det</a:t>
            </a:r>
            <a:endParaRPr lang="en-US" dirty="0"/>
          </a:p>
          <a:p>
            <a:pPr marL="479425" indent="-479425">
              <a:buFontTx/>
              <a:buBlip>
                <a:blip r:embed="rId3"/>
              </a:buBlip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/>
              <a:t>Minibusser</a:t>
            </a:r>
            <a:r>
              <a:rPr lang="en-US" dirty="0" smtClean="0"/>
              <a:t> </a:t>
            </a:r>
            <a:r>
              <a:rPr lang="en-US" dirty="0" err="1" smtClean="0"/>
              <a:t>leies</a:t>
            </a:r>
            <a:r>
              <a:rPr lang="en-US" dirty="0" smtClean="0"/>
              <a:t> inn på timer </a:t>
            </a:r>
          </a:p>
          <a:p>
            <a:pPr marL="479425" indent="-479425">
              <a:buNone/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smtClean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med </a:t>
            </a:r>
            <a:r>
              <a:rPr lang="en-US" dirty="0" err="1" smtClean="0"/>
              <a:t>første</a:t>
            </a:r>
            <a:r>
              <a:rPr lang="en-US" dirty="0" smtClean="0"/>
              <a:t> </a:t>
            </a:r>
            <a:r>
              <a:rPr lang="en-US" dirty="0" err="1" smtClean="0"/>
              <a:t>hentetid</a:t>
            </a:r>
            <a:r>
              <a:rPr lang="en-US" dirty="0" smtClean="0"/>
              <a:t>, til </a:t>
            </a:r>
            <a:r>
              <a:rPr lang="en-US" dirty="0" err="1" smtClean="0"/>
              <a:t>og</a:t>
            </a:r>
            <a:r>
              <a:rPr lang="en-US" dirty="0" smtClean="0"/>
              <a:t> med </a:t>
            </a:r>
            <a:r>
              <a:rPr lang="en-US" dirty="0" err="1" smtClean="0"/>
              <a:t>siste</a:t>
            </a:r>
            <a:r>
              <a:rPr lang="en-US" dirty="0" smtClean="0"/>
              <a:t> </a:t>
            </a:r>
            <a:r>
              <a:rPr lang="en-US" dirty="0" err="1" smtClean="0"/>
              <a:t>leveringstid</a:t>
            </a:r>
            <a:endParaRPr lang="en-US" dirty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 rot="299999">
            <a:off x="10204450" y="1481138"/>
            <a:ext cx="5227638" cy="3478212"/>
            <a:chOff x="0" y="0"/>
            <a:chExt cx="3293" cy="2191"/>
          </a:xfrm>
        </p:grpSpPr>
        <p:sp>
          <p:nvSpPr>
            <p:cNvPr id="13317" name="Rectangle 5"/>
            <p:cNvSpPr>
              <a:spLocks/>
            </p:cNvSpPr>
            <p:nvPr/>
          </p:nvSpPr>
          <p:spPr bwMode="auto">
            <a:xfrm>
              <a:off x="0" y="0"/>
              <a:ext cx="3293" cy="2191"/>
            </a:xfrm>
            <a:prstGeom prst="rect">
              <a:avLst/>
            </a:prstGeom>
            <a:solidFill>
              <a:schemeClr val="accent1"/>
            </a:solidFill>
            <a:ln w="88900" cap="sq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b-NO"/>
            </a:p>
          </p:txBody>
        </p:sp>
        <p:pic>
          <p:nvPicPr>
            <p:cNvPr id="13318" name="Picture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293" cy="2191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ffectLst>
              <a:outerShdw algn="ctr" rotWithShape="0">
                <a:schemeClr val="bg2">
                  <a:alpha val="45000"/>
                </a:scheme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Brukerundersøkelse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9425" indent="-479425">
              <a:buFontTx/>
              <a:buBlip>
                <a:blip r:embed="rId2"/>
              </a:buBlip>
              <a:tabLst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/>
              <a:t>Årlig</a:t>
            </a:r>
            <a:r>
              <a:rPr lang="en-US" dirty="0" smtClean="0"/>
              <a:t> </a:t>
            </a:r>
            <a:r>
              <a:rPr lang="en-US" dirty="0" err="1" smtClean="0"/>
              <a:t>undersøkelse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regi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Norstat</a:t>
            </a:r>
            <a:r>
              <a:rPr lang="en-US" dirty="0" smtClean="0"/>
              <a:t> (520 </a:t>
            </a:r>
            <a:r>
              <a:rPr lang="en-US" dirty="0" err="1" smtClean="0"/>
              <a:t>respondenter</a:t>
            </a:r>
            <a:r>
              <a:rPr lang="en-US" dirty="0" smtClean="0"/>
              <a:t>)</a:t>
            </a:r>
          </a:p>
          <a:p>
            <a:pPr marL="479425" indent="-479425">
              <a:buFontTx/>
              <a:buBlip>
                <a:blip r:embed="rId2"/>
              </a:buBlip>
              <a:tabLst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smtClean="0"/>
              <a:t>81%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fornøyde</a:t>
            </a:r>
            <a:r>
              <a:rPr lang="en-US" dirty="0" smtClean="0"/>
              <a:t> (6% </a:t>
            </a:r>
            <a:r>
              <a:rPr lang="en-US" dirty="0" err="1" smtClean="0"/>
              <a:t>misfornøyde</a:t>
            </a:r>
            <a:r>
              <a:rPr lang="en-US" dirty="0" smtClean="0"/>
              <a:t>)</a:t>
            </a:r>
          </a:p>
          <a:p>
            <a:pPr marL="479425" indent="-479425">
              <a:buFontTx/>
              <a:buBlip>
                <a:blip r:embed="rId2"/>
              </a:buBlip>
              <a:tabLst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smtClean="0"/>
              <a:t>Kun 73% </a:t>
            </a:r>
            <a:r>
              <a:rPr lang="en-US" dirty="0" err="1" smtClean="0"/>
              <a:t>fornøyde</a:t>
            </a:r>
            <a:r>
              <a:rPr lang="en-US" dirty="0" smtClean="0"/>
              <a:t> med taxi (11% </a:t>
            </a:r>
            <a:r>
              <a:rPr lang="en-US" dirty="0" err="1" smtClean="0"/>
              <a:t>misfornøyde</a:t>
            </a:r>
            <a:r>
              <a:rPr lang="en-US" dirty="0" smtClean="0"/>
              <a:t>)</a:t>
            </a:r>
          </a:p>
          <a:p>
            <a:pPr marL="479425" indent="-479425">
              <a:buFontTx/>
              <a:buBlip>
                <a:blip r:embed="rId2"/>
              </a:buBlip>
              <a:tabLst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smtClean="0"/>
              <a:t>86% </a:t>
            </a:r>
            <a:r>
              <a:rPr lang="en-US" dirty="0" err="1" smtClean="0"/>
              <a:t>fornøyd</a:t>
            </a:r>
            <a:r>
              <a:rPr lang="en-US" dirty="0" smtClean="0"/>
              <a:t> med </a:t>
            </a:r>
            <a:r>
              <a:rPr lang="en-US" dirty="0" err="1" smtClean="0"/>
              <a:t>minibuss</a:t>
            </a:r>
            <a:r>
              <a:rPr lang="en-US" dirty="0" smtClean="0"/>
              <a:t> (kun 2% </a:t>
            </a:r>
            <a:r>
              <a:rPr lang="en-US" dirty="0" err="1" smtClean="0"/>
              <a:t>misfornøyde</a:t>
            </a:r>
            <a:r>
              <a:rPr lang="en-US" dirty="0" smtClean="0"/>
              <a:t>)</a:t>
            </a:r>
          </a:p>
          <a:p>
            <a:pPr marL="479425" indent="-479425">
              <a:buFontTx/>
              <a:buBlip>
                <a:blip r:embed="rId2"/>
              </a:buBlip>
              <a:tabLst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/>
              <a:t>Follo</a:t>
            </a:r>
            <a:r>
              <a:rPr lang="en-US" dirty="0" smtClean="0"/>
              <a:t> </a:t>
            </a:r>
            <a:r>
              <a:rPr lang="en-US" dirty="0" err="1" smtClean="0"/>
              <a:t>spesielt</a:t>
            </a:r>
            <a:r>
              <a:rPr lang="en-US" dirty="0" smtClean="0"/>
              <a:t>:</a:t>
            </a:r>
          </a:p>
          <a:p>
            <a:pPr marL="942975" lvl="1" indent="-479425">
              <a:buNone/>
              <a:tabLst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smtClean="0"/>
              <a:t>-	89</a:t>
            </a:r>
            <a:r>
              <a:rPr lang="en-US" dirty="0" smtClean="0"/>
              <a:t>% </a:t>
            </a:r>
            <a:r>
              <a:rPr lang="en-US" dirty="0" err="1" smtClean="0"/>
              <a:t>fornøyde</a:t>
            </a:r>
            <a:r>
              <a:rPr lang="en-US" dirty="0" smtClean="0"/>
              <a:t> med </a:t>
            </a:r>
            <a:r>
              <a:rPr lang="en-US" dirty="0" err="1" smtClean="0"/>
              <a:t>minibuss</a:t>
            </a:r>
            <a:endParaRPr lang="en-US" dirty="0" smtClean="0"/>
          </a:p>
          <a:p>
            <a:pPr marL="942975" lvl="1" indent="-479425">
              <a:buNone/>
              <a:tabLst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smtClean="0"/>
              <a:t>-	72</a:t>
            </a:r>
            <a:r>
              <a:rPr lang="en-US" dirty="0" smtClean="0"/>
              <a:t>% </a:t>
            </a:r>
            <a:r>
              <a:rPr lang="en-US" dirty="0" err="1" smtClean="0"/>
              <a:t>fornøyd</a:t>
            </a:r>
            <a:r>
              <a:rPr lang="en-US" dirty="0" smtClean="0"/>
              <a:t> med taxi</a:t>
            </a:r>
          </a:p>
          <a:p>
            <a:pPr marL="479425" indent="-479425">
              <a:buFontTx/>
              <a:buBlip>
                <a:blip r:embed="rId2"/>
              </a:buBlip>
              <a:tabLst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/>
              <a:t>Punktlighet</a:t>
            </a:r>
            <a:r>
              <a:rPr lang="en-US" dirty="0" smtClean="0"/>
              <a:t> </a:t>
            </a:r>
            <a:r>
              <a:rPr lang="en-US" dirty="0" err="1" smtClean="0"/>
              <a:t>betyr</a:t>
            </a:r>
            <a:r>
              <a:rPr lang="en-US" dirty="0" smtClean="0"/>
              <a:t> </a:t>
            </a:r>
            <a:r>
              <a:rPr lang="en-US" dirty="0" err="1" smtClean="0"/>
              <a:t>mest</a:t>
            </a:r>
            <a:r>
              <a:rPr lang="en-US" dirty="0" smtClean="0"/>
              <a:t> (</a:t>
            </a:r>
            <a:r>
              <a:rPr lang="en-US" dirty="0" err="1" smtClean="0"/>
              <a:t>komme</a:t>
            </a:r>
            <a:r>
              <a:rPr lang="en-US" dirty="0" smtClean="0"/>
              <a:t> til </a:t>
            </a:r>
            <a:r>
              <a:rPr lang="en-US" dirty="0" err="1" smtClean="0"/>
              <a:t>rett</a:t>
            </a:r>
            <a:r>
              <a:rPr lang="en-US" dirty="0" smtClean="0"/>
              <a:t> </a:t>
            </a:r>
            <a:r>
              <a:rPr lang="en-US" dirty="0" err="1" smtClean="0"/>
              <a:t>tid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kjøre</a:t>
            </a:r>
            <a:r>
              <a:rPr lang="en-US" dirty="0" smtClean="0"/>
              <a:t> til </a:t>
            </a:r>
            <a:r>
              <a:rPr lang="en-US" dirty="0" err="1" smtClean="0"/>
              <a:t>rett</a:t>
            </a:r>
            <a:r>
              <a:rPr lang="en-US" dirty="0" smtClean="0"/>
              <a:t> </a:t>
            </a:r>
            <a:r>
              <a:rPr lang="en-US" dirty="0" err="1" smtClean="0"/>
              <a:t>sted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7850" y="9115425"/>
            <a:ext cx="3440113" cy="4460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39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7850" y="9115425"/>
            <a:ext cx="3440113" cy="4460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479425" indent="-479425">
              <a:spcBef>
                <a:spcPct val="0"/>
              </a:spcBef>
              <a:buClr>
                <a:srgbClr val="5BAB35"/>
              </a:buClr>
              <a:buFont typeface="Wingdings" charset="2"/>
              <a:buChar char="q"/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/>
              <a:t>Områder</a:t>
            </a:r>
            <a:r>
              <a:rPr lang="en-US" dirty="0" smtClean="0"/>
              <a:t> med </a:t>
            </a:r>
            <a:r>
              <a:rPr lang="en-US" dirty="0" err="1" smtClean="0"/>
              <a:t>svært</a:t>
            </a:r>
            <a:r>
              <a:rPr lang="en-US" dirty="0" smtClean="0"/>
              <a:t> </a:t>
            </a:r>
            <a:r>
              <a:rPr lang="en-US" dirty="0" err="1" smtClean="0"/>
              <a:t>dårlig</a:t>
            </a:r>
            <a:r>
              <a:rPr lang="en-US" dirty="0" smtClean="0"/>
              <a:t> </a:t>
            </a:r>
            <a:r>
              <a:rPr lang="en-US" dirty="0" err="1" smtClean="0"/>
              <a:t>taxidekning</a:t>
            </a:r>
            <a:endParaRPr lang="en-US" dirty="0" smtClean="0"/>
          </a:p>
          <a:p>
            <a:pPr marL="479425" indent="-479425">
              <a:spcBef>
                <a:spcPct val="0"/>
              </a:spcBef>
              <a:buClr>
                <a:srgbClr val="5BAB35"/>
              </a:buClr>
              <a:buNone/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E</a:t>
            </a:r>
            <a:r>
              <a:rPr lang="en-US" dirty="0" err="1" smtClean="0"/>
              <a:t>nebakk</a:t>
            </a:r>
            <a:r>
              <a:rPr lang="en-US" dirty="0" smtClean="0"/>
              <a:t>, </a:t>
            </a:r>
            <a:r>
              <a:rPr lang="en-US" dirty="0" err="1" smtClean="0"/>
              <a:t>Nesodden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Vestby</a:t>
            </a:r>
            <a:endParaRPr lang="en-US" dirty="0"/>
          </a:p>
          <a:p>
            <a:pPr marL="479425" indent="-479425">
              <a:buClr>
                <a:srgbClr val="5BAB35"/>
              </a:buClr>
              <a:buFont typeface="Wingdings" charset="2"/>
              <a:buChar char="q"/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/>
              <a:t>Løyvehavere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sjåfører</a:t>
            </a:r>
            <a:r>
              <a:rPr lang="en-US" dirty="0" smtClean="0"/>
              <a:t> </a:t>
            </a:r>
            <a:r>
              <a:rPr lang="en-US" dirty="0" err="1" smtClean="0"/>
              <a:t>velger</a:t>
            </a:r>
            <a:r>
              <a:rPr lang="en-US" dirty="0" smtClean="0"/>
              <a:t> </a:t>
            </a:r>
            <a:r>
              <a:rPr lang="en-US" dirty="0" err="1" smtClean="0"/>
              <a:t>andre</a:t>
            </a:r>
            <a:r>
              <a:rPr lang="en-US" dirty="0" smtClean="0"/>
              <a:t> </a:t>
            </a:r>
            <a:r>
              <a:rPr lang="en-US" dirty="0" err="1" smtClean="0"/>
              <a:t>oppdrag</a:t>
            </a:r>
            <a:endParaRPr lang="en-US" dirty="0" smtClean="0"/>
          </a:p>
          <a:p>
            <a:pPr marL="942975" lvl="1" indent="-479425">
              <a:buClr>
                <a:srgbClr val="5BAB35"/>
              </a:buClr>
              <a:buNone/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smtClean="0"/>
              <a:t>		- </a:t>
            </a:r>
            <a:r>
              <a:rPr lang="en-US" dirty="0" err="1" smtClean="0"/>
              <a:t>Manglende</a:t>
            </a:r>
            <a:r>
              <a:rPr lang="en-US" dirty="0" smtClean="0"/>
              <a:t> </a:t>
            </a:r>
            <a:r>
              <a:rPr lang="en-US" dirty="0" err="1" smtClean="0"/>
              <a:t>leveranse</a:t>
            </a:r>
            <a:r>
              <a:rPr lang="en-US" dirty="0" smtClean="0"/>
              <a:t> </a:t>
            </a:r>
            <a:r>
              <a:rPr lang="en-US" dirty="0" err="1" smtClean="0"/>
              <a:t>medfører</a:t>
            </a:r>
            <a:r>
              <a:rPr lang="en-US" dirty="0" smtClean="0"/>
              <a:t> </a:t>
            </a:r>
            <a:r>
              <a:rPr lang="en-US" dirty="0" err="1" smtClean="0"/>
              <a:t>gebyr</a:t>
            </a:r>
            <a:r>
              <a:rPr lang="en-US" dirty="0" err="1" smtClean="0"/>
              <a:t>er</a:t>
            </a:r>
            <a:endParaRPr lang="en-US" dirty="0" smtClean="0"/>
          </a:p>
          <a:p>
            <a:pPr marL="942975" lvl="1" indent="-479425">
              <a:buClr>
                <a:srgbClr val="5BAB35"/>
              </a:buClr>
              <a:buNone/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smtClean="0"/>
              <a:t>	</a:t>
            </a:r>
            <a:r>
              <a:rPr lang="en-US" dirty="0" smtClean="0"/>
              <a:t>	- </a:t>
            </a:r>
            <a:r>
              <a:rPr lang="en-US" dirty="0" err="1" smtClean="0"/>
              <a:t>Samlede</a:t>
            </a:r>
            <a:r>
              <a:rPr lang="en-US" dirty="0" smtClean="0"/>
              <a:t> </a:t>
            </a:r>
            <a:r>
              <a:rPr lang="en-US" dirty="0" err="1" smtClean="0"/>
              <a:t>gebyrer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Follo</a:t>
            </a:r>
            <a:r>
              <a:rPr lang="en-US" dirty="0" smtClean="0"/>
              <a:t> </a:t>
            </a:r>
            <a:r>
              <a:rPr lang="en-US" dirty="0" err="1" smtClean="0"/>
              <a:t>utgjorde</a:t>
            </a:r>
            <a:r>
              <a:rPr lang="en-US" dirty="0" smtClean="0"/>
              <a:t> 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enn</a:t>
            </a:r>
            <a:r>
              <a:rPr lang="en-US" dirty="0" smtClean="0"/>
              <a:t> 500.000 </a:t>
            </a:r>
            <a:r>
              <a:rPr lang="en-US" dirty="0" err="1" smtClean="0"/>
              <a:t>i</a:t>
            </a:r>
            <a:r>
              <a:rPr lang="en-US" dirty="0" smtClean="0"/>
              <a:t> 2012</a:t>
            </a:r>
          </a:p>
          <a:p>
            <a:pPr marL="942975" lvl="1" indent="-479425">
              <a:buClr>
                <a:srgbClr val="5BAB35"/>
              </a:buClr>
              <a:buNone/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smtClean="0"/>
              <a:t>	</a:t>
            </a:r>
            <a:r>
              <a:rPr lang="en-US" dirty="0" smtClean="0"/>
              <a:t>	- Rammer </a:t>
            </a:r>
            <a:r>
              <a:rPr lang="en-US" dirty="0" err="1" smtClean="0"/>
              <a:t>sentralen</a:t>
            </a:r>
            <a:r>
              <a:rPr lang="en-US" dirty="0" smtClean="0"/>
              <a:t>,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løyvehaver</a:t>
            </a:r>
            <a:endParaRPr lang="en-US" dirty="0"/>
          </a:p>
          <a:p>
            <a:pPr marL="479425" indent="-479425">
              <a:buClr>
                <a:srgbClr val="5BAB35"/>
              </a:buClr>
              <a:buFont typeface="Wingdings" charset="2"/>
              <a:buChar char="q"/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err="1" smtClean="0"/>
              <a:t>Flere</a:t>
            </a:r>
            <a:r>
              <a:rPr lang="en-US" dirty="0" smtClean="0"/>
              <a:t> </a:t>
            </a:r>
            <a:r>
              <a:rPr lang="en-US" dirty="0" err="1" smtClean="0"/>
              <a:t>elever</a:t>
            </a:r>
            <a:r>
              <a:rPr lang="en-US" dirty="0" smtClean="0"/>
              <a:t> mister </a:t>
            </a:r>
            <a:r>
              <a:rPr lang="en-US" dirty="0" err="1" smtClean="0"/>
              <a:t>daglig</a:t>
            </a:r>
            <a:r>
              <a:rPr lang="en-US" dirty="0" smtClean="0"/>
              <a:t> </a:t>
            </a:r>
            <a:r>
              <a:rPr lang="en-US" dirty="0" err="1" smtClean="0"/>
              <a:t>undervisningen</a:t>
            </a:r>
            <a:r>
              <a:rPr lang="en-US" dirty="0" smtClean="0"/>
              <a:t> sin</a:t>
            </a:r>
          </a:p>
          <a:p>
            <a:pPr marL="479425" indent="-479425">
              <a:buClr>
                <a:srgbClr val="5BAB35"/>
              </a:buClr>
              <a:buNone/>
              <a:tabLst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  <a:tab pos="1701800" algn="l"/>
              </a:tabLst>
            </a:pPr>
            <a:r>
              <a:rPr lang="en-US" dirty="0" smtClean="0"/>
              <a:t>	</a:t>
            </a:r>
            <a:r>
              <a:rPr lang="en-US" dirty="0" smtClean="0"/>
              <a:t>	- </a:t>
            </a:r>
            <a:r>
              <a:rPr lang="en-US" dirty="0" err="1" smtClean="0"/>
              <a:t>Alvorlig</a:t>
            </a:r>
            <a:r>
              <a:rPr lang="en-US" dirty="0" smtClean="0"/>
              <a:t> å </a:t>
            </a:r>
            <a:r>
              <a:rPr lang="en-US" dirty="0" err="1" smtClean="0"/>
              <a:t>frata</a:t>
            </a:r>
            <a:r>
              <a:rPr lang="en-US" dirty="0" smtClean="0"/>
              <a:t> </a:t>
            </a:r>
            <a:r>
              <a:rPr lang="en-US" dirty="0" err="1" smtClean="0"/>
              <a:t>elever</a:t>
            </a:r>
            <a:r>
              <a:rPr lang="en-US" dirty="0" smtClean="0"/>
              <a:t> </a:t>
            </a:r>
            <a:r>
              <a:rPr lang="en-US" dirty="0" err="1" smtClean="0"/>
              <a:t>rett</a:t>
            </a:r>
            <a:r>
              <a:rPr lang="en-US" dirty="0" smtClean="0"/>
              <a:t> til </a:t>
            </a:r>
            <a:r>
              <a:rPr lang="en-US" dirty="0" err="1" smtClean="0"/>
              <a:t>undervisning</a:t>
            </a:r>
            <a:endParaRPr lang="en-US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Utfordringer</a:t>
            </a:r>
            <a:r>
              <a:rPr lang="en-US" dirty="0" smtClean="0"/>
              <a:t> I </a:t>
            </a:r>
            <a:r>
              <a:rPr lang="en-US" dirty="0" err="1" smtClean="0"/>
              <a:t>Follo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07850" y="9115425"/>
            <a:ext cx="3440113" cy="4460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err="1" smtClean="0"/>
              <a:t>Statistikk</a:t>
            </a:r>
            <a:r>
              <a:rPr lang="en-US" dirty="0" smtClean="0"/>
              <a:t> for </a:t>
            </a:r>
            <a:r>
              <a:rPr lang="en-US" dirty="0" err="1" smtClean="0"/>
              <a:t>Follo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dag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3132138"/>
            <a:ext cx="13322300" cy="7015162"/>
          </a:xfrm>
          <a:ln/>
        </p:spPr>
        <p:txBody>
          <a:bodyPr/>
          <a:lstStyle/>
          <a:p>
            <a:r>
              <a:rPr lang="nb-NO" dirty="0" smtClean="0"/>
              <a:t>Vognkapasitet</a:t>
            </a:r>
          </a:p>
          <a:p>
            <a:pPr lvl="1"/>
            <a:r>
              <a:rPr lang="nb-NO" dirty="0" smtClean="0"/>
              <a:t>Minibusser:		24 heltid og 11 deltid</a:t>
            </a:r>
          </a:p>
          <a:p>
            <a:pPr lvl="1"/>
            <a:r>
              <a:rPr lang="nb-NO" dirty="0" smtClean="0"/>
              <a:t>Ordinære taxier:	26 parallelle biler</a:t>
            </a:r>
          </a:p>
          <a:p>
            <a:pPr lvl="1"/>
            <a:r>
              <a:rPr lang="nb-NO" dirty="0" smtClean="0"/>
              <a:t>4-hjulstrekk:		  5 parallelle biler</a:t>
            </a:r>
          </a:p>
          <a:p>
            <a:pPr lvl="1"/>
            <a:r>
              <a:rPr lang="nb-NO" dirty="0" smtClean="0"/>
              <a:t>Spesialbil:		  8 parallelle </a:t>
            </a:r>
            <a:r>
              <a:rPr lang="nb-NO" dirty="0" smtClean="0"/>
              <a:t>biler</a:t>
            </a:r>
          </a:p>
          <a:p>
            <a:pPr lvl="1">
              <a:buNone/>
            </a:pPr>
            <a:endParaRPr lang="nb-NO" dirty="0" smtClean="0"/>
          </a:p>
          <a:p>
            <a:r>
              <a:rPr lang="nb-NO" dirty="0" smtClean="0"/>
              <a:t>Turantall (sum oktober 2013 i </a:t>
            </a:r>
            <a:r>
              <a:rPr lang="nb-NO" dirty="0" smtClean="0"/>
              <a:t>Follo, 19 skoledager)</a:t>
            </a:r>
            <a:endParaRPr lang="nb-NO" dirty="0" smtClean="0"/>
          </a:p>
          <a:p>
            <a:pPr lvl="1"/>
            <a:r>
              <a:rPr lang="nb-NO" dirty="0" smtClean="0"/>
              <a:t>Fordelt på minibusser:	14 409</a:t>
            </a:r>
          </a:p>
          <a:p>
            <a:pPr lvl="1"/>
            <a:r>
              <a:rPr lang="nb-NO" dirty="0" smtClean="0"/>
              <a:t>Fordelt på taxier:		  2 </a:t>
            </a:r>
            <a:r>
              <a:rPr lang="nb-NO" dirty="0" smtClean="0"/>
              <a:t>368 (tilsvarer 14%)</a:t>
            </a:r>
            <a:endParaRPr lang="nb-NO" dirty="0" smtClean="0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 rot="299999">
            <a:off x="10204450" y="1481138"/>
            <a:ext cx="5227638" cy="3478212"/>
            <a:chOff x="0" y="0"/>
            <a:chExt cx="3293" cy="2191"/>
          </a:xfrm>
        </p:grpSpPr>
        <p:sp>
          <p:nvSpPr>
            <p:cNvPr id="15365" name="Rectangle 5"/>
            <p:cNvSpPr>
              <a:spLocks/>
            </p:cNvSpPr>
            <p:nvPr/>
          </p:nvSpPr>
          <p:spPr bwMode="auto">
            <a:xfrm>
              <a:off x="0" y="0"/>
              <a:ext cx="3293" cy="2191"/>
            </a:xfrm>
            <a:prstGeom prst="rect">
              <a:avLst/>
            </a:prstGeom>
            <a:solidFill>
              <a:schemeClr val="accent1"/>
            </a:solidFill>
            <a:ln w="88900" cap="sq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nb-NO"/>
            </a:p>
          </p:txBody>
        </p:sp>
        <p:pic>
          <p:nvPicPr>
            <p:cNvPr id="15366" name="Picture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293" cy="2191"/>
            </a:xfrm>
            <a:prstGeom prst="rect">
              <a:avLst/>
            </a:prstGeom>
            <a:noFill/>
            <a:ln w="88900" cap="sq">
              <a:solidFill>
                <a:srgbClr val="FFFFFF"/>
              </a:solidFill>
              <a:prstDash val="solid"/>
              <a:miter lim="800000"/>
              <a:headEnd/>
              <a:tailEnd/>
            </a:ln>
            <a:effectLst>
              <a:outerShdw algn="ctr" rotWithShape="0">
                <a:schemeClr val="bg2">
                  <a:alpha val="45000"/>
                </a:schemeClr>
              </a:out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-17626" y="-645510"/>
            <a:ext cx="16276805" cy="1082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802882" y="1722947"/>
            <a:ext cx="14623248" cy="38076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3" rIns="91385" bIns="45693" anchor="ctr"/>
          <a:lstStyle/>
          <a:p>
            <a:pPr defTabSz="1438999">
              <a:defRPr/>
            </a:pP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63491" name="Picture 6" descr="Konsentra_Ruter_hvit_hel_cmyk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0394" y="9109724"/>
            <a:ext cx="3433671" cy="44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itle 5"/>
          <p:cNvSpPr>
            <a:spLocks noGrp="1"/>
          </p:cNvSpPr>
          <p:nvPr>
            <p:ph type="ctrTitle"/>
          </p:nvPr>
        </p:nvSpPr>
        <p:spPr>
          <a:xfrm>
            <a:off x="956796" y="1984721"/>
            <a:ext cx="13794978" cy="1718187"/>
          </a:xfrm>
        </p:spPr>
        <p:txBody>
          <a:bodyPr/>
          <a:lstStyle/>
          <a:p>
            <a:r>
              <a:rPr lang="nb-NO" dirty="0" smtClean="0"/>
              <a:t>God tur!</a:t>
            </a:r>
          </a:p>
        </p:txBody>
      </p:sp>
      <p:sp>
        <p:nvSpPr>
          <p:cNvPr id="63493" name="Subtitle 6"/>
          <p:cNvSpPr>
            <a:spLocks noGrp="1"/>
          </p:cNvSpPr>
          <p:nvPr>
            <p:ph type="subTitle" idx="1"/>
          </p:nvPr>
        </p:nvSpPr>
        <p:spPr>
          <a:xfrm>
            <a:off x="956795" y="3850453"/>
            <a:ext cx="13785458" cy="1223197"/>
          </a:xfrm>
        </p:spPr>
        <p:txBody>
          <a:bodyPr/>
          <a:lstStyle/>
          <a:p>
            <a:r>
              <a:rPr lang="nb-NO" dirty="0" err="1" smtClean="0"/>
              <a:t>jgaune@konsentra.no</a:t>
            </a:r>
            <a:endParaRPr lang="nb-NO" dirty="0" smtClean="0"/>
          </a:p>
          <a:p>
            <a:endParaRPr lang="nb-NO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DIN-Bold"/>
        <a:ea typeface="ヒラギノ角ゴ ProN W6"/>
        <a:cs typeface="ヒラギノ角ゴ ProN W6"/>
      </a:majorFont>
      <a:minorFont>
        <a:latin typeface="DIN-Regula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CECEC"/>
      </a:accent1>
      <a:accent2>
        <a:srgbClr val="333399"/>
      </a:accent2>
      <a:accent3>
        <a:srgbClr val="FFFFFF"/>
      </a:accent3>
      <a:accent4>
        <a:srgbClr val="000000"/>
      </a:accent4>
      <a:accent5>
        <a:srgbClr val="F4F4F4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DIN-Bold"/>
        <a:ea typeface="ヒラギノ角ゴ ProN W6"/>
        <a:cs typeface="ヒラギノ角ゴ ProN W6"/>
      </a:majorFont>
      <a:minorFont>
        <a:latin typeface="DIN-Regula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Pages>0</Pages>
  <Words>185</Words>
  <Characters>0</Characters>
  <Application>Microsoft Office PowerPoint</Application>
  <PresentationFormat>Egendefinert</PresentationFormat>
  <Lines>0</Lines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1" baseType="lpstr">
      <vt:lpstr>Default - Title Slide</vt:lpstr>
      <vt:lpstr>Default - Title and Content</vt:lpstr>
      <vt:lpstr>Planlegging og drift av spesialskyss i Follo</vt:lpstr>
      <vt:lpstr>Konsentra as</vt:lpstr>
      <vt:lpstr>Samkjøring gir gevinst</vt:lpstr>
      <vt:lpstr>Formidling av turer</vt:lpstr>
      <vt:lpstr>Fakturagrunnlag</vt:lpstr>
      <vt:lpstr>Brukerundersøkelse</vt:lpstr>
      <vt:lpstr>Utfordringer I Follo</vt:lpstr>
      <vt:lpstr>Statistikk for Follo i dag</vt:lpstr>
      <vt:lpstr>God tur!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</dc:title>
  <dc:creator>Marit Nordli</dc:creator>
  <cp:lastModifiedBy>John Gunnar Aune</cp:lastModifiedBy>
  <cp:revision>189</cp:revision>
  <dcterms:modified xsi:type="dcterms:W3CDTF">2013-11-14T10:45:56Z</dcterms:modified>
</cp:coreProperties>
</file>