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43" r:id="rId3"/>
    <p:sldId id="344" r:id="rId4"/>
    <p:sldId id="345" r:id="rId5"/>
    <p:sldId id="346" r:id="rId6"/>
    <p:sldId id="347" r:id="rId7"/>
    <p:sldId id="348" r:id="rId8"/>
    <p:sldId id="349" r:id="rId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909">
          <p15:clr>
            <a:srgbClr val="A4A3A4"/>
          </p15:clr>
        </p15:guide>
        <p15:guide id="3" pos="2880">
          <p15:clr>
            <a:srgbClr val="A4A3A4"/>
          </p15:clr>
        </p15:guide>
        <p15:guide id="4" pos="128">
          <p15:clr>
            <a:srgbClr val="A4A3A4"/>
          </p15:clr>
        </p15:guide>
        <p15:guide id="5" pos="56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finn Lundberg Bakke" initials="ALB" lastIdx="16" clrIdx="0">
    <p:extLst>
      <p:ext uri="{19B8F6BF-5375-455C-9EA6-DF929625EA0E}">
        <p15:presenceInfo xmlns:p15="http://schemas.microsoft.com/office/powerpoint/2012/main" xmlns="" userId="S-1-5-21-3265445134-3564634274-64580081-11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1A491"/>
    <a:srgbClr val="1A8A4F"/>
    <a:srgbClr val="045898"/>
    <a:srgbClr val="055FA3"/>
    <a:srgbClr val="1CAE61"/>
    <a:srgbClr val="015EA2"/>
    <a:srgbClr val="025A9C"/>
    <a:srgbClr val="2AD4BC"/>
    <a:srgbClr val="D5464F"/>
    <a:srgbClr val="F1F1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3" autoAdjust="0"/>
    <p:restoredTop sz="94700" autoAdjust="0"/>
  </p:normalViewPr>
  <p:slideViewPr>
    <p:cSldViewPr>
      <p:cViewPr>
        <p:scale>
          <a:sx n="70" d="100"/>
          <a:sy n="70" d="100"/>
        </p:scale>
        <p:origin x="-420" y="-102"/>
      </p:cViewPr>
      <p:guideLst>
        <p:guide orient="horz" pos="2160"/>
        <p:guide orient="horz" pos="3909"/>
        <p:guide pos="2880"/>
        <p:guide pos="128"/>
        <p:guide pos="56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22454-E073-4949-8D5B-9FF551A9AAF9}" type="datetime1">
              <a:rPr lang="nb-NO" smtClean="0"/>
              <a:pPr/>
              <a:t>11.01.2017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ADAF5-F2AF-2F4F-ADBD-368F79085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4477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383CD-1A06-0049-8902-1767BF4B5273}" type="datetime1">
              <a:rPr lang="nb-NO" smtClean="0"/>
              <a:pPr/>
              <a:t>11.01.2017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5DE46-F3BE-4BAC-8058-91A5BEC8102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541906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4"/>
          </p:nvPr>
        </p:nvSpPr>
        <p:spPr bwMode="gray">
          <a:xfrm>
            <a:off x="179389" y="188913"/>
            <a:ext cx="8785100" cy="59261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61950" indent="-266700"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9" name="Cadre 8"/>
          <p:cNvSpPr/>
          <p:nvPr userDrawn="1"/>
        </p:nvSpPr>
        <p:spPr bwMode="gray">
          <a:xfrm>
            <a:off x="0" y="0"/>
            <a:ext cx="9144000" cy="6858000"/>
          </a:xfrm>
          <a:prstGeom prst="frame">
            <a:avLst>
              <a:gd name="adj1" fmla="val 2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61150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FCE331D-BC3C-834F-BDE8-16F9BC294DD1}" type="datetime1">
              <a:rPr lang="nb-NO" smtClean="0"/>
              <a:pPr/>
              <a:t>11.01.2017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4624" y="-243408"/>
            <a:ext cx="298376" cy="123111"/>
          </a:xfrm>
        </p:spPr>
        <p:txBody>
          <a:bodyPr/>
          <a:lstStyle/>
          <a:p>
            <a:fld id="{6ED30F07-3A8A-4BB9-A439-82D38A90A280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698105" y="6384158"/>
            <a:ext cx="1285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150634" y="2060848"/>
            <a:ext cx="5069438" cy="2863068"/>
          </a:xfrm>
          <a:solidFill>
            <a:schemeClr val="tx2"/>
          </a:solidFill>
          <a:ln w="63500" cap="sq">
            <a:solidFill>
              <a:schemeClr val="bg1"/>
            </a:solidFill>
            <a:miter lim="800000"/>
          </a:ln>
        </p:spPr>
        <p:txBody>
          <a:bodyPr lIns="216000" tIns="252000" anchor="t">
            <a:normAutofit/>
          </a:bodyPr>
          <a:lstStyle>
            <a:lvl1pPr>
              <a:lnSpc>
                <a:spcPct val="900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86738" y="4923916"/>
            <a:ext cx="3733334" cy="1224136"/>
          </a:xfrm>
          <a:prstGeom prst="rect">
            <a:avLst/>
          </a:prstGeom>
          <a:solidFill>
            <a:schemeClr val="bg1">
              <a:alpha val="50000"/>
            </a:schemeClr>
          </a:solidFill>
          <a:ln w="63500" cap="sq">
            <a:solidFill>
              <a:schemeClr val="bg1"/>
            </a:solidFill>
            <a:miter lim="800000"/>
          </a:ln>
        </p:spPr>
        <p:txBody>
          <a:bodyPr vert="horz" lIns="108000" tIns="90000" rIns="91440" bIns="45720" rtlCol="0" anchor="ctr">
            <a:noAutofit/>
          </a:bodyPr>
          <a:lstStyle>
            <a:lvl1pPr marL="85725" indent="-85725">
              <a:buFont typeface="Tahoma" panose="020B0604030504040204" pitchFamily="34" charset="0"/>
              <a:buChar char=" "/>
              <a:defRPr lang="fr-FR" sz="2000" b="1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85725" indent="-85725">
              <a:spcBef>
                <a:spcPts val="0"/>
              </a:spcBef>
              <a:buFont typeface="Tahoma" panose="020B0604030504040204" pitchFamily="34" charset="0"/>
              <a:buChar char=" "/>
              <a:defRPr baseline="0"/>
            </a:lvl2pPr>
          </a:lstStyle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fr-FR" dirty="0"/>
              <a:t>Nom intervenant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fr-FR" dirty="0"/>
              <a:t>Titre de l’intervenant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0634" y="4924052"/>
            <a:ext cx="1360800" cy="1224000"/>
          </a:xfrm>
          <a:prstGeom prst="rect">
            <a:avLst/>
          </a:prstGeom>
          <a:solidFill>
            <a:schemeClr val="accent1"/>
          </a:solidFill>
          <a:ln w="63500" cap="sq">
            <a:solidFill>
              <a:schemeClr val="bg1"/>
            </a:solidFill>
            <a:miter lim="800000"/>
          </a:ln>
        </p:spPr>
        <p:txBody>
          <a:bodyPr lIns="144000" anchor="ctr"/>
          <a:lstStyle>
            <a:lvl1pPr marL="0" indent="85725">
              <a:lnSpc>
                <a:spcPct val="100000"/>
              </a:lnSpc>
              <a:spcBef>
                <a:spcPts val="0"/>
              </a:spcBef>
              <a:buFont typeface="Tahoma" panose="020B0604030504040204" pitchFamily="34" charset="0"/>
              <a:buChar char=" "/>
              <a:defRPr sz="2000" b="1">
                <a:solidFill>
                  <a:schemeClr val="bg1"/>
                </a:solidFill>
                <a:latin typeface="+mj-lt"/>
              </a:defRPr>
            </a:lvl1pPr>
            <a:lvl2pPr marL="0" indent="85725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485775" indent="0">
              <a:buNone/>
              <a:defRPr/>
            </a:lvl3pPr>
            <a:lvl4pPr marL="666750" indent="0">
              <a:buNone/>
              <a:defRPr/>
            </a:lvl4pPr>
            <a:lvl5pPr marL="847725" indent="0">
              <a:buNone/>
              <a:defRPr/>
            </a:lvl5pPr>
          </a:lstStyle>
          <a:p>
            <a:pPr lvl="0"/>
            <a:r>
              <a:rPr lang="fr-FR" dirty="0"/>
              <a:t>JJ</a:t>
            </a:r>
          </a:p>
          <a:p>
            <a:pPr lvl="1"/>
            <a:r>
              <a:rPr lang="fr-FR" dirty="0"/>
              <a:t>Mois</a:t>
            </a:r>
          </a:p>
          <a:p>
            <a:pPr lvl="1"/>
            <a:r>
              <a:rPr lang="fr-FR" dirty="0"/>
              <a:t>AAAA</a:t>
            </a:r>
          </a:p>
        </p:txBody>
      </p:sp>
      <p:sp>
        <p:nvSpPr>
          <p:cNvPr id="14" name="Espace réservé du numéro de diapositive 3"/>
          <p:cNvSpPr txBox="1">
            <a:spLocks/>
          </p:cNvSpPr>
          <p:nvPr userDrawn="1"/>
        </p:nvSpPr>
        <p:spPr bwMode="gray">
          <a:xfrm>
            <a:off x="395536" y="6568198"/>
            <a:ext cx="29837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D30F07-3A8A-4BB9-A439-82D38A90A28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6466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gray">
          <a:xfrm>
            <a:off x="0" y="61150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698105" y="6384158"/>
            <a:ext cx="1285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F9B6A08-C47E-D242-9013-F104E37866DB}" type="datetime1">
              <a:rPr lang="nb-NO" smtClean="0"/>
              <a:pPr/>
              <a:t>11.01.2017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D30F07-3A8A-4BB9-A439-82D38A90A28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1000" y="1069200"/>
            <a:ext cx="8380800" cy="342039"/>
          </a:xfrm>
          <a:prstGeom prst="rect">
            <a:avLst/>
          </a:prstGeom>
        </p:spPr>
        <p:txBody>
          <a:bodyPr vert="horz" lIns="0" tIns="0" rIns="91440" bIns="36000" rtlCol="0" anchor="t">
            <a:noAutofit/>
          </a:bodyPr>
          <a:lstStyle>
            <a:lvl1pPr marL="0" indent="0">
              <a:buNone/>
              <a:defRPr lang="fr-FR" sz="1800" cap="none" baseline="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fr-FR" dirty="0"/>
              <a:t>Sous-titre du masque</a:t>
            </a:r>
          </a:p>
        </p:txBody>
      </p:sp>
      <p:sp>
        <p:nvSpPr>
          <p:cNvPr id="14" name="Espace réservé du graphique 12"/>
          <p:cNvSpPr>
            <a:spLocks noGrp="1"/>
          </p:cNvSpPr>
          <p:nvPr>
            <p:ph type="chart" sz="quarter" idx="18"/>
          </p:nvPr>
        </p:nvSpPr>
        <p:spPr bwMode="gray">
          <a:xfrm>
            <a:off x="4572000" y="1560986"/>
            <a:ext cx="4176464" cy="453717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4"/>
          </p:nvPr>
        </p:nvSpPr>
        <p:spPr bwMode="gray">
          <a:xfrm>
            <a:off x="395536" y="1555200"/>
            <a:ext cx="3888432" cy="4536504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94652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gray">
          <a:xfrm>
            <a:off x="0" y="61150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698105" y="6384158"/>
            <a:ext cx="1285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81000" y="1562418"/>
            <a:ext cx="8382000" cy="1002486"/>
          </a:xfrm>
          <a:prstGeom prst="rect">
            <a:avLst/>
          </a:prstGeom>
        </p:spPr>
        <p:txBody>
          <a:bodyPr r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276225" indent="0">
              <a:spcBef>
                <a:spcPts val="1200"/>
              </a:spcBef>
              <a:buNone/>
              <a:defRPr>
                <a:solidFill>
                  <a:schemeClr val="tx2"/>
                </a:solidFill>
              </a:defRPr>
            </a:lvl2pPr>
            <a:lvl3pPr marL="485775" indent="0">
              <a:buNone/>
              <a:defRPr>
                <a:solidFill>
                  <a:schemeClr val="tx2"/>
                </a:solidFill>
              </a:defRPr>
            </a:lvl3pPr>
            <a:lvl4pPr marL="666750" indent="0">
              <a:buNone/>
              <a:defRPr>
                <a:solidFill>
                  <a:schemeClr val="tx2"/>
                </a:solidFill>
              </a:defRPr>
            </a:lvl4pPr>
            <a:lvl5pPr marL="8477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Texte d’introduction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962B72C-482B-A240-8886-FFE031F180B8}" type="datetime1">
              <a:rPr lang="nb-NO" smtClean="0"/>
              <a:pPr/>
              <a:t>11.01.2017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D30F07-3A8A-4BB9-A439-82D38A90A28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81000" y="3429000"/>
            <a:ext cx="2030759" cy="2592288"/>
          </a:xfrm>
          <a:prstGeom prst="rect">
            <a:avLst/>
          </a:prstGeom>
        </p:spPr>
        <p:txBody>
          <a:bodyPr/>
          <a:lstStyle>
            <a:lvl1pPr marL="234000" indent="-234000">
              <a:spcBef>
                <a:spcPts val="600"/>
              </a:spcBef>
              <a:defRPr sz="1400"/>
            </a:lvl1pPr>
            <a:lvl2pPr marL="360363" indent="-171450">
              <a:spcBef>
                <a:spcPts val="300"/>
              </a:spcBef>
              <a:defRPr sz="1200"/>
            </a:lvl2pPr>
            <a:lvl3pPr marL="533400" indent="-142875">
              <a:defRPr sz="1100"/>
            </a:lvl3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</p:txBody>
      </p:sp>
      <p:sp>
        <p:nvSpPr>
          <p:cNvPr id="27" name="Espace réservé du texte 12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498080" y="3429000"/>
            <a:ext cx="2030759" cy="2592288"/>
          </a:xfrm>
          <a:prstGeom prst="rect">
            <a:avLst/>
          </a:prstGeom>
        </p:spPr>
        <p:txBody>
          <a:bodyPr/>
          <a:lstStyle>
            <a:lvl1pPr marL="285750" indent="-285750">
              <a:defRPr lang="fr-F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1450">
              <a:spcBef>
                <a:spcPts val="300"/>
              </a:spcBef>
              <a:defRPr sz="1200"/>
            </a:lvl2pPr>
            <a:lvl3pPr marL="533400" indent="-142875">
              <a:defRPr sz="1100"/>
            </a:lvl3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</p:txBody>
      </p:sp>
      <p:sp>
        <p:nvSpPr>
          <p:cNvPr id="28" name="Espace réservé du texte 12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15160" y="3429000"/>
            <a:ext cx="2030759" cy="2592288"/>
          </a:xfrm>
          <a:prstGeom prst="rect">
            <a:avLst/>
          </a:prstGeom>
        </p:spPr>
        <p:txBody>
          <a:bodyPr/>
          <a:lstStyle>
            <a:lvl1pPr marL="285750" indent="-285750">
              <a:defRPr lang="fr-F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1450">
              <a:spcBef>
                <a:spcPts val="300"/>
              </a:spcBef>
              <a:defRPr sz="1200"/>
            </a:lvl2pPr>
            <a:lvl3pPr marL="533400" indent="-142875">
              <a:defRPr sz="1100"/>
            </a:lvl3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732241" y="3429000"/>
            <a:ext cx="2030759" cy="2592288"/>
          </a:xfrm>
          <a:prstGeom prst="rect">
            <a:avLst/>
          </a:prstGeom>
        </p:spPr>
        <p:txBody>
          <a:bodyPr/>
          <a:lstStyle>
            <a:lvl1pPr marL="285750" indent="-285750">
              <a:defRPr lang="fr-F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1450">
              <a:spcBef>
                <a:spcPts val="300"/>
              </a:spcBef>
              <a:defRPr sz="1200"/>
            </a:lvl2pPr>
            <a:lvl3pPr marL="533400" indent="-142875">
              <a:defRPr sz="1100"/>
            </a:lvl3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1000" y="1070737"/>
            <a:ext cx="8380800" cy="342039"/>
          </a:xfrm>
          <a:prstGeom prst="rect">
            <a:avLst/>
          </a:prstGeom>
        </p:spPr>
        <p:txBody>
          <a:bodyPr vert="horz" lIns="0" tIns="0" rIns="91440" bIns="36000" rtlCol="0" anchor="t">
            <a:noAutofit/>
          </a:bodyPr>
          <a:lstStyle>
            <a:lvl1pPr marL="0" indent="0">
              <a:buNone/>
              <a:defRPr lang="fr-FR" sz="1800" cap="none" baseline="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fr-FR" dirty="0"/>
              <a:t>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717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B7102CC-A2A7-9B40-80D5-9D994009DA55}" type="datetime1">
              <a:rPr lang="nb-NO" smtClean="0"/>
              <a:pPr/>
              <a:t>11.01.2017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D30F07-3A8A-4BB9-A439-82D38A90A28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1000" y="1070737"/>
            <a:ext cx="8380800" cy="342039"/>
          </a:xfrm>
          <a:prstGeom prst="rect">
            <a:avLst/>
          </a:prstGeom>
        </p:spPr>
        <p:txBody>
          <a:bodyPr vert="horz" lIns="0" tIns="0" rIns="91440" bIns="36000" rtlCol="0" anchor="t">
            <a:noAutofit/>
          </a:bodyPr>
          <a:lstStyle>
            <a:lvl1pPr marL="0" indent="0">
              <a:buNone/>
              <a:defRPr lang="fr-FR" sz="1800" cap="none" baseline="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fr-FR" dirty="0"/>
              <a:t>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49288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8105" y="6384158"/>
            <a:ext cx="1285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BA25-4858-A840-9E76-5643E3C82C8A}" type="datetime1">
              <a:rPr lang="nb-NO" smtClean="0"/>
              <a:pPr/>
              <a:t>11.01.2017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Business opportunity review - Norway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0F07-3A8A-4BB9-A439-82D38A90A28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82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/ Répon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7"/>
          <p:cNvSpPr>
            <a:spLocks noGrp="1"/>
          </p:cNvSpPr>
          <p:nvPr>
            <p:ph type="pic" sz="quarter" idx="15"/>
          </p:nvPr>
        </p:nvSpPr>
        <p:spPr bwMode="gray">
          <a:xfrm>
            <a:off x="203199" y="188913"/>
            <a:ext cx="8747125" cy="59261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61950" indent="-266700"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698105" y="6384158"/>
            <a:ext cx="1285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89D37A2-C8AC-D442-8641-933E999FBD0F}" type="datetime1">
              <a:rPr lang="nb-NO" smtClean="0"/>
              <a:pPr/>
              <a:t>11.01.2017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Business opportunity review - Norway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5536" y="6568198"/>
            <a:ext cx="298376" cy="123111"/>
          </a:xfrm>
        </p:spPr>
        <p:txBody>
          <a:bodyPr/>
          <a:lstStyle/>
          <a:p>
            <a:fld id="{6ED30F07-3A8A-4BB9-A439-82D38A90A28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5238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'entré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5"/>
          </p:nvPr>
        </p:nvSpPr>
        <p:spPr bwMode="gray">
          <a:xfrm>
            <a:off x="203199" y="188913"/>
            <a:ext cx="8747125" cy="59261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61950" indent="-266700"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9" name="Cadre 8"/>
          <p:cNvSpPr/>
          <p:nvPr userDrawn="1"/>
        </p:nvSpPr>
        <p:spPr bwMode="gray">
          <a:xfrm>
            <a:off x="0" y="0"/>
            <a:ext cx="9144000" cy="6858000"/>
          </a:xfrm>
          <a:prstGeom prst="frame">
            <a:avLst>
              <a:gd name="adj1" fmla="val 2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61150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B4D0CF7-76CC-004F-8C0D-74AF5ECD8E2A}" type="datetime1">
              <a:rPr lang="nb-NO" smtClean="0"/>
              <a:pPr/>
              <a:t>11.01.2017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Business opportunity review - Norway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464624" y="-243408"/>
            <a:ext cx="298376" cy="123111"/>
          </a:xfrm>
        </p:spPr>
        <p:txBody>
          <a:bodyPr/>
          <a:lstStyle/>
          <a:p>
            <a:fld id="{6ED30F07-3A8A-4BB9-A439-82D38A90A28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698105" y="6384158"/>
            <a:ext cx="1285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3923929" y="2564904"/>
            <a:ext cx="5060052" cy="2376264"/>
          </a:xfrm>
          <a:solidFill>
            <a:schemeClr val="tx2"/>
          </a:solidFill>
          <a:ln w="63500" cap="sq">
            <a:solidFill>
              <a:schemeClr val="bg1"/>
            </a:solidFill>
            <a:miter lim="800000"/>
          </a:ln>
        </p:spPr>
        <p:txBody>
          <a:bodyPr lIns="72000" tIns="396000" rIns="216000" anchor="t"/>
          <a:lstStyle>
            <a:lvl1pPr marL="0" indent="0" algn="r">
              <a:buFont typeface="Tahoma" panose="020B0604030504040204" pitchFamily="34" charset="0"/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entrée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99792" y="2564904"/>
            <a:ext cx="1224000" cy="1224000"/>
          </a:xfrm>
          <a:prstGeom prst="rect">
            <a:avLst/>
          </a:prstGeom>
          <a:solidFill>
            <a:schemeClr val="accent1"/>
          </a:solidFill>
          <a:ln w="63500" cap="sq">
            <a:solidFill>
              <a:schemeClr val="bg1"/>
            </a:solidFill>
            <a:miter lim="800000"/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Tahoma" panose="020B0604030504040204" pitchFamily="34" charset="0"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  <a:lvl2pPr marL="0" indent="85725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485775" indent="0">
              <a:buNone/>
              <a:defRPr/>
            </a:lvl3pPr>
            <a:lvl4pPr marL="666750" indent="0">
              <a:buNone/>
              <a:defRPr/>
            </a:lvl4pPr>
            <a:lvl5pPr marL="847725" indent="0">
              <a:buNone/>
              <a:defRPr/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95937" y="4206230"/>
            <a:ext cx="4954388" cy="648072"/>
          </a:xfrm>
          <a:prstGeom prst="rect">
            <a:avLst/>
          </a:prstGeom>
        </p:spPr>
        <p:txBody>
          <a:bodyPr tIns="72000" rIns="216000" bIns="72000" anchor="b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76225" indent="0" algn="r">
              <a:buNone/>
              <a:defRPr sz="2000">
                <a:solidFill>
                  <a:schemeClr val="bg1"/>
                </a:solidFill>
              </a:defRPr>
            </a:lvl2pPr>
            <a:lvl3pPr marL="485775" indent="0" algn="r">
              <a:buNone/>
              <a:defRPr sz="2000">
                <a:solidFill>
                  <a:schemeClr val="bg1"/>
                </a:solidFill>
              </a:defRPr>
            </a:lvl3pPr>
            <a:lvl4pPr marL="666750" indent="0" algn="r">
              <a:buNone/>
              <a:defRPr sz="2000">
                <a:solidFill>
                  <a:schemeClr val="bg1"/>
                </a:solidFill>
              </a:defRPr>
            </a:lvl4pPr>
            <a:lvl5pPr marL="847725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Sous Partie</a:t>
            </a:r>
          </a:p>
        </p:txBody>
      </p:sp>
      <p:sp>
        <p:nvSpPr>
          <p:cNvPr id="14" name="Espace réservé du numéro de diapositive 3"/>
          <p:cNvSpPr txBox="1">
            <a:spLocks/>
          </p:cNvSpPr>
          <p:nvPr userDrawn="1"/>
        </p:nvSpPr>
        <p:spPr bwMode="gray">
          <a:xfrm>
            <a:off x="395536" y="6568198"/>
            <a:ext cx="29837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D30F07-3A8A-4BB9-A439-82D38A90A28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89453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8FBB-5A6C-ED48-9158-3E233585AD9D}" type="datetime1">
              <a:rPr lang="nb-NO" smtClean="0"/>
              <a:pPr/>
              <a:t>11.01.2017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opportunity review - Norway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ACFC-08BB-41AF-83EE-85558782E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47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6920-3CFB-E242-9ED5-1B4E2C9F80D2}" type="datetime1">
              <a:rPr lang="nb-NO" smtClean="0"/>
              <a:pPr/>
              <a:t>11.01.2017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0F07-3A8A-4BB9-A439-82D38A90A28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070736"/>
            <a:ext cx="8380800" cy="342039"/>
          </a:xfrm>
          <a:prstGeom prst="rect">
            <a:avLst/>
          </a:prstGeom>
        </p:spPr>
        <p:txBody>
          <a:bodyPr vert="horz" lIns="0" tIns="0" rIns="91440" bIns="36000" rtlCol="0" anchor="t">
            <a:noAutofit/>
          </a:bodyPr>
          <a:lstStyle>
            <a:lvl1pPr marL="0" indent="0">
              <a:buNone/>
              <a:defRPr lang="fr-FR" sz="1800" cap="none" baseline="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fr-FR" dirty="0"/>
              <a:t>Sous-titre du masque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xmlns="" val="300217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0" y="61150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698105" y="6384158"/>
            <a:ext cx="1285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7A8BB8D-F263-6C42-99A6-045587A7F1B7}" type="datetime1">
              <a:rPr lang="nb-NO" smtClean="0"/>
              <a:pPr/>
              <a:t>11.01.2017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18" name="Espace réservé pour une image  8"/>
          <p:cNvSpPr>
            <a:spLocks noGrp="1"/>
          </p:cNvSpPr>
          <p:nvPr>
            <p:ph type="pic" sz="quarter" idx="18"/>
          </p:nvPr>
        </p:nvSpPr>
        <p:spPr bwMode="gray">
          <a:xfrm>
            <a:off x="6077345" y="1560746"/>
            <a:ext cx="2872980" cy="4624640"/>
          </a:xfrm>
          <a:prstGeom prst="rect">
            <a:avLst/>
          </a:prstGeom>
          <a:solidFill>
            <a:schemeClr val="bg2"/>
          </a:solidFill>
          <a:ln w="63500" cap="sq">
            <a:noFill/>
            <a:miter lim="800000"/>
          </a:ln>
        </p:spPr>
        <p:txBody>
          <a:bodyPr/>
          <a:lstStyle>
            <a:lvl1pPr marL="361950" indent="-266700"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D30F07-3A8A-4BB9-A439-82D38A90A28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1000" y="1074508"/>
            <a:ext cx="8380800" cy="342039"/>
          </a:xfrm>
          <a:prstGeom prst="rect">
            <a:avLst/>
          </a:prstGeom>
        </p:spPr>
        <p:txBody>
          <a:bodyPr vert="horz" lIns="0" tIns="0" rIns="91440" bIns="36000" rtlCol="0" anchor="t">
            <a:noAutofit/>
          </a:bodyPr>
          <a:lstStyle>
            <a:lvl1pPr marL="0" indent="0">
              <a:buNone/>
              <a:defRPr lang="fr-FR" sz="1800" cap="none" baseline="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fr-FR" dirty="0"/>
              <a:t>Sous-titre du masque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4"/>
          </p:nvPr>
        </p:nvSpPr>
        <p:spPr bwMode="gray">
          <a:xfrm>
            <a:off x="395536" y="1560564"/>
            <a:ext cx="5544616" cy="45365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88634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1/3 /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0" y="61150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698105" y="6384158"/>
            <a:ext cx="1285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4C16076-BABB-B444-B428-42C6E15107F5}" type="datetime1">
              <a:rPr lang="nb-NO" smtClean="0"/>
              <a:pPr/>
              <a:t>11.01.2017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18" name="Espace réservé pour une image  8"/>
          <p:cNvSpPr>
            <a:spLocks noGrp="1"/>
          </p:cNvSpPr>
          <p:nvPr>
            <p:ph type="pic" sz="quarter" idx="18"/>
          </p:nvPr>
        </p:nvSpPr>
        <p:spPr bwMode="gray">
          <a:xfrm>
            <a:off x="6077345" y="1562417"/>
            <a:ext cx="2872980" cy="4104456"/>
          </a:xfrm>
          <a:prstGeom prst="rect">
            <a:avLst/>
          </a:prstGeom>
          <a:solidFill>
            <a:schemeClr val="bg2"/>
          </a:solidFill>
          <a:ln w="63500" cap="sq">
            <a:noFill/>
            <a:miter lim="800000"/>
          </a:ln>
        </p:spPr>
        <p:txBody>
          <a:bodyPr/>
          <a:lstStyle>
            <a:lvl1pPr marL="361950" indent="-266700"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77345" y="5664994"/>
            <a:ext cx="2872980" cy="450057"/>
          </a:xfrm>
          <a:prstGeom prst="rect">
            <a:avLst/>
          </a:prstGeom>
          <a:solidFill>
            <a:schemeClr val="tx2"/>
          </a:solidFill>
          <a:ln w="63500" cap="sq">
            <a:noFill/>
            <a:miter lim="800000"/>
          </a:ln>
        </p:spPr>
        <p:txBody>
          <a:bodyPr lIns="108000" tIns="0" rIns="108000" bIns="0" anchor="ctr"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276225" indent="0">
              <a:buFontTx/>
              <a:buNone/>
              <a:defRPr>
                <a:solidFill>
                  <a:schemeClr val="bg1"/>
                </a:solidFill>
              </a:defRPr>
            </a:lvl2pPr>
            <a:lvl3pPr marL="485775" indent="0">
              <a:buFontTx/>
              <a:buNone/>
              <a:defRPr>
                <a:solidFill>
                  <a:schemeClr val="bg1"/>
                </a:solidFill>
              </a:defRPr>
            </a:lvl3pPr>
            <a:lvl4pPr marL="666750" indent="0">
              <a:buFontTx/>
              <a:buNone/>
              <a:defRPr>
                <a:solidFill>
                  <a:schemeClr val="bg1"/>
                </a:solidFill>
              </a:defRPr>
            </a:lvl4pPr>
            <a:lvl5pPr marL="8477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Légende de la photo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D30F07-3A8A-4BB9-A439-82D38A90A28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1000" y="1070736"/>
            <a:ext cx="8380800" cy="342039"/>
          </a:xfrm>
          <a:prstGeom prst="rect">
            <a:avLst/>
          </a:prstGeom>
        </p:spPr>
        <p:txBody>
          <a:bodyPr vert="horz" lIns="0" tIns="0" rIns="91440" bIns="36000" rtlCol="0" anchor="t">
            <a:noAutofit/>
          </a:bodyPr>
          <a:lstStyle>
            <a:lvl1pPr marL="0" indent="0">
              <a:buNone/>
              <a:defRPr lang="fr-FR" sz="1800" cap="none" baseline="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fr-FR" dirty="0"/>
              <a:t>Sous-titre du masque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4"/>
          </p:nvPr>
        </p:nvSpPr>
        <p:spPr bwMode="gray">
          <a:xfrm>
            <a:off x="395536" y="1556792"/>
            <a:ext cx="5544616" cy="45365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2800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8"/>
          <p:cNvSpPr>
            <a:spLocks noGrp="1"/>
          </p:cNvSpPr>
          <p:nvPr>
            <p:ph type="pic" sz="quarter" idx="18"/>
          </p:nvPr>
        </p:nvSpPr>
        <p:spPr bwMode="gray">
          <a:xfrm>
            <a:off x="203200" y="1555303"/>
            <a:ext cx="8747125" cy="4624640"/>
          </a:xfrm>
          <a:prstGeom prst="rect">
            <a:avLst/>
          </a:prstGeom>
          <a:solidFill>
            <a:schemeClr val="bg2"/>
          </a:solidFill>
          <a:ln w="63500" cap="sq">
            <a:noFill/>
            <a:miter lim="800000"/>
          </a:ln>
        </p:spPr>
        <p:txBody>
          <a:bodyPr/>
          <a:lstStyle>
            <a:lvl1pPr marL="361950" indent="-266700"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61150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698105" y="6384158"/>
            <a:ext cx="1285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286CE9D-B602-1543-A2E7-522FA7105F9A}" type="datetime1">
              <a:rPr lang="nb-NO" smtClean="0"/>
              <a:pPr/>
              <a:t>11.01.2017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D30F07-3A8A-4BB9-A439-82D38A90A28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1000" y="1069200"/>
            <a:ext cx="8380800" cy="342039"/>
          </a:xfrm>
          <a:prstGeom prst="rect">
            <a:avLst/>
          </a:prstGeom>
        </p:spPr>
        <p:txBody>
          <a:bodyPr vert="horz" lIns="0" tIns="0" rIns="91440" bIns="36000" rtlCol="0" anchor="t">
            <a:noAutofit/>
          </a:bodyPr>
          <a:lstStyle>
            <a:lvl1pPr marL="0" indent="0">
              <a:buNone/>
              <a:defRPr lang="fr-FR" sz="1800" cap="none" baseline="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fr-FR" dirty="0"/>
              <a:t>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70621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/3 /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8"/>
          <p:cNvSpPr>
            <a:spLocks noGrp="1"/>
          </p:cNvSpPr>
          <p:nvPr>
            <p:ph type="pic" sz="quarter" idx="18"/>
          </p:nvPr>
        </p:nvSpPr>
        <p:spPr bwMode="gray">
          <a:xfrm>
            <a:off x="203200" y="1557248"/>
            <a:ext cx="8747125" cy="4104000"/>
          </a:xfrm>
          <a:prstGeom prst="rect">
            <a:avLst/>
          </a:prstGeom>
          <a:solidFill>
            <a:schemeClr val="bg2"/>
          </a:solidFill>
          <a:ln w="63500" cap="sq">
            <a:noFill/>
            <a:miter lim="800000"/>
          </a:ln>
        </p:spPr>
        <p:txBody>
          <a:bodyPr/>
          <a:lstStyle>
            <a:lvl1pPr marL="361950" indent="-266700"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61150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698105" y="6384158"/>
            <a:ext cx="1285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D62FA99-F3C1-D64E-84F9-F75044AF518E}" type="datetime1">
              <a:rPr lang="nb-NO" smtClean="0"/>
              <a:pPr/>
              <a:t>11.01.2017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03200" y="5664994"/>
            <a:ext cx="8747125" cy="450057"/>
          </a:xfrm>
          <a:prstGeom prst="rect">
            <a:avLst/>
          </a:prstGeom>
          <a:solidFill>
            <a:schemeClr val="tx2"/>
          </a:solidFill>
          <a:ln w="63500" cap="sq">
            <a:noFill/>
            <a:miter lim="800000"/>
          </a:ln>
        </p:spPr>
        <p:txBody>
          <a:bodyPr lIns="216000" tIns="0" rIns="108000" bIns="0" anchor="ctr"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276225" indent="0">
              <a:buFontTx/>
              <a:buNone/>
              <a:defRPr>
                <a:solidFill>
                  <a:schemeClr val="bg1"/>
                </a:solidFill>
              </a:defRPr>
            </a:lvl2pPr>
            <a:lvl3pPr marL="485775" indent="0">
              <a:buFontTx/>
              <a:buNone/>
              <a:defRPr>
                <a:solidFill>
                  <a:schemeClr val="bg1"/>
                </a:solidFill>
              </a:defRPr>
            </a:lvl3pPr>
            <a:lvl4pPr marL="666750" indent="0">
              <a:buFontTx/>
              <a:buNone/>
              <a:defRPr>
                <a:solidFill>
                  <a:schemeClr val="bg1"/>
                </a:solidFill>
              </a:defRPr>
            </a:lvl4pPr>
            <a:lvl5pPr marL="8477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Légende de la photo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D30F07-3A8A-4BB9-A439-82D38A90A28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1000" y="1069200"/>
            <a:ext cx="8380800" cy="342039"/>
          </a:xfrm>
          <a:prstGeom prst="rect">
            <a:avLst/>
          </a:prstGeom>
        </p:spPr>
        <p:txBody>
          <a:bodyPr vert="horz" lIns="0" tIns="0" rIns="91440" bIns="36000" rtlCol="0" anchor="t">
            <a:noAutofit/>
          </a:bodyPr>
          <a:lstStyle>
            <a:lvl1pPr marL="0" indent="0">
              <a:buNone/>
              <a:defRPr lang="fr-FR" sz="1800" cap="none" baseline="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fr-FR" dirty="0"/>
              <a:t>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17372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0" y="61150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698105" y="6384158"/>
            <a:ext cx="1285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74D2F17-DDA1-5E44-9D11-A1989A3A0403}" type="datetime1">
              <a:rPr lang="nb-NO" smtClean="0"/>
              <a:pPr/>
              <a:t>11.01.2017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18" name="Espace réservé pour une image  8"/>
          <p:cNvSpPr>
            <a:spLocks noGrp="1"/>
          </p:cNvSpPr>
          <p:nvPr>
            <p:ph type="pic" sz="quarter" idx="18"/>
          </p:nvPr>
        </p:nvSpPr>
        <p:spPr bwMode="gray">
          <a:xfrm>
            <a:off x="3398945" y="1566612"/>
            <a:ext cx="5558400" cy="4624640"/>
          </a:xfrm>
          <a:prstGeom prst="rect">
            <a:avLst/>
          </a:prstGeom>
          <a:solidFill>
            <a:schemeClr val="bg2"/>
          </a:solidFill>
          <a:ln w="63500" cap="sq">
            <a:noFill/>
            <a:miter lim="800000"/>
          </a:ln>
        </p:spPr>
        <p:txBody>
          <a:bodyPr/>
          <a:lstStyle>
            <a:lvl1pPr marL="361950" indent="-266700"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D30F07-3A8A-4BB9-A439-82D38A90A28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1000" y="1069200"/>
            <a:ext cx="8380800" cy="342039"/>
          </a:xfrm>
          <a:prstGeom prst="rect">
            <a:avLst/>
          </a:prstGeom>
        </p:spPr>
        <p:txBody>
          <a:bodyPr vert="horz" lIns="0" tIns="0" rIns="91440" bIns="36000" rtlCol="0" anchor="t">
            <a:noAutofit/>
          </a:bodyPr>
          <a:lstStyle>
            <a:lvl1pPr marL="0" indent="0">
              <a:buNone/>
              <a:defRPr lang="fr-FR" sz="1800" cap="none" baseline="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fr-FR" dirty="0"/>
              <a:t>Sous-titre du masque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4"/>
          </p:nvPr>
        </p:nvSpPr>
        <p:spPr bwMode="gray">
          <a:xfrm>
            <a:off x="395536" y="1555200"/>
            <a:ext cx="2880320" cy="463026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51146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ule /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8"/>
          <p:cNvSpPr>
            <a:spLocks noGrp="1"/>
          </p:cNvSpPr>
          <p:nvPr>
            <p:ph type="pic" sz="quarter" idx="20"/>
          </p:nvPr>
        </p:nvSpPr>
        <p:spPr bwMode="gray">
          <a:xfrm>
            <a:off x="3398945" y="1561169"/>
            <a:ext cx="5558400" cy="4104000"/>
          </a:xfrm>
          <a:prstGeom prst="rect">
            <a:avLst/>
          </a:prstGeom>
          <a:solidFill>
            <a:schemeClr val="bg2"/>
          </a:solidFill>
          <a:ln w="63500" cap="sq">
            <a:noFill/>
            <a:miter lim="800000"/>
          </a:ln>
        </p:spPr>
        <p:txBody>
          <a:bodyPr/>
          <a:lstStyle>
            <a:lvl1pPr marL="361950" indent="-266700"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61150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698105" y="6384158"/>
            <a:ext cx="1285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7E32B31-6FB5-E24C-A2D4-DCAA5B653F2A}" type="datetime1">
              <a:rPr lang="nb-NO" smtClean="0"/>
              <a:pPr/>
              <a:t>11.01.2017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98945" y="5735753"/>
            <a:ext cx="5558400" cy="450057"/>
          </a:xfrm>
          <a:prstGeom prst="rect">
            <a:avLst/>
          </a:prstGeom>
          <a:solidFill>
            <a:schemeClr val="tx2"/>
          </a:solidFill>
          <a:ln w="63500" cap="sq">
            <a:noFill/>
            <a:miter lim="800000"/>
          </a:ln>
        </p:spPr>
        <p:txBody>
          <a:bodyPr lIns="108000" tIns="0" rIns="108000" bIns="0" anchor="ctr"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 marL="276225" indent="0">
              <a:buFontTx/>
              <a:buNone/>
              <a:defRPr>
                <a:solidFill>
                  <a:schemeClr val="bg1"/>
                </a:solidFill>
              </a:defRPr>
            </a:lvl2pPr>
            <a:lvl3pPr marL="485775" indent="0">
              <a:buFontTx/>
              <a:buNone/>
              <a:defRPr>
                <a:solidFill>
                  <a:schemeClr val="bg1"/>
                </a:solidFill>
              </a:defRPr>
            </a:lvl3pPr>
            <a:lvl4pPr marL="666750" indent="0">
              <a:buFontTx/>
              <a:buNone/>
              <a:defRPr>
                <a:solidFill>
                  <a:schemeClr val="bg1"/>
                </a:solidFill>
              </a:defRPr>
            </a:lvl4pPr>
            <a:lvl5pPr marL="8477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Légende de la photo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D30F07-3A8A-4BB9-A439-82D38A90A28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1000" y="1069200"/>
            <a:ext cx="8380800" cy="342039"/>
          </a:xfrm>
          <a:prstGeom prst="rect">
            <a:avLst/>
          </a:prstGeom>
        </p:spPr>
        <p:txBody>
          <a:bodyPr vert="horz" lIns="0" tIns="0" rIns="91440" bIns="36000" rtlCol="0" anchor="t">
            <a:noAutofit/>
          </a:bodyPr>
          <a:lstStyle>
            <a:lvl1pPr marL="0" indent="0">
              <a:buNone/>
              <a:defRPr lang="fr-FR" sz="1800" cap="none" baseline="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fr-FR" dirty="0"/>
              <a:t>Sous-titre du masque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14"/>
          </p:nvPr>
        </p:nvSpPr>
        <p:spPr bwMode="gray">
          <a:xfrm>
            <a:off x="395536" y="1555543"/>
            <a:ext cx="2880320" cy="463026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74988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&amp;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gray">
          <a:xfrm>
            <a:off x="0" y="61150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698105" y="6384158"/>
            <a:ext cx="1285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9300A45-8F2E-5547-B729-1B13649B564F}" type="datetime1">
              <a:rPr lang="nb-NO" smtClean="0"/>
              <a:pPr/>
              <a:t>11.01.2017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ED30F07-3A8A-4BB9-A439-82D38A90A28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1000" y="1069200"/>
            <a:ext cx="8380800" cy="342039"/>
          </a:xfrm>
          <a:prstGeom prst="rect">
            <a:avLst/>
          </a:prstGeom>
        </p:spPr>
        <p:txBody>
          <a:bodyPr vert="horz" lIns="0" tIns="0" rIns="91440" bIns="36000" rtlCol="0" anchor="t">
            <a:noAutofit/>
          </a:bodyPr>
          <a:lstStyle>
            <a:lvl1pPr marL="0" indent="0">
              <a:buNone/>
              <a:defRPr lang="fr-FR" sz="1800" cap="none" baseline="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fr-FR" dirty="0"/>
              <a:t>Sous-titre du masque</a:t>
            </a:r>
          </a:p>
        </p:txBody>
      </p:sp>
      <p:sp>
        <p:nvSpPr>
          <p:cNvPr id="15" name="Espace réservé du graphique 12"/>
          <p:cNvSpPr>
            <a:spLocks noGrp="1"/>
          </p:cNvSpPr>
          <p:nvPr>
            <p:ph type="chart" sz="quarter" idx="18"/>
          </p:nvPr>
        </p:nvSpPr>
        <p:spPr bwMode="gray">
          <a:xfrm>
            <a:off x="373063" y="2774236"/>
            <a:ext cx="4054475" cy="33130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graphique 12"/>
          <p:cNvSpPr>
            <a:spLocks noGrp="1"/>
          </p:cNvSpPr>
          <p:nvPr>
            <p:ph type="chart" sz="quarter" idx="19"/>
          </p:nvPr>
        </p:nvSpPr>
        <p:spPr bwMode="gray">
          <a:xfrm>
            <a:off x="4708525" y="2774236"/>
            <a:ext cx="4054475" cy="33130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81000" y="1555726"/>
            <a:ext cx="8382000" cy="1002486"/>
          </a:xfrm>
          <a:prstGeom prst="rect">
            <a:avLst/>
          </a:prstGeom>
        </p:spPr>
        <p:txBody>
          <a:bodyPr r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276225" indent="0">
              <a:spcBef>
                <a:spcPts val="1200"/>
              </a:spcBef>
              <a:buNone/>
              <a:defRPr>
                <a:solidFill>
                  <a:schemeClr val="tx2"/>
                </a:solidFill>
              </a:defRPr>
            </a:lvl2pPr>
            <a:lvl3pPr marL="485775" indent="0">
              <a:buNone/>
              <a:defRPr>
                <a:solidFill>
                  <a:schemeClr val="tx2"/>
                </a:solidFill>
              </a:defRPr>
            </a:lvl3pPr>
            <a:lvl4pPr marL="666750" indent="0">
              <a:buNone/>
              <a:defRPr>
                <a:solidFill>
                  <a:schemeClr val="tx2"/>
                </a:solidFill>
              </a:defRPr>
            </a:lvl4pPr>
            <a:lvl5pPr marL="8477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Texte d’introduction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36168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gray">
          <a:xfrm>
            <a:off x="0" y="611505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81000" y="323655"/>
            <a:ext cx="8382000" cy="544612"/>
          </a:xfrm>
          <a:prstGeom prst="rect">
            <a:avLst/>
          </a:prstGeom>
        </p:spPr>
        <p:txBody>
          <a:bodyPr vert="horz" lIns="0" tIns="90000" rIns="91440" bIns="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4427984" y="6568198"/>
            <a:ext cx="72008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4CD566C-9F84-3940-887A-ACCF1F4712DE}" type="datetime1">
              <a:rPr lang="nb-NO" smtClean="0"/>
              <a:pPr/>
              <a:t>11.01.2017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01570" y="6568198"/>
            <a:ext cx="3711877" cy="123111"/>
          </a:xfrm>
          <a:prstGeom prst="rect">
            <a:avLst/>
          </a:prstGeom>
        </p:spPr>
        <p:txBody>
          <a:bodyPr vert="horz" wrap="square" lIns="0" tIns="0" rIns="72000" bIns="0" rtlCol="0" anchor="b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Business opportunity review - Norway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95536" y="6568198"/>
            <a:ext cx="29837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ED30F07-3A8A-4BB9-A439-82D38A90A28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698105" y="6384158"/>
            <a:ext cx="1285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 bwMode="gray">
          <a:xfrm>
            <a:off x="395536" y="1556792"/>
            <a:ext cx="83529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Cadre 10"/>
          <p:cNvSpPr/>
          <p:nvPr/>
        </p:nvSpPr>
        <p:spPr bwMode="gray">
          <a:xfrm>
            <a:off x="0" y="0"/>
            <a:ext cx="9144000" cy="6858000"/>
          </a:xfrm>
          <a:prstGeom prst="frame">
            <a:avLst>
              <a:gd name="adj1" fmla="val 2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err="1">
              <a:solidFill>
                <a:schemeClr val="tx1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386535" y="946105"/>
            <a:ext cx="836192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05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9" r:id="rId4"/>
    <p:sldLayoutId id="2147483669" r:id="rId5"/>
    <p:sldLayoutId id="2147483670" r:id="rId6"/>
    <p:sldLayoutId id="2147483672" r:id="rId7"/>
    <p:sldLayoutId id="2147483671" r:id="rId8"/>
    <p:sldLayoutId id="2147483661" r:id="rId9"/>
    <p:sldLayoutId id="2147483668" r:id="rId10"/>
    <p:sldLayoutId id="2147483658" r:id="rId11"/>
    <p:sldLayoutId id="2147483654" r:id="rId12"/>
    <p:sldLayoutId id="2147483655" r:id="rId13"/>
    <p:sldLayoutId id="2147483673" r:id="rId14"/>
    <p:sldLayoutId id="2147483656" r:id="rId15"/>
    <p:sldLayoutId id="2147483676" r:id="rId16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0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Clr>
          <a:schemeClr val="accent1"/>
        </a:buClr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01613" algn="l" defTabSz="914400" rtl="0" eaLnBrk="1" latinLnBrk="0" hangingPunct="1">
        <a:spcBef>
          <a:spcPts val="300"/>
        </a:spcBef>
        <a:buClr>
          <a:schemeClr val="accent1"/>
        </a:buClr>
        <a:buSzPct val="120000"/>
        <a:buFont typeface="Wingdings 2" panose="05020102010507070707" pitchFamily="18" charset="2"/>
        <a:buChar char="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5000" indent="-165100" algn="l" defTabSz="914400" rtl="0" eaLnBrk="1" latinLnBrk="0" hangingPunct="1"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31850" indent="-182563" algn="l" defTabSz="914400" rtl="0" eaLnBrk="1" latinLnBrk="0" hangingPunct="1">
        <a:spcBef>
          <a:spcPts val="300"/>
        </a:spcBef>
        <a:buClr>
          <a:schemeClr val="accent1"/>
        </a:buClr>
        <a:buFont typeface="Verdana" panose="020B0604030504040204" pitchFamily="34" charset="0"/>
        <a:buChar char="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81075" indent="-150813" algn="l" defTabSz="914400" rtl="0" eaLnBrk="1" latinLnBrk="0" hangingPunct="1">
        <a:spcBef>
          <a:spcPts val="300"/>
        </a:spcBef>
        <a:buClr>
          <a:schemeClr val="accent1"/>
        </a:buClr>
        <a:buFont typeface="Verdan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lassholder for bilde 20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133" b="1133"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150634" y="0"/>
            <a:ext cx="8813854" cy="4941168"/>
          </a:xfrm>
        </p:spPr>
        <p:txBody>
          <a:bodyPr>
            <a:normAutofit/>
          </a:bodyPr>
          <a:lstStyle/>
          <a:p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fr-FR" sz="2800" dirty="0" smtClean="0"/>
              <a:t> </a:t>
            </a:r>
            <a:r>
              <a:rPr lang="fr-FR" sz="2800" dirty="0" err="1" smtClean="0"/>
              <a:t>Autonomous</a:t>
            </a:r>
            <a:r>
              <a:rPr lang="fr-FR" sz="2800" dirty="0" smtClean="0"/>
              <a:t> public transport on </a:t>
            </a:r>
            <a:r>
              <a:rPr lang="fr-FR" sz="2800" dirty="0" err="1" smtClean="0"/>
              <a:t>demand</a:t>
            </a:r>
            <a:r>
              <a:rPr lang="fr-FR" sz="2800" dirty="0" smtClean="0"/>
              <a:t> </a:t>
            </a:r>
            <a:endParaRPr lang="en-GB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nb-NO" sz="1200" dirty="0" smtClean="0"/>
              <a:t>Keolis Norge AS //Gry Olsen /Jan Jansson</a:t>
            </a:r>
            <a:endParaRPr lang="nb-NO" sz="12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 bwMode="gray"/>
        <p:txBody>
          <a:bodyPr>
            <a:normAutofit/>
          </a:bodyPr>
          <a:lstStyle/>
          <a:p>
            <a:pPr indent="0">
              <a:buNone/>
            </a:pPr>
            <a:r>
              <a:rPr lang="en-US" sz="1600" dirty="0" smtClean="0"/>
              <a:t>12</a:t>
            </a:r>
            <a:endParaRPr lang="en-US" sz="1600" dirty="0"/>
          </a:p>
          <a:p>
            <a:pPr indent="0">
              <a:buNone/>
            </a:pPr>
            <a:r>
              <a:rPr lang="en-US" sz="1600" dirty="0" err="1" smtClean="0"/>
              <a:t>J</a:t>
            </a:r>
            <a:r>
              <a:rPr lang="en-US" sz="1600" dirty="0" err="1" smtClean="0"/>
              <a:t>anuar</a:t>
            </a:r>
            <a:endParaRPr lang="en-US" sz="1600" dirty="0" smtClean="0"/>
          </a:p>
          <a:p>
            <a:pPr indent="0">
              <a:buNone/>
            </a:pPr>
            <a:r>
              <a:rPr lang="en-US" sz="1600" dirty="0" smtClean="0"/>
              <a:t>2017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0F07-3A8A-4BB9-A439-82D38A90A280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698105" y="6384158"/>
            <a:ext cx="1285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664" y="1052736"/>
            <a:ext cx="6120680" cy="364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03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5"/>
          </p:nvPr>
        </p:nvSpPr>
        <p:spPr>
          <a:xfrm>
            <a:off x="323528" y="980728"/>
            <a:ext cx="8496944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sv-SE" sz="1200" dirty="0" smtClean="0"/>
          </a:p>
          <a:p>
            <a:r>
              <a:rPr lang="sv-SE" sz="1500" b="1" i="1" dirty="0" smtClean="0"/>
              <a:t> </a:t>
            </a:r>
            <a:r>
              <a:rPr lang="sv-SE" sz="1500" b="1" i="1" dirty="0" err="1" smtClean="0"/>
              <a:t>Keolis</a:t>
            </a:r>
            <a:r>
              <a:rPr lang="sv-SE" sz="1500" b="1" i="1" dirty="0" smtClean="0"/>
              <a:t> is a </a:t>
            </a:r>
            <a:r>
              <a:rPr lang="sv-SE" sz="1500" b="1" i="1" dirty="0" err="1" smtClean="0"/>
              <a:t>shareholder</a:t>
            </a:r>
            <a:r>
              <a:rPr lang="sv-SE" sz="1500" b="1" i="1" dirty="0" smtClean="0"/>
              <a:t> in </a:t>
            </a:r>
            <a:r>
              <a:rPr lang="sv-SE" sz="1500" b="1" i="1" dirty="0" err="1" smtClean="0"/>
              <a:t>Navya</a:t>
            </a:r>
            <a:endParaRPr lang="sv-SE" sz="1500" b="1" i="1" dirty="0" smtClean="0"/>
          </a:p>
          <a:p>
            <a:r>
              <a:rPr lang="sv-SE" sz="1500" b="1" i="1" dirty="0" err="1" smtClean="0"/>
              <a:t>Navya</a:t>
            </a:r>
            <a:r>
              <a:rPr lang="sv-SE" sz="1500" b="1" i="1" dirty="0" smtClean="0"/>
              <a:t> is operating 30 </a:t>
            </a:r>
            <a:r>
              <a:rPr lang="sv-SE" sz="1500" b="1" i="1" dirty="0" err="1" smtClean="0"/>
              <a:t>autonomous</a:t>
            </a:r>
            <a:r>
              <a:rPr lang="sv-SE" sz="1500" b="1" i="1" dirty="0" smtClean="0"/>
              <a:t> </a:t>
            </a:r>
            <a:r>
              <a:rPr lang="sv-SE" sz="1500" b="1" i="1" dirty="0" err="1" smtClean="0"/>
              <a:t>vehicles</a:t>
            </a:r>
            <a:r>
              <a:rPr lang="sv-SE" sz="1500" b="1" i="1" dirty="0" smtClean="0"/>
              <a:t> </a:t>
            </a:r>
            <a:r>
              <a:rPr lang="sv-SE" sz="1500" b="1" i="1" dirty="0" err="1" smtClean="0"/>
              <a:t>worldwide</a:t>
            </a:r>
            <a:endParaRPr lang="sv-SE" sz="1500" b="1" i="1" dirty="0" smtClean="0"/>
          </a:p>
          <a:p>
            <a:r>
              <a:rPr lang="sv-SE" sz="1500" b="1" i="1" dirty="0" smtClean="0"/>
              <a:t>In the </a:t>
            </a:r>
            <a:r>
              <a:rPr lang="sv-SE" sz="1500" b="1" i="1" dirty="0" err="1" smtClean="0"/>
              <a:t>cities</a:t>
            </a:r>
            <a:r>
              <a:rPr lang="sv-SE" sz="1500" b="1" i="1" dirty="0" smtClean="0"/>
              <a:t> of  Doha (Qatar), Lyon(France), Sion (</a:t>
            </a:r>
            <a:r>
              <a:rPr lang="sv-SE" sz="1500" b="1" i="1" dirty="0" err="1" smtClean="0"/>
              <a:t>Switzerland</a:t>
            </a:r>
            <a:r>
              <a:rPr lang="sv-SE" sz="1500" b="1" i="1" dirty="0" smtClean="0"/>
              <a:t>), Perth (Australia)</a:t>
            </a:r>
          </a:p>
          <a:p>
            <a:r>
              <a:rPr lang="sv-SE" sz="1500" b="1" i="1" dirty="0" smtClean="0"/>
              <a:t>Private </a:t>
            </a:r>
            <a:r>
              <a:rPr lang="sv-SE" sz="1500" b="1" i="1" dirty="0" err="1" smtClean="0"/>
              <a:t>sites</a:t>
            </a:r>
            <a:r>
              <a:rPr lang="sv-SE" sz="1500" b="1" i="1" dirty="0" smtClean="0"/>
              <a:t> in Michigan (US), Renault (France), </a:t>
            </a:r>
            <a:r>
              <a:rPr lang="sv-SE" sz="1500" b="1" i="1" dirty="0" err="1" smtClean="0"/>
              <a:t>Civaux</a:t>
            </a:r>
            <a:r>
              <a:rPr lang="sv-SE" sz="1500" b="1" i="1" dirty="0" smtClean="0"/>
              <a:t> (France), Christchurch NZ, Nanyang </a:t>
            </a:r>
            <a:r>
              <a:rPr lang="sv-SE" sz="1500" b="1" i="1" dirty="0" smtClean="0"/>
              <a:t>U</a:t>
            </a:r>
            <a:r>
              <a:rPr lang="sv-SE" sz="1500" b="1" i="1" dirty="0" smtClean="0"/>
              <a:t>niversity (Singapore)</a:t>
            </a:r>
          </a:p>
          <a:p>
            <a:endParaRPr lang="sv-SE" sz="2000" dirty="0" smtClean="0"/>
          </a:p>
          <a:p>
            <a:pPr lvl="0">
              <a:buNone/>
            </a:pPr>
            <a:endParaRPr lang="en-GB" sz="1200" dirty="0"/>
          </a:p>
          <a:p>
            <a:endParaRPr lang="en-GB" sz="110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0F07-3A8A-4BB9-A439-82D38A90A280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81000" y="188641"/>
            <a:ext cx="8382000" cy="720080"/>
          </a:xfrm>
        </p:spPr>
        <p:txBody>
          <a:bodyPr/>
          <a:lstStyle/>
          <a:p>
            <a:r>
              <a:rPr lang="en-US" sz="1800" dirty="0" smtClean="0"/>
              <a:t>What </a:t>
            </a:r>
            <a:r>
              <a:rPr lang="en-US" sz="1800" dirty="0" smtClean="0"/>
              <a:t>experiences does the supplier have in the area of autonomous vehicles or similar/related technology or services?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4437112"/>
            <a:ext cx="5877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3424428"/>
            <a:ext cx="2625630" cy="93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5"/>
          </p:nvPr>
        </p:nvSpPr>
        <p:spPr>
          <a:xfrm>
            <a:off x="323528" y="980728"/>
            <a:ext cx="8496944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sv-SE" sz="1200" dirty="0" smtClean="0"/>
          </a:p>
          <a:p>
            <a:r>
              <a:rPr lang="sv-SE" sz="1500" b="1" i="1" dirty="0" smtClean="0"/>
              <a:t> </a:t>
            </a:r>
            <a:r>
              <a:rPr lang="sv-SE" sz="1600" b="1" i="1" dirty="0" err="1" smtClean="0"/>
              <a:t>Safety</a:t>
            </a:r>
            <a:endParaRPr lang="sv-SE" sz="1600" b="1" i="1" dirty="0" smtClean="0"/>
          </a:p>
          <a:p>
            <a:endParaRPr lang="sv-SE" sz="1600" b="1" i="1" dirty="0" smtClean="0"/>
          </a:p>
          <a:p>
            <a:r>
              <a:rPr lang="sv-SE" sz="1600" b="1" i="1" dirty="0" smtClean="0"/>
              <a:t>Proven </a:t>
            </a:r>
            <a:r>
              <a:rPr lang="sv-SE" sz="1600" b="1" i="1" dirty="0" err="1" smtClean="0"/>
              <a:t>technical</a:t>
            </a:r>
            <a:r>
              <a:rPr lang="sv-SE" sz="1600" b="1" i="1" dirty="0" smtClean="0"/>
              <a:t>  performance</a:t>
            </a:r>
          </a:p>
          <a:p>
            <a:endParaRPr lang="sv-SE" sz="1600" b="1" i="1" dirty="0" smtClean="0"/>
          </a:p>
          <a:p>
            <a:r>
              <a:rPr lang="sv-SE" sz="1600" b="1" i="1" dirty="0" err="1" smtClean="0"/>
              <a:t>Integrated</a:t>
            </a:r>
            <a:r>
              <a:rPr lang="sv-SE" sz="1600" b="1" i="1" dirty="0" smtClean="0"/>
              <a:t> </a:t>
            </a:r>
            <a:r>
              <a:rPr lang="sv-SE" sz="1600" b="1" i="1" dirty="0" err="1" smtClean="0"/>
              <a:t>customer</a:t>
            </a:r>
            <a:r>
              <a:rPr lang="sv-SE" sz="1600" b="1" i="1" dirty="0" smtClean="0"/>
              <a:t> interface (order on </a:t>
            </a:r>
            <a:r>
              <a:rPr lang="sv-SE" sz="1600" b="1" i="1" dirty="0" err="1" smtClean="0"/>
              <a:t>demand</a:t>
            </a:r>
            <a:r>
              <a:rPr lang="sv-SE" sz="1600" b="1" i="1" dirty="0" smtClean="0"/>
              <a:t>)</a:t>
            </a:r>
          </a:p>
          <a:p>
            <a:endParaRPr lang="sv-SE" sz="1600" b="1" i="1" dirty="0" smtClean="0"/>
          </a:p>
          <a:p>
            <a:r>
              <a:rPr lang="sv-SE" sz="1600" b="1" i="1" dirty="0" err="1" smtClean="0"/>
              <a:t>Awareness</a:t>
            </a:r>
            <a:r>
              <a:rPr lang="sv-SE" sz="1600" b="1" i="1" dirty="0" smtClean="0"/>
              <a:t> of the system by </a:t>
            </a:r>
            <a:r>
              <a:rPr lang="sv-SE" sz="1600" b="1" i="1" dirty="0" err="1" smtClean="0"/>
              <a:t>other</a:t>
            </a:r>
            <a:r>
              <a:rPr lang="sv-SE" sz="1600" b="1" i="1" dirty="0" smtClean="0"/>
              <a:t> road </a:t>
            </a:r>
            <a:r>
              <a:rPr lang="sv-SE" sz="1600" b="1" i="1" dirty="0" err="1" smtClean="0"/>
              <a:t>users</a:t>
            </a:r>
            <a:r>
              <a:rPr lang="sv-SE" sz="1600" b="1" i="1" dirty="0" smtClean="0"/>
              <a:t> (cars, </a:t>
            </a:r>
            <a:r>
              <a:rPr lang="sv-SE" sz="1600" b="1" i="1" dirty="0" err="1" smtClean="0"/>
              <a:t>bicycles</a:t>
            </a:r>
            <a:r>
              <a:rPr lang="sv-SE" sz="1600" b="1" i="1" dirty="0" smtClean="0"/>
              <a:t>, </a:t>
            </a:r>
            <a:r>
              <a:rPr lang="sv-SE" sz="1600" b="1" i="1" dirty="0" err="1" smtClean="0"/>
              <a:t>pedestrians</a:t>
            </a:r>
            <a:r>
              <a:rPr lang="sv-SE" sz="1600" b="1" i="1" dirty="0" smtClean="0"/>
              <a:t>) </a:t>
            </a:r>
            <a:endParaRPr lang="sv-SE" sz="1600" b="1" i="1" dirty="0" smtClean="0"/>
          </a:p>
          <a:p>
            <a:endParaRPr lang="sv-SE" sz="2000" dirty="0" smtClean="0"/>
          </a:p>
          <a:p>
            <a:pPr lvl="0">
              <a:buNone/>
            </a:pPr>
            <a:endParaRPr lang="en-GB" sz="1200" dirty="0"/>
          </a:p>
          <a:p>
            <a:endParaRPr lang="en-GB" sz="110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0F07-3A8A-4BB9-A439-82D38A90A280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81000" y="188641"/>
            <a:ext cx="8382000" cy="720080"/>
          </a:xfrm>
        </p:spPr>
        <p:txBody>
          <a:bodyPr/>
          <a:lstStyle/>
          <a:p>
            <a:r>
              <a:rPr lang="en-US" sz="1800" dirty="0" smtClean="0"/>
              <a:t>What are the most important elements that needs to be in place before </a:t>
            </a:r>
            <a:r>
              <a:rPr lang="en-US" sz="1800" dirty="0" err="1" smtClean="0"/>
              <a:t>Ruter</a:t>
            </a:r>
            <a:r>
              <a:rPr lang="en-US" sz="1800" dirty="0" smtClean="0"/>
              <a:t> can deploy an autonomous, on-demand service to our customers as an integrated part of our complete public transportation system?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5"/>
          </p:nvPr>
        </p:nvSpPr>
        <p:spPr>
          <a:xfrm>
            <a:off x="323528" y="980728"/>
            <a:ext cx="8496944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sv-SE" sz="1200" dirty="0" smtClean="0"/>
          </a:p>
          <a:p>
            <a:r>
              <a:rPr lang="sv-SE" sz="1500" b="1" i="1" dirty="0" smtClean="0"/>
              <a:t> </a:t>
            </a:r>
            <a:r>
              <a:rPr lang="sv-SE" sz="1600" b="1" i="1" dirty="0" err="1" smtClean="0"/>
              <a:t>Already</a:t>
            </a:r>
            <a:r>
              <a:rPr lang="sv-SE" sz="1600" b="1" i="1" dirty="0" smtClean="0"/>
              <a:t> operating </a:t>
            </a:r>
            <a:r>
              <a:rPr lang="sv-SE" sz="1600" b="1" i="1" dirty="0" err="1" smtClean="0"/>
              <a:t>worldwide</a:t>
            </a:r>
            <a:r>
              <a:rPr lang="sv-SE" sz="1600" b="1" i="1" dirty="0" smtClean="0"/>
              <a:t> </a:t>
            </a:r>
          </a:p>
          <a:p>
            <a:endParaRPr lang="sv-SE" sz="1600" b="1" i="1" dirty="0" smtClean="0"/>
          </a:p>
          <a:p>
            <a:r>
              <a:rPr lang="sv-SE" sz="1600" b="1" i="1" dirty="0" err="1" smtClean="0"/>
              <a:t>Depends</a:t>
            </a:r>
            <a:r>
              <a:rPr lang="sv-SE" sz="1600" b="1" i="1" dirty="0" smtClean="0"/>
              <a:t> of the </a:t>
            </a:r>
            <a:r>
              <a:rPr lang="sv-SE" sz="1600" b="1" i="1" dirty="0" err="1" smtClean="0"/>
              <a:t>will</a:t>
            </a:r>
            <a:r>
              <a:rPr lang="sv-SE" sz="1600" b="1" i="1" dirty="0" smtClean="0"/>
              <a:t> of PTA and </a:t>
            </a:r>
            <a:r>
              <a:rPr lang="sv-SE" sz="1600" b="1" i="1" dirty="0" err="1" smtClean="0"/>
              <a:t>negotiations</a:t>
            </a:r>
            <a:r>
              <a:rPr lang="sv-SE" sz="1600" b="1" i="1" dirty="0" smtClean="0"/>
              <a:t> (talks </a:t>
            </a:r>
            <a:r>
              <a:rPr lang="sv-SE" sz="1600" b="1" i="1" dirty="0" err="1" smtClean="0"/>
              <a:t>can</a:t>
            </a:r>
            <a:r>
              <a:rPr lang="sv-SE" sz="1600" b="1" i="1" dirty="0" smtClean="0"/>
              <a:t> start </a:t>
            </a:r>
            <a:r>
              <a:rPr lang="sv-SE" sz="1600" b="1" i="1" dirty="0" err="1" smtClean="0"/>
              <a:t>tomorrow</a:t>
            </a:r>
            <a:r>
              <a:rPr lang="sv-SE" sz="1600" b="1" i="1" dirty="0" smtClean="0"/>
              <a:t>)</a:t>
            </a:r>
          </a:p>
          <a:p>
            <a:endParaRPr lang="sv-SE" sz="2000" dirty="0" smtClean="0"/>
          </a:p>
          <a:p>
            <a:pPr lvl="0">
              <a:buNone/>
            </a:pPr>
            <a:endParaRPr lang="en-GB" sz="1200" dirty="0"/>
          </a:p>
          <a:p>
            <a:endParaRPr lang="en-GB" sz="110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0F07-3A8A-4BB9-A439-82D38A90A280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81000" y="188641"/>
            <a:ext cx="8382000" cy="720080"/>
          </a:xfrm>
        </p:spPr>
        <p:txBody>
          <a:bodyPr/>
          <a:lstStyle/>
          <a:p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en-US" sz="1800" dirty="0" smtClean="0"/>
              <a:t>How soon can do you think the market can have such a service ready for operation in Oslo and </a:t>
            </a:r>
            <a:r>
              <a:rPr lang="en-US" sz="1800" dirty="0" err="1" smtClean="0"/>
              <a:t>Akershus</a:t>
            </a:r>
            <a:r>
              <a:rPr lang="en-US" sz="1800" dirty="0" smtClean="0"/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5"/>
          </p:nvPr>
        </p:nvSpPr>
        <p:spPr>
          <a:xfrm>
            <a:off x="323528" y="980728"/>
            <a:ext cx="8496944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sv-SE" sz="1200" dirty="0" smtClean="0"/>
          </a:p>
          <a:p>
            <a:r>
              <a:rPr lang="sv-SE" sz="1500" b="1" i="1" dirty="0" smtClean="0"/>
              <a:t> </a:t>
            </a:r>
            <a:r>
              <a:rPr lang="sv-SE" sz="1600" b="1" i="1" dirty="0" err="1" smtClean="0"/>
              <a:t>Create</a:t>
            </a:r>
            <a:r>
              <a:rPr lang="sv-SE" sz="1600" b="1" i="1" dirty="0" smtClean="0"/>
              <a:t> a </a:t>
            </a:r>
            <a:r>
              <a:rPr lang="sv-SE" sz="1600" b="1" i="1" dirty="0" err="1" smtClean="0"/>
              <a:t>strategy</a:t>
            </a:r>
            <a:r>
              <a:rPr lang="sv-SE" sz="1600" b="1" i="1" dirty="0" smtClean="0"/>
              <a:t> and </a:t>
            </a:r>
            <a:r>
              <a:rPr lang="sv-SE" sz="1600" b="1" i="1" dirty="0" err="1" smtClean="0"/>
              <a:t>down</a:t>
            </a:r>
            <a:r>
              <a:rPr lang="sv-SE" sz="1600" b="1" i="1" dirty="0" smtClean="0"/>
              <a:t> to </a:t>
            </a:r>
            <a:r>
              <a:rPr lang="sv-SE" sz="1600" b="1" i="1" dirty="0" err="1" smtClean="0"/>
              <a:t>earth</a:t>
            </a:r>
            <a:r>
              <a:rPr lang="sv-SE" sz="1600" b="1" i="1" dirty="0" smtClean="0"/>
              <a:t> plans</a:t>
            </a:r>
          </a:p>
          <a:p>
            <a:endParaRPr lang="sv-SE" sz="1600" b="1" i="1" dirty="0" smtClean="0"/>
          </a:p>
          <a:p>
            <a:r>
              <a:rPr lang="sv-SE" sz="1600" b="1" i="1" dirty="0" err="1" smtClean="0"/>
              <a:t>Continue</a:t>
            </a:r>
            <a:r>
              <a:rPr lang="sv-SE" sz="1600" b="1" i="1" dirty="0" smtClean="0"/>
              <a:t> with the </a:t>
            </a:r>
            <a:r>
              <a:rPr lang="sv-SE" sz="1600" b="1" i="1" dirty="0" err="1" smtClean="0"/>
              <a:t>dialogue</a:t>
            </a:r>
            <a:r>
              <a:rPr lang="sv-SE" sz="1600" b="1" i="1" dirty="0" smtClean="0"/>
              <a:t> to </a:t>
            </a:r>
            <a:r>
              <a:rPr lang="sv-SE" sz="1600" b="1" i="1" dirty="0" err="1" smtClean="0"/>
              <a:t>suppliers</a:t>
            </a:r>
            <a:r>
              <a:rPr lang="sv-SE" sz="1600" b="1" i="1" dirty="0" smtClean="0"/>
              <a:t> </a:t>
            </a:r>
          </a:p>
          <a:p>
            <a:endParaRPr lang="sv-SE" sz="2000" dirty="0" smtClean="0"/>
          </a:p>
          <a:p>
            <a:pPr lvl="0">
              <a:buNone/>
            </a:pPr>
            <a:endParaRPr lang="en-GB" sz="1200" dirty="0"/>
          </a:p>
          <a:p>
            <a:endParaRPr lang="en-GB" sz="110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0F07-3A8A-4BB9-A439-82D38A90A28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81000" y="188641"/>
            <a:ext cx="8382000" cy="720080"/>
          </a:xfrm>
        </p:spPr>
        <p:txBody>
          <a:bodyPr/>
          <a:lstStyle/>
          <a:p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en-US" sz="1800" dirty="0" smtClean="0"/>
              <a:t>What should </a:t>
            </a:r>
            <a:r>
              <a:rPr lang="en-US" sz="1800" dirty="0" err="1" smtClean="0"/>
              <a:t>Ruter</a:t>
            </a:r>
            <a:r>
              <a:rPr lang="en-US" sz="1800" dirty="0" smtClean="0"/>
              <a:t> do to make this an appealing business opportunity for your company? </a:t>
            </a:r>
            <a:br>
              <a:rPr lang="en-US" sz="1800" dirty="0" smtClean="0"/>
            </a:b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5"/>
          </p:nvPr>
        </p:nvSpPr>
        <p:spPr>
          <a:xfrm>
            <a:off x="323528" y="980728"/>
            <a:ext cx="8496944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sv-SE" sz="1200" dirty="0" smtClean="0"/>
          </a:p>
          <a:p>
            <a:r>
              <a:rPr lang="sv-SE" sz="1500" b="1" i="1" dirty="0" smtClean="0"/>
              <a:t> </a:t>
            </a:r>
            <a:r>
              <a:rPr lang="sv-SE" sz="1600" b="1" i="1" dirty="0" err="1" smtClean="0"/>
              <a:t>Create</a:t>
            </a:r>
            <a:r>
              <a:rPr lang="sv-SE" sz="1600" b="1" i="1" dirty="0" smtClean="0"/>
              <a:t> a </a:t>
            </a:r>
            <a:r>
              <a:rPr lang="sv-SE" sz="1600" b="1" i="1" dirty="0" err="1" smtClean="0"/>
              <a:t>strategy</a:t>
            </a:r>
            <a:r>
              <a:rPr lang="sv-SE" sz="1600" b="1" i="1" dirty="0" smtClean="0"/>
              <a:t> and </a:t>
            </a:r>
            <a:r>
              <a:rPr lang="sv-SE" sz="1600" b="1" i="1" dirty="0" err="1" smtClean="0"/>
              <a:t>down</a:t>
            </a:r>
            <a:r>
              <a:rPr lang="sv-SE" sz="1600" b="1" i="1" dirty="0" smtClean="0"/>
              <a:t> to </a:t>
            </a:r>
            <a:r>
              <a:rPr lang="sv-SE" sz="1600" b="1" i="1" dirty="0" err="1" smtClean="0"/>
              <a:t>earth</a:t>
            </a:r>
            <a:r>
              <a:rPr lang="sv-SE" sz="1600" b="1" i="1" dirty="0" smtClean="0"/>
              <a:t> plans as </a:t>
            </a:r>
            <a:r>
              <a:rPr lang="sv-SE" sz="1600" b="1" i="1" dirty="0" err="1" smtClean="0"/>
              <a:t>said</a:t>
            </a:r>
            <a:r>
              <a:rPr lang="sv-SE" sz="1600" b="1" i="1" dirty="0" smtClean="0"/>
              <a:t> </a:t>
            </a:r>
            <a:r>
              <a:rPr lang="sv-SE" sz="1600" b="1" i="1" dirty="0" err="1" smtClean="0"/>
              <a:t>above</a:t>
            </a:r>
            <a:endParaRPr lang="sv-SE" sz="1600" b="1" i="1" dirty="0" smtClean="0"/>
          </a:p>
          <a:p>
            <a:r>
              <a:rPr lang="sv-SE" sz="1600" b="1" i="1" dirty="0" err="1" smtClean="0"/>
              <a:t>Build</a:t>
            </a:r>
            <a:r>
              <a:rPr lang="sv-SE" sz="1600" b="1" i="1" dirty="0" smtClean="0"/>
              <a:t> </a:t>
            </a:r>
            <a:r>
              <a:rPr lang="sv-SE" sz="1600" b="1" i="1" dirty="0" err="1" smtClean="0"/>
              <a:t>Oslo-Akershus</a:t>
            </a:r>
            <a:r>
              <a:rPr lang="sv-SE" sz="1600" b="1" i="1" dirty="0" smtClean="0"/>
              <a:t> as </a:t>
            </a:r>
            <a:r>
              <a:rPr lang="sv-SE" sz="1600" b="1" i="1" dirty="0" err="1" smtClean="0"/>
              <a:t>showroom</a:t>
            </a:r>
            <a:r>
              <a:rPr lang="sv-SE" sz="1600" b="1" i="1" dirty="0" smtClean="0"/>
              <a:t> to the world for public transport and </a:t>
            </a:r>
            <a:r>
              <a:rPr lang="sv-SE" sz="1600" b="1" i="1" dirty="0" err="1" smtClean="0"/>
              <a:t>emphasize</a:t>
            </a:r>
            <a:r>
              <a:rPr lang="sv-SE" sz="1600" b="1" i="1" dirty="0" smtClean="0"/>
              <a:t> on </a:t>
            </a:r>
            <a:r>
              <a:rPr lang="sv-SE" sz="1600" b="1" i="1" dirty="0" err="1" smtClean="0"/>
              <a:t>intermodality</a:t>
            </a:r>
            <a:r>
              <a:rPr lang="sv-SE" sz="1600" b="1" i="1" dirty="0" smtClean="0"/>
              <a:t> and </a:t>
            </a:r>
            <a:r>
              <a:rPr lang="sv-SE" sz="1600" b="1" i="1" dirty="0" err="1" smtClean="0"/>
              <a:t>self-driving</a:t>
            </a:r>
            <a:r>
              <a:rPr lang="sv-SE" sz="1600" b="1" i="1" dirty="0" smtClean="0"/>
              <a:t> cars</a:t>
            </a:r>
          </a:p>
          <a:p>
            <a:endParaRPr lang="sv-SE" sz="2000" dirty="0" smtClean="0"/>
          </a:p>
          <a:p>
            <a:pPr lvl="0">
              <a:buNone/>
            </a:pPr>
            <a:endParaRPr lang="en-GB" sz="1200" dirty="0"/>
          </a:p>
          <a:p>
            <a:endParaRPr lang="en-GB" sz="110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0F07-3A8A-4BB9-A439-82D38A90A280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2000" cy="720080"/>
          </a:xfrm>
        </p:spPr>
        <p:txBody>
          <a:bodyPr/>
          <a:lstStyle/>
          <a:p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en-US" sz="1800" dirty="0" smtClean="0"/>
              <a:t>Any other advice or insights to </a:t>
            </a:r>
            <a:r>
              <a:rPr lang="en-US" sz="1800" dirty="0" err="1" smtClean="0"/>
              <a:t>Ruter</a:t>
            </a:r>
            <a:r>
              <a:rPr lang="en-US" sz="1800" dirty="0" smtClean="0"/>
              <a:t> in moving forwards with this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5"/>
          </p:nvPr>
        </p:nvSpPr>
        <p:spPr>
          <a:xfrm>
            <a:off x="323528" y="980728"/>
            <a:ext cx="8496944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sv-SE" sz="1200" dirty="0" smtClean="0"/>
          </a:p>
          <a:p>
            <a:pPr>
              <a:buNone/>
            </a:pPr>
            <a:endParaRPr lang="sv-SE" sz="2000" dirty="0" smtClean="0"/>
          </a:p>
          <a:p>
            <a:pPr lvl="0">
              <a:buNone/>
            </a:pPr>
            <a:endParaRPr lang="en-GB" sz="1200" dirty="0"/>
          </a:p>
          <a:p>
            <a:endParaRPr lang="en-GB" sz="110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0F07-3A8A-4BB9-A439-82D38A90A28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2000" cy="720080"/>
          </a:xfrm>
        </p:spPr>
        <p:txBody>
          <a:bodyPr/>
          <a:lstStyle/>
          <a:p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en-US" sz="1800" dirty="0" smtClean="0"/>
              <a:t>Picture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52488"/>
            <a:ext cx="87153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5"/>
          </p:nvPr>
        </p:nvSpPr>
        <p:spPr>
          <a:xfrm>
            <a:off x="323528" y="980728"/>
            <a:ext cx="8496944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sv-SE" sz="1200" dirty="0" smtClean="0"/>
          </a:p>
          <a:p>
            <a:pPr>
              <a:buNone/>
            </a:pPr>
            <a:endParaRPr lang="sv-SE" sz="2000" dirty="0" smtClean="0"/>
          </a:p>
          <a:p>
            <a:pPr lvl="0">
              <a:buNone/>
            </a:pPr>
            <a:endParaRPr lang="en-GB" sz="1200" dirty="0"/>
          </a:p>
          <a:p>
            <a:endParaRPr lang="en-GB" sz="110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Business opportunity review - Norway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0F07-3A8A-4BB9-A439-82D38A90A28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2000" cy="720080"/>
          </a:xfrm>
        </p:spPr>
        <p:txBody>
          <a:bodyPr/>
          <a:lstStyle/>
          <a:p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en-US" sz="1800" dirty="0" smtClean="0"/>
              <a:t>Picture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96752"/>
            <a:ext cx="8151755" cy="484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0828 1722 Keolis - Masque 2014">
  <a:themeElements>
    <a:clrScheme name="Keolis">
      <a:dk1>
        <a:srgbClr val="404040"/>
      </a:dk1>
      <a:lt1>
        <a:sysClr val="window" lastClr="FFFFFF"/>
      </a:lt1>
      <a:dk2>
        <a:srgbClr val="055FA3"/>
      </a:dk2>
      <a:lt2>
        <a:srgbClr val="F1F1EC"/>
      </a:lt2>
      <a:accent1>
        <a:srgbClr val="00ADAF"/>
      </a:accent1>
      <a:accent2>
        <a:srgbClr val="1A8A4F"/>
      </a:accent2>
      <a:accent3>
        <a:srgbClr val="FEBF5B"/>
      </a:accent3>
      <a:accent4>
        <a:srgbClr val="F2500F"/>
      </a:accent4>
      <a:accent5>
        <a:srgbClr val="D5464F"/>
      </a:accent5>
      <a:accent6>
        <a:srgbClr val="E72766"/>
      </a:accent6>
      <a:hlink>
        <a:srgbClr val="0000FF"/>
      </a:hlink>
      <a:folHlink>
        <a:srgbClr val="800080"/>
      </a:folHlink>
    </a:clrScheme>
    <a:fontScheme name="Keoli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140828 1722 Keolis - Masque 2014</Template>
  <TotalTime>12888</TotalTime>
  <Words>253</Words>
  <Application>Microsoft Office PowerPoint</Application>
  <PresentationFormat>Bildspel på skärmen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140828 1722 Keolis - Masque 2014</vt:lpstr>
      <vt:lpstr>  Autonomous public transport on demand </vt:lpstr>
      <vt:lpstr>What experiences does the supplier have in the area of autonomous vehicles or similar/related technology or services?</vt:lpstr>
      <vt:lpstr>What are the most important elements that needs to be in place before Ruter can deploy an autonomous, on-demand service to our customers as an integrated part of our complete public transportation system?</vt:lpstr>
      <vt:lpstr> How soon can do you think the market can have such a service ready for operation in Oslo and Akershus? </vt:lpstr>
      <vt:lpstr>  What should Ruter do to make this an appealing business opportunity for your company?  </vt:lpstr>
      <vt:lpstr>   Any other advice or insights to Ruter in moving forwards with this   </vt:lpstr>
      <vt:lpstr>   Picture  </vt:lpstr>
      <vt:lpstr>   Picture  </vt:lpstr>
    </vt:vector>
  </TitlesOfParts>
  <Company>Keolis Norge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Opportunity Review - Norway</dc:title>
  <dc:creator>Arnfinn Lundberg Bakke</dc:creator>
  <cp:lastModifiedBy>janjan</cp:lastModifiedBy>
  <cp:revision>367</cp:revision>
  <dcterms:created xsi:type="dcterms:W3CDTF">2014-08-28T15:25:36Z</dcterms:created>
  <dcterms:modified xsi:type="dcterms:W3CDTF">2017-01-11T19:32:34Z</dcterms:modified>
</cp:coreProperties>
</file>