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  <p:sldMasterId id="2147483658" r:id="rId3"/>
    <p:sldMasterId id="2147483666" r:id="rId4"/>
    <p:sldMasterId id="2147483668" r:id="rId5"/>
    <p:sldMasterId id="2147483656" r:id="rId6"/>
  </p:sldMasterIdLst>
  <p:sldIdLst>
    <p:sldId id="259" r:id="rId7"/>
    <p:sldId id="265" r:id="rId8"/>
    <p:sldId id="264" r:id="rId9"/>
    <p:sldId id="262" r:id="rId10"/>
    <p:sldId id="266" r:id="rId11"/>
    <p:sldId id="261" r:id="rId12"/>
    <p:sldId id="268" r:id="rId13"/>
    <p:sldId id="267" r:id="rId14"/>
  </p:sldIdLst>
  <p:sldSz cx="9144000" cy="6858000" type="screen4x3"/>
  <p:notesSz cx="6662738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585E"/>
    <a:srgbClr val="BE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smtClean="0"/>
              <a:t>Klikk for å redigere tittelstil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4E585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ternativ 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ED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753200" y="2571744"/>
            <a:ext cx="6319262" cy="928694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3200" y="3524400"/>
            <a:ext cx="6289200" cy="757246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9777-F86D-4511-BE1F-2DFF93CFF3B8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3A13-CBCF-42A6-B3ED-DDAC49CA7C2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</a:blip>
          <a:srcRect l="17242" t="17699" r="12064" b="26857"/>
          <a:stretch>
            <a:fillRect/>
          </a:stretch>
        </p:blipFill>
        <p:spPr bwMode="auto">
          <a:xfrm>
            <a:off x="6262688" y="407988"/>
            <a:ext cx="250190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med flic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7600" y="1861200"/>
            <a:ext cx="7884000" cy="46800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7600" y="2577600"/>
            <a:ext cx="76176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4833-393E-49E2-9CEB-5D70E45951B4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A9C-A090-4A38-A418-7CBB3A7DF86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</a:blip>
          <a:srcRect l="17242" t="17699" r="12064" b="26857"/>
          <a:stretch>
            <a:fillRect/>
          </a:stretch>
        </p:blipFill>
        <p:spPr bwMode="auto">
          <a:xfrm>
            <a:off x="6683375" y="252413"/>
            <a:ext cx="208121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Bildobjekt 8" descr="Söt flicka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3161109"/>
            <a:ext cx="9144000" cy="36968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nb-NO" smtClean="0"/>
              <a:t>Klikk for å redigere tittelstil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lang="sv-SE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5pPr>
              <a:buClr>
                <a:srgbClr val="77D600"/>
              </a:buClr>
              <a:defRPr sz="18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nb-NO" smtClean="0"/>
              <a:t>Klikk for å redigere tittelstil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5200" y="439200"/>
            <a:ext cx="8131642" cy="1044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5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lang="sv-SE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48242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lang="sv-SE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9"/>
          <p:cNvSpPr>
            <a:spLocks noChangeArrowheads="1"/>
          </p:cNvSpPr>
          <p:nvPr userDrawn="1"/>
        </p:nvSpPr>
        <p:spPr bwMode="auto">
          <a:xfrm>
            <a:off x="0" y="-12700"/>
            <a:ext cx="9143999" cy="6870700"/>
          </a:xfrm>
          <a:prstGeom prst="rect">
            <a:avLst/>
          </a:prstGeom>
          <a:solidFill>
            <a:srgbClr val="BED6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C067-C166-41DF-9A8B-3AB05E24C05E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DDD-741A-4472-98C0-404DFA65B22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</a:blip>
          <a:srcRect l="17242" t="17699" r="12064" b="26857"/>
          <a:stretch>
            <a:fillRect/>
          </a:stretch>
        </p:blipFill>
        <p:spPr bwMode="auto">
          <a:xfrm>
            <a:off x="2174875" y="484188"/>
            <a:ext cx="47974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Underrubrik 2"/>
          <p:cNvSpPr txBox="1">
            <a:spLocks/>
          </p:cNvSpPr>
          <p:nvPr userDrawn="1"/>
        </p:nvSpPr>
        <p:spPr>
          <a:xfrm>
            <a:off x="2143108" y="3071810"/>
            <a:ext cx="5643602" cy="1928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>
              <a:buNone/>
              <a:defRPr sz="2000">
                <a:solidFill>
                  <a:srgbClr val="4E585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Armégatan</a:t>
            </a:r>
            <a:r>
              <a:rPr lang="sv-SE" sz="2000" dirty="0" smtClean="0">
                <a:solidFill>
                  <a:schemeClr val="bg1"/>
                </a:solidFill>
              </a:rPr>
              <a:t> 38</a:t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171 54 Solna</a:t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/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Telefon:  +46 8 4106 5000</a:t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Fax: +46 8 272303</a:t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/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www.nobina.com</a:t>
            </a:r>
            <a:endParaRPr lang="sv-S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bina, stor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EA4-FDDA-4359-8899-580C9C32732F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CE9-6CEA-4BC1-8EFC-E75122187504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ED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</a:blip>
          <a:srcRect l="17242" t="17699" r="12064" b="26857"/>
          <a:stretch>
            <a:fillRect/>
          </a:stretch>
        </p:blipFill>
        <p:spPr bwMode="auto">
          <a:xfrm>
            <a:off x="1628775" y="1931988"/>
            <a:ext cx="5978525" cy="293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a vill resa med 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ED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C798-4E91-4928-AC0A-68827D7D33FF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BC7A-4EF0-45BF-BF85-128A4E8E243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</a:blip>
          <a:srcRect l="17242" t="17699" r="12064" b="26857"/>
          <a:stretch>
            <a:fillRect/>
          </a:stretch>
        </p:blipFill>
        <p:spPr bwMode="auto">
          <a:xfrm>
            <a:off x="6683375" y="252413"/>
            <a:ext cx="208121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tshållare för rubrik 1"/>
          <p:cNvSpPr txBox="1">
            <a:spLocks/>
          </p:cNvSpPr>
          <p:nvPr userDrawn="1"/>
        </p:nvSpPr>
        <p:spPr>
          <a:xfrm>
            <a:off x="285720" y="2285992"/>
            <a:ext cx="8082000" cy="9286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5200" b="1" dirty="0" smtClean="0">
                <a:latin typeface="Arial" pitchFamily="34" charset="0"/>
                <a:cs typeface="Arial" pitchFamily="34" charset="0"/>
              </a:rPr>
              <a:t>Alla vill resa med oss</a:t>
            </a:r>
            <a:endParaRPr kumimoji="0" lang="sv-SE" sz="5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Underrubrik 2"/>
          <p:cNvSpPr txBox="1">
            <a:spLocks/>
          </p:cNvSpPr>
          <p:nvPr userDrawn="1"/>
        </p:nvSpPr>
        <p:spPr>
          <a:xfrm>
            <a:off x="1285852" y="3357562"/>
            <a:ext cx="6400800" cy="471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000">
                <a:solidFill>
                  <a:srgbClr val="4E585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/>
            <a:r>
              <a:rPr lang="sv-SE" sz="2400" dirty="0" smtClean="0">
                <a:solidFill>
                  <a:schemeClr val="bg1"/>
                </a:solidFill>
              </a:rPr>
              <a:t>Nobinas vision</a:t>
            </a:r>
            <a:endParaRPr lang="sv-SE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55200" y="439200"/>
            <a:ext cx="8082000" cy="104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5200" y="1600200"/>
            <a:ext cx="808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Clr>
                <a:srgbClr val="BED600"/>
              </a:buClr>
              <a:buFont typeface="Wingdings" pitchFamily="2" charset="2"/>
              <a:buChar char="§"/>
            </a:pPr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A1326-F0C5-4A6C-9070-7ABA2F75C2C0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0"/>
            <a:ext cx="487363" cy="6858000"/>
          </a:xfrm>
          <a:prstGeom prst="rect">
            <a:avLst/>
          </a:prstGeom>
          <a:solidFill>
            <a:srgbClr val="BED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 dirty="0"/>
          </a:p>
        </p:txBody>
      </p:sp>
      <p:pic>
        <p:nvPicPr>
          <p:cNvPr id="8" name="Bildobjekt 7" descr="Liten logotyp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55200" y="6282000"/>
            <a:ext cx="938706" cy="4449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4E585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ED600"/>
        </a:buClr>
        <a:buFont typeface="Wingdings" pitchFamily="2" charset="2"/>
        <a:buChar char="§"/>
        <a:defRPr sz="24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ED600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ED600"/>
        </a:buClr>
        <a:buFont typeface="Wingdings" pitchFamily="2" charset="2"/>
        <a:buChar char="§"/>
        <a:defRPr lang="sv-SE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ED600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D050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C067-C166-41DF-9A8B-3AB05E24C05E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B1DDD-741A-4472-98C0-404DFA65B22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BDEA4-FDDA-4359-8899-580C9C32732F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95CE9-6CEA-4BC1-8EFC-E7512218750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1C798-4E91-4928-AC0A-68827D7D33FF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7BC7A-4EF0-45BF-BF85-128A4E8E243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59777-F86D-4511-BE1F-2DFF93CFF3B8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63A13-CBCF-42A6-B3ED-DDAC49CA7C2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E4833-393E-49E2-9CEB-5D70E45951B4}" type="datetimeFigureOut">
              <a:rPr lang="sv-SE" smtClean="0"/>
              <a:pPr/>
              <a:t>2013-11-25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EDA9C-A090-4A38-A418-7CBB3A7DF86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ctangle 29"/>
          <p:cNvSpPr>
            <a:spLocks noChangeArrowheads="1"/>
          </p:cNvSpPr>
          <p:nvPr/>
        </p:nvSpPr>
        <p:spPr bwMode="auto">
          <a:xfrm>
            <a:off x="0" y="-12700"/>
            <a:ext cx="9144000" cy="3181350"/>
          </a:xfrm>
          <a:prstGeom prst="rect">
            <a:avLst/>
          </a:prstGeom>
          <a:solidFill>
            <a:srgbClr val="BED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7600" y="1643050"/>
            <a:ext cx="7884000" cy="714380"/>
          </a:xfrm>
        </p:spPr>
        <p:txBody>
          <a:bodyPr/>
          <a:lstStyle/>
          <a:p>
            <a:r>
              <a:rPr lang="nb-NO" dirty="0"/>
              <a:t>Dialogkonferanse om Ruters bussanbud i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Bob Sebro </a:t>
            </a:r>
            <a:r>
              <a:rPr lang="nb-NO" dirty="0" err="1" smtClean="0"/>
              <a:t>Driftsjef</a:t>
            </a:r>
            <a:r>
              <a:rPr lang="nb-NO" dirty="0" smtClean="0"/>
              <a:t> </a:t>
            </a:r>
            <a:r>
              <a:rPr lang="nb-NO" dirty="0"/>
              <a:t>Nobina Akershus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320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Nobinas</a:t>
            </a:r>
            <a:r>
              <a:rPr lang="nb-NO" sz="3200" smtClean="0">
                <a:solidFill>
                  <a:srgbClr val="FF0000"/>
                </a:solidFill>
                <a:latin typeface="Arial" charset="0"/>
                <a:cs typeface="Arial" charset="0"/>
              </a:rPr>
              <a:t> virksomhet i Akershus i da</a:t>
            </a:r>
            <a:r>
              <a:rPr lang="sv-SE" sz="3200" smtClean="0">
                <a:solidFill>
                  <a:srgbClr val="FF0000"/>
                </a:solidFill>
                <a:latin typeface="Arial" charset="0"/>
                <a:cs typeface="Arial" charset="0"/>
              </a:rPr>
              <a:t>g</a:t>
            </a:r>
            <a:endParaRPr lang="sv-SE" sz="3200" smtClean="0">
              <a:latin typeface="Arial" charset="0"/>
              <a:cs typeface="Arial" charset="0"/>
            </a:endParaRPr>
          </a:p>
        </p:txBody>
      </p:sp>
      <p:pic>
        <p:nvPicPr>
          <p:cNvPr id="27651" name="Picture 2" descr="http://kart.follokart.no/gltmp/Follo/j1fdl0qxxodngbuyuk0m3n4540bbbb5f-f62c-4d89-83d2-284c2df180dc_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040" y="1556792"/>
            <a:ext cx="8423135" cy="4239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kstSylinder 14"/>
          <p:cNvSpPr txBox="1">
            <a:spLocks noChangeArrowheads="1"/>
          </p:cNvSpPr>
          <p:nvPr/>
        </p:nvSpPr>
        <p:spPr bwMode="auto">
          <a:xfrm>
            <a:off x="7164388" y="2133600"/>
            <a:ext cx="108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>
                <a:cs typeface="Arial" charset="0"/>
              </a:rPr>
              <a:t>Enebakk</a:t>
            </a:r>
            <a:endParaRPr lang="sv-SE">
              <a:cs typeface="Arial" charset="0"/>
            </a:endParaRPr>
          </a:p>
        </p:txBody>
      </p:sp>
      <p:sp>
        <p:nvSpPr>
          <p:cNvPr id="27653" name="TekstSylinder 15"/>
          <p:cNvSpPr txBox="1">
            <a:spLocks noChangeArrowheads="1"/>
          </p:cNvSpPr>
          <p:nvPr/>
        </p:nvSpPr>
        <p:spPr bwMode="auto">
          <a:xfrm>
            <a:off x="6372200" y="4293096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dirty="0">
                <a:cs typeface="Arial" charset="0"/>
              </a:rPr>
              <a:t>Ski</a:t>
            </a:r>
            <a:endParaRPr lang="sv-SE" dirty="0">
              <a:cs typeface="Arial" charset="0"/>
            </a:endParaRPr>
          </a:p>
        </p:txBody>
      </p:sp>
      <p:sp>
        <p:nvSpPr>
          <p:cNvPr id="27654" name="TekstSylinder 16"/>
          <p:cNvSpPr txBox="1">
            <a:spLocks noChangeArrowheads="1"/>
          </p:cNvSpPr>
          <p:nvPr/>
        </p:nvSpPr>
        <p:spPr bwMode="auto">
          <a:xfrm>
            <a:off x="3563888" y="5877272"/>
            <a:ext cx="877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dirty="0">
                <a:cs typeface="Arial" charset="0"/>
              </a:rPr>
              <a:t>Vestby</a:t>
            </a:r>
            <a:endParaRPr lang="sv-SE" dirty="0">
              <a:cs typeface="Arial" charset="0"/>
            </a:endParaRPr>
          </a:p>
        </p:txBody>
      </p:sp>
      <p:sp>
        <p:nvSpPr>
          <p:cNvPr id="27655" name="TekstSylinder 17"/>
          <p:cNvSpPr txBox="1">
            <a:spLocks noChangeArrowheads="1"/>
          </p:cNvSpPr>
          <p:nvPr/>
        </p:nvSpPr>
        <p:spPr bwMode="auto">
          <a:xfrm>
            <a:off x="1691680" y="414908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dirty="0">
                <a:cs typeface="Arial" charset="0"/>
              </a:rPr>
              <a:t>Fagerstrand</a:t>
            </a:r>
            <a:endParaRPr lang="sv-SE" dirty="0">
              <a:cs typeface="Arial" charset="0"/>
            </a:endParaRPr>
          </a:p>
        </p:txBody>
      </p:sp>
      <p:cxnSp>
        <p:nvCxnSpPr>
          <p:cNvPr id="11" name="Rett pil 10"/>
          <p:cNvCxnSpPr>
            <a:stCxn id="27652" idx="1"/>
          </p:cNvCxnSpPr>
          <p:nvPr/>
        </p:nvCxnSpPr>
        <p:spPr>
          <a:xfrm flipH="1">
            <a:off x="6012160" y="2318544"/>
            <a:ext cx="1152228" cy="462384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 13"/>
          <p:cNvCxnSpPr/>
          <p:nvPr/>
        </p:nvCxnSpPr>
        <p:spPr>
          <a:xfrm flipH="1" flipV="1">
            <a:off x="4355976" y="3429000"/>
            <a:ext cx="2016249" cy="863600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 16"/>
          <p:cNvCxnSpPr/>
          <p:nvPr/>
        </p:nvCxnSpPr>
        <p:spPr>
          <a:xfrm rot="5400000" flipH="1" flipV="1">
            <a:off x="3237112" y="4979912"/>
            <a:ext cx="1655762" cy="138113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 19"/>
          <p:cNvCxnSpPr>
            <a:stCxn id="27655" idx="3"/>
          </p:cNvCxnSpPr>
          <p:nvPr/>
        </p:nvCxnSpPr>
        <p:spPr>
          <a:xfrm flipV="1">
            <a:off x="3120430" y="3068960"/>
            <a:ext cx="83418" cy="1265064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Akershus</a:t>
            </a:r>
            <a:endParaRPr lang="sv-SE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Ruter Regiontrafikk i Follo region syd i Akershus samt skolekjøring</a:t>
            </a:r>
          </a:p>
          <a:p>
            <a:r>
              <a:rPr lang="nb-NO" dirty="0" smtClean="0"/>
              <a:t>Planlagt km i 2013, </a:t>
            </a:r>
            <a:r>
              <a:rPr lang="sv-SE" dirty="0" smtClean="0"/>
              <a:t>4 596 178 km </a:t>
            </a:r>
            <a:endParaRPr lang="nb-NO" dirty="0" smtClean="0"/>
          </a:p>
          <a:p>
            <a:r>
              <a:rPr lang="nb-NO" dirty="0" smtClean="0"/>
              <a:t>132 FTE</a:t>
            </a:r>
          </a:p>
          <a:p>
            <a:r>
              <a:rPr lang="nb-NO" dirty="0" smtClean="0"/>
              <a:t>3 godkjente verksteder, 1 med lakkerings- og opprettingsfunksjon</a:t>
            </a:r>
          </a:p>
          <a:p>
            <a:r>
              <a:rPr lang="nb-NO" dirty="0" smtClean="0"/>
              <a:t>72 busser</a:t>
            </a:r>
          </a:p>
          <a:p>
            <a:r>
              <a:rPr lang="nb-NO" dirty="0" smtClean="0"/>
              <a:t>Antall passasjerer rutetrafikk </a:t>
            </a:r>
            <a:r>
              <a:rPr lang="sv-SE" dirty="0" smtClean="0"/>
              <a:t>5 345 720, 20 linjer </a:t>
            </a:r>
            <a:endParaRPr lang="nb-NO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Nesodden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Ruter Regiontrafikk på Nesodden samt skolekjøring</a:t>
            </a:r>
          </a:p>
          <a:p>
            <a:r>
              <a:rPr lang="nb-NO" dirty="0" smtClean="0"/>
              <a:t>Planlagt km i 2013, 1 442 125 km.</a:t>
            </a:r>
          </a:p>
          <a:p>
            <a:r>
              <a:rPr lang="nb-NO" dirty="0" smtClean="0"/>
              <a:t>49 FTE</a:t>
            </a:r>
          </a:p>
          <a:p>
            <a:r>
              <a:rPr lang="nb-NO" dirty="0" smtClean="0"/>
              <a:t>Godkjent verksted</a:t>
            </a:r>
          </a:p>
          <a:p>
            <a:r>
              <a:rPr lang="nb-NO" dirty="0" smtClean="0"/>
              <a:t>23 busser</a:t>
            </a:r>
          </a:p>
          <a:p>
            <a:r>
              <a:rPr lang="nb-NO" dirty="0" smtClean="0"/>
              <a:t>Antall passasjerer rutetrafikk </a:t>
            </a:r>
            <a:r>
              <a:rPr lang="sv-SE" dirty="0" smtClean="0"/>
              <a:t>2 887 243, 5 linjer </a:t>
            </a:r>
          </a:p>
          <a:p>
            <a:r>
              <a:rPr lang="nb-NO" dirty="0" smtClean="0"/>
              <a:t>Kollektivandel 38 %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 fra Nesodden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+"/>
            </a:pPr>
            <a:r>
              <a:rPr lang="nb-NO" dirty="0" smtClean="0"/>
              <a:t>Høy kollektivandel gir «proffe» passasjerer</a:t>
            </a:r>
          </a:p>
          <a:p>
            <a:pPr>
              <a:buFont typeface="Arial" panose="020B0604020202020204" pitchFamily="34" charset="0"/>
              <a:buChar char="+"/>
            </a:pPr>
            <a:r>
              <a:rPr lang="nb-NO" dirty="0" smtClean="0"/>
              <a:t>Lite biltrafikk</a:t>
            </a:r>
          </a:p>
          <a:p>
            <a:pPr>
              <a:buFont typeface="Arial" panose="020B0604020202020204" pitchFamily="34" charset="0"/>
              <a:buChar char="+"/>
            </a:pPr>
            <a:r>
              <a:rPr lang="nb-NO" dirty="0" smtClean="0"/>
              <a:t>Høy plassutnyttelse på rushtidsavganger </a:t>
            </a:r>
          </a:p>
          <a:p>
            <a:pPr>
              <a:buFont typeface="Arial" panose="020B0604020202020204" pitchFamily="34" charset="0"/>
              <a:buChar char="+"/>
            </a:pPr>
            <a:endParaRPr lang="nb-NO" dirty="0" smtClean="0"/>
          </a:p>
          <a:p>
            <a:pPr>
              <a:buFont typeface="Arial" panose="020B0604020202020204" pitchFamily="34" charset="0"/>
              <a:buChar char="Δ"/>
            </a:pPr>
            <a:r>
              <a:rPr lang="nn-NO" dirty="0" smtClean="0"/>
              <a:t>Fagerstrand-garasjen (</a:t>
            </a:r>
            <a:r>
              <a:rPr lang="nn-NO" dirty="0" err="1" smtClean="0"/>
              <a:t>Torneveien</a:t>
            </a:r>
            <a:r>
              <a:rPr lang="nn-NO" dirty="0" smtClean="0"/>
              <a:t> </a:t>
            </a:r>
            <a:r>
              <a:rPr lang="nn-NO" dirty="0"/>
              <a:t>10 As</a:t>
            </a:r>
            <a:r>
              <a:rPr lang="nn-NO" dirty="0" smtClean="0"/>
              <a:t>)</a:t>
            </a:r>
          </a:p>
          <a:p>
            <a:pPr>
              <a:buFont typeface="Arial" panose="020B0604020202020204" pitchFamily="34" charset="0"/>
              <a:buChar char="Δ"/>
            </a:pPr>
            <a:r>
              <a:rPr lang="nb-NO" dirty="0" smtClean="0"/>
              <a:t>Topografi</a:t>
            </a:r>
          </a:p>
          <a:p>
            <a:pPr>
              <a:buFont typeface="Arial" panose="020B0604020202020204" pitchFamily="34" charset="0"/>
              <a:buChar char="Δ"/>
            </a:pPr>
            <a:r>
              <a:rPr lang="nb-NO" dirty="0" smtClean="0"/>
              <a:t>Mange assistanseturer, mange km. lav inntjening</a:t>
            </a:r>
          </a:p>
          <a:p>
            <a:pPr>
              <a:buFont typeface="Arial" panose="020B0604020202020204" pitchFamily="34" charset="0"/>
              <a:buChar char="Δ"/>
            </a:pPr>
            <a:r>
              <a:rPr lang="nb-NO" dirty="0" err="1"/>
              <a:t>Etteregulering</a:t>
            </a:r>
            <a:r>
              <a:rPr lang="nb-NO" dirty="0"/>
              <a:t> av </a:t>
            </a:r>
            <a:r>
              <a:rPr lang="nb-NO" dirty="0" smtClean="0"/>
              <a:t>kontrakten</a:t>
            </a:r>
          </a:p>
          <a:p>
            <a:pPr>
              <a:buFont typeface="Arial" panose="020B0604020202020204" pitchFamily="34" charset="0"/>
              <a:buChar char="Δ"/>
            </a:pPr>
            <a:r>
              <a:rPr lang="nb-NO" dirty="0" smtClean="0"/>
              <a:t>Mangler depotverksted for Follo</a:t>
            </a:r>
          </a:p>
          <a:p>
            <a:pPr>
              <a:buFont typeface="Arial" panose="020B0604020202020204" pitchFamily="34" charset="0"/>
              <a:buChar char="Δ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0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Ski/Vestby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4525963"/>
          </a:xfrm>
        </p:spPr>
        <p:txBody>
          <a:bodyPr/>
          <a:lstStyle/>
          <a:p>
            <a:r>
              <a:rPr lang="nb-NO" dirty="0" smtClean="0"/>
              <a:t>Ruter Regiontrafikk i Ski, Ås og Vestby, samt skolekjøring. Underleverandør i Vestby, </a:t>
            </a:r>
            <a:r>
              <a:rPr lang="nb-NO" dirty="0" err="1" smtClean="0"/>
              <a:t>Schau’s</a:t>
            </a:r>
            <a:endParaRPr lang="nb-NO" dirty="0" smtClean="0"/>
          </a:p>
          <a:p>
            <a:r>
              <a:rPr lang="nb-NO" dirty="0" smtClean="0"/>
              <a:t>Planlagt km i 2013, </a:t>
            </a:r>
            <a:r>
              <a:rPr lang="sv-SE" dirty="0" smtClean="0"/>
              <a:t>1 406 460 </a:t>
            </a:r>
            <a:endParaRPr lang="nb-NO" dirty="0" smtClean="0"/>
          </a:p>
          <a:p>
            <a:r>
              <a:rPr lang="nb-NO" dirty="0" smtClean="0"/>
              <a:t>41 FTE</a:t>
            </a:r>
          </a:p>
          <a:p>
            <a:r>
              <a:rPr lang="nb-NO" dirty="0" smtClean="0"/>
              <a:t>Godkjent verksted  </a:t>
            </a:r>
          </a:p>
          <a:p>
            <a:r>
              <a:rPr lang="nb-NO" dirty="0" smtClean="0"/>
              <a:t>23 busser</a:t>
            </a:r>
          </a:p>
          <a:p>
            <a:r>
              <a:rPr lang="nb-NO" dirty="0" smtClean="0"/>
              <a:t>Antall passasjerer rutetrafikk </a:t>
            </a:r>
            <a:r>
              <a:rPr lang="sv-SE" dirty="0" smtClean="0"/>
              <a:t>1 276 760, 10 linjer </a:t>
            </a:r>
          </a:p>
          <a:p>
            <a:r>
              <a:rPr lang="nb-NO" dirty="0" smtClean="0"/>
              <a:t>Kollektivandel</a:t>
            </a:r>
            <a:r>
              <a:rPr lang="en-US" dirty="0" smtClean="0"/>
              <a:t> Ski 19 %, </a:t>
            </a:r>
            <a:r>
              <a:rPr lang="nb-NO" dirty="0" smtClean="0"/>
              <a:t>Vestby</a:t>
            </a:r>
            <a:r>
              <a:rPr lang="en-US" dirty="0" smtClean="0"/>
              <a:t> 18 %</a:t>
            </a:r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 fra Ski/Vestby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+"/>
            </a:pPr>
            <a:r>
              <a:rPr lang="nb-NO" dirty="0" smtClean="0"/>
              <a:t>God geografisk plassering av Ski-garasjen </a:t>
            </a:r>
          </a:p>
          <a:p>
            <a:pPr>
              <a:buFont typeface="Arial" panose="020B0604020202020204" pitchFamily="34" charset="0"/>
              <a:buChar char="+"/>
            </a:pPr>
            <a:r>
              <a:rPr lang="nb-NO" dirty="0" smtClean="0"/>
              <a:t>God samarbeidspartner i Vestby; Schaus</a:t>
            </a:r>
          </a:p>
          <a:p>
            <a:pPr>
              <a:buFont typeface="Arial" panose="020B0604020202020204" pitchFamily="34" charset="0"/>
              <a:buChar char="+"/>
            </a:pPr>
            <a:r>
              <a:rPr lang="nb-NO" dirty="0" smtClean="0"/>
              <a:t>Eget garasjeanlegg </a:t>
            </a:r>
          </a:p>
          <a:p>
            <a:pPr marL="0" indent="0">
              <a:buNone/>
            </a:pPr>
            <a:endParaRPr lang="nb-NO" dirty="0" smtClean="0"/>
          </a:p>
          <a:p>
            <a:pPr>
              <a:buFont typeface="Arial" panose="020B0604020202020204" pitchFamily="34" charset="0"/>
              <a:buChar char="Δ"/>
            </a:pPr>
            <a:r>
              <a:rPr lang="nn-NO" b="0" dirty="0" smtClean="0"/>
              <a:t> </a:t>
            </a:r>
            <a:r>
              <a:rPr lang="nn-NO" dirty="0" smtClean="0"/>
              <a:t>Ski Bussterminal</a:t>
            </a:r>
          </a:p>
          <a:p>
            <a:pPr>
              <a:buFont typeface="Arial" panose="020B0604020202020204" pitchFamily="34" charset="0"/>
              <a:buChar char="Δ"/>
            </a:pPr>
            <a:r>
              <a:rPr lang="nb-NO" dirty="0" smtClean="0"/>
              <a:t> </a:t>
            </a:r>
            <a:r>
              <a:rPr lang="nb-NO" dirty="0" err="1" smtClean="0"/>
              <a:t>Etteregulering</a:t>
            </a:r>
            <a:r>
              <a:rPr lang="nb-NO" dirty="0" smtClean="0"/>
              <a:t> av kontraktene</a:t>
            </a:r>
          </a:p>
          <a:p>
            <a:pPr>
              <a:buFont typeface="Arial" panose="020B0604020202020204" pitchFamily="34" charset="0"/>
              <a:buChar char="Δ"/>
            </a:pPr>
            <a:r>
              <a:rPr lang="nb-NO" dirty="0" smtClean="0"/>
              <a:t> Mangler depotverksted</a:t>
            </a:r>
          </a:p>
          <a:p>
            <a:pPr>
              <a:buFont typeface="Arial" panose="020B0604020202020204" pitchFamily="34" charset="0"/>
              <a:buChar char="Δ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2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6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bina - PPT med bild">
  <a:themeElements>
    <a:clrScheme name="Nob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5ACAF"/>
      </a:accent1>
      <a:accent2>
        <a:srgbClr val="5E6A71"/>
      </a:accent2>
      <a:accent3>
        <a:srgbClr val="BED600"/>
      </a:accent3>
      <a:accent4>
        <a:srgbClr val="3F9C35"/>
      </a:accent4>
      <a:accent5>
        <a:srgbClr val="00693C"/>
      </a:accent5>
      <a:accent6>
        <a:srgbClr val="0039A6"/>
      </a:accent6>
      <a:hlink>
        <a:srgbClr val="5E6A71"/>
      </a:hlink>
      <a:folHlink>
        <a:srgbClr val="A5AC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4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Nobina - PPT med bild</Template>
  <TotalTime>954</TotalTime>
  <Words>211</Words>
  <Application>Microsoft Office PowerPoint</Application>
  <PresentationFormat>Skjermfremvisning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Lysbildetitler</vt:lpstr>
      </vt:variant>
      <vt:variant>
        <vt:i4>8</vt:i4>
      </vt:variant>
    </vt:vector>
  </HeadingPairs>
  <TitlesOfParts>
    <vt:vector size="14" baseType="lpstr">
      <vt:lpstr>Nobina - PPT med bild</vt:lpstr>
      <vt:lpstr>4_Anpassad formgivning</vt:lpstr>
      <vt:lpstr>1_Anpassad formgivning</vt:lpstr>
      <vt:lpstr>2_Anpassad formgivning</vt:lpstr>
      <vt:lpstr>3_Anpassad formgivning</vt:lpstr>
      <vt:lpstr>Anpassad formgivning</vt:lpstr>
      <vt:lpstr>Dialogkonferanse om Ruters bussanbud i 2014</vt:lpstr>
      <vt:lpstr>Nobinas virksomhet i Akershus i dag</vt:lpstr>
      <vt:lpstr>Akershus</vt:lpstr>
      <vt:lpstr>Nesodden</vt:lpstr>
      <vt:lpstr>Erfaring fra Nesodden</vt:lpstr>
      <vt:lpstr>Ski/Vestby</vt:lpstr>
      <vt:lpstr>Erfaring fra Ski/Vestby</vt:lpstr>
      <vt:lpstr>PowerPoint-presentasjon</vt:lpstr>
    </vt:vector>
  </TitlesOfParts>
  <Company>Concordia Bus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Enebakk</dc:title>
  <dc:creator>rsebro01</dc:creator>
  <cp:lastModifiedBy>rsebro01</cp:lastModifiedBy>
  <cp:revision>76</cp:revision>
  <dcterms:created xsi:type="dcterms:W3CDTF">2012-03-08T12:45:09Z</dcterms:created>
  <dcterms:modified xsi:type="dcterms:W3CDTF">2013-11-25T07:20:50Z</dcterms:modified>
</cp:coreProperties>
</file>