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81" r:id="rId6"/>
    <p:sldMasterId id="2147483705" r:id="rId7"/>
    <p:sldMasterId id="2147483714" r:id="rId8"/>
    <p:sldMasterId id="2147483717" r:id="rId9"/>
    <p:sldMasterId id="2147483742" r:id="rId10"/>
    <p:sldMasterId id="2147483752" r:id="rId11"/>
    <p:sldMasterId id="2147483761" r:id="rId12"/>
    <p:sldMasterId id="2147483770" r:id="rId13"/>
  </p:sldMasterIdLst>
  <p:notesMasterIdLst>
    <p:notesMasterId r:id="rId39"/>
  </p:notesMasterIdLst>
  <p:handoutMasterIdLst>
    <p:handoutMasterId r:id="rId40"/>
  </p:handoutMasterIdLst>
  <p:sldIdLst>
    <p:sldId id="256" r:id="rId14"/>
    <p:sldId id="257" r:id="rId15"/>
    <p:sldId id="277" r:id="rId16"/>
    <p:sldId id="318" r:id="rId17"/>
    <p:sldId id="319" r:id="rId18"/>
    <p:sldId id="320" r:id="rId19"/>
    <p:sldId id="321" r:id="rId20"/>
    <p:sldId id="279" r:id="rId21"/>
    <p:sldId id="265" r:id="rId22"/>
    <p:sldId id="266" r:id="rId23"/>
    <p:sldId id="322" r:id="rId24"/>
    <p:sldId id="317" r:id="rId25"/>
    <p:sldId id="287" r:id="rId26"/>
    <p:sldId id="293" r:id="rId27"/>
    <p:sldId id="280" r:id="rId28"/>
    <p:sldId id="323" r:id="rId29"/>
    <p:sldId id="304" r:id="rId30"/>
    <p:sldId id="305" r:id="rId31"/>
    <p:sldId id="306" r:id="rId32"/>
    <p:sldId id="297" r:id="rId33"/>
    <p:sldId id="307" r:id="rId34"/>
    <p:sldId id="308" r:id="rId35"/>
    <p:sldId id="298" r:id="rId36"/>
    <p:sldId id="324" r:id="rId37"/>
    <p:sldId id="275" r:id="rId3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7F92"/>
    <a:srgbClr val="595959"/>
    <a:srgbClr val="309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7924" autoAdjust="0"/>
  </p:normalViewPr>
  <p:slideViewPr>
    <p:cSldViewPr snapToGrid="0" snapToObjects="1">
      <p:cViewPr varScale="1">
        <p:scale>
          <a:sx n="84" d="100"/>
          <a:sy n="84" d="100"/>
        </p:scale>
        <p:origin x="15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9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5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64F05-701A-C844-AA84-79865194B3A4}" type="datetimeFigureOut">
              <a:rPr lang="fr-FR" smtClean="0"/>
              <a:t>12/09/2016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92D90-FFE1-844E-92D5-95CA3D6B8E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9916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80890-7BE8-BA4D-8B08-BD7B577EF2EB}" type="datetimeFigureOut">
              <a:rPr lang="fr-FR" smtClean="0"/>
              <a:t>12/09/2016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5F0A9-59AF-2340-9F20-F3371DDD671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8429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587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403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0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0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00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00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00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00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00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00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919" indent="-173919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24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3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6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17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49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9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32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403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074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F0A9-59AF-2340-9F20-F3371DDD671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34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7.emf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7.emf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0D24-97D2-0847-BEFD-8A9D91ACB945}" type="datetime1">
              <a:rPr lang="fr-FR" smtClean="0"/>
              <a:t>12/09/2016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4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0ECE-AE97-A543-BC8E-FA815F5A1D65}" type="datetime1">
              <a:rPr lang="fr-FR" smtClean="0"/>
              <a:t>12/09/2016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8D615-338B-A54A-83E3-A4D611E3A7A3}" type="datetime1">
              <a:rPr lang="fr-FR" smtClean="0"/>
              <a:t>12/09/2016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64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ans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0"/>
            <a:ext cx="7797800" cy="42850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kern="0" spc="250" baseline="0">
                <a:solidFill>
                  <a:srgbClr val="3095B4"/>
                </a:solidFill>
                <a:latin typeface="+mj-lt"/>
                <a:cs typeface="Lucida Bright"/>
              </a:defRPr>
            </a:lvl1pPr>
            <a:lvl2pPr marL="264571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4571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6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587500"/>
            <a:ext cx="7702550" cy="4447540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264571" indent="0"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7607" indent="-180606"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>
                <a:solidFill>
                  <a:srgbClr val="8B8178"/>
                </a:solidFill>
              </a:defRPr>
            </a:lvl4pPr>
            <a:lvl5pPr>
              <a:defRPr>
                <a:solidFill>
                  <a:srgbClr val="8B8178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5" name="Image 4" descr="angle.pn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72908"/>
            <a:ext cx="1745211" cy="693749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4763" y="6434155"/>
            <a:ext cx="823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1028700"/>
            <a:ext cx="7810500" cy="304800"/>
          </a:xfr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3799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ans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41203" y="6297450"/>
            <a:ext cx="1327868" cy="3975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53" tIns="45635" rIns="91253" bIns="45635" rtlCol="0" anchor="ctr"/>
          <a:lstStyle/>
          <a:p>
            <a:pPr algn="ctr" defTabSz="456265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Rectangle 8"/>
          <p:cNvSpPr/>
          <p:nvPr userDrawn="1"/>
        </p:nvSpPr>
        <p:spPr>
          <a:xfrm>
            <a:off x="0" y="7"/>
            <a:ext cx="9156699" cy="6891580"/>
          </a:xfrm>
          <a:custGeom>
            <a:avLst/>
            <a:gdLst>
              <a:gd name="connsiteX0" fmla="*/ 0 w 5270500"/>
              <a:gd name="connsiteY0" fmla="*/ 0 h 2400300"/>
              <a:gd name="connsiteX1" fmla="*/ 5270500 w 5270500"/>
              <a:gd name="connsiteY1" fmla="*/ 0 h 2400300"/>
              <a:gd name="connsiteX2" fmla="*/ 5270500 w 5270500"/>
              <a:gd name="connsiteY2" fmla="*/ 2400300 h 2400300"/>
              <a:gd name="connsiteX3" fmla="*/ 0 w 5270500"/>
              <a:gd name="connsiteY3" fmla="*/ 2400300 h 2400300"/>
              <a:gd name="connsiteX4" fmla="*/ 0 w 5270500"/>
              <a:gd name="connsiteY4" fmla="*/ 0 h 2400300"/>
              <a:gd name="connsiteX0" fmla="*/ 0 w 6362700"/>
              <a:gd name="connsiteY0" fmla="*/ 0 h 5994400"/>
              <a:gd name="connsiteX1" fmla="*/ 5270500 w 6362700"/>
              <a:gd name="connsiteY1" fmla="*/ 0 h 5994400"/>
              <a:gd name="connsiteX2" fmla="*/ 6362700 w 6362700"/>
              <a:gd name="connsiteY2" fmla="*/ 5994400 h 5994400"/>
              <a:gd name="connsiteX3" fmla="*/ 0 w 6362700"/>
              <a:gd name="connsiteY3" fmla="*/ 2400300 h 5994400"/>
              <a:gd name="connsiteX4" fmla="*/ 0 w 6362700"/>
              <a:gd name="connsiteY4" fmla="*/ 0 h 5994400"/>
              <a:gd name="connsiteX0" fmla="*/ 0 w 9055100"/>
              <a:gd name="connsiteY0" fmla="*/ 0 h 5994400"/>
              <a:gd name="connsiteX1" fmla="*/ 9055100 w 9055100"/>
              <a:gd name="connsiteY1" fmla="*/ 1447800 h 5994400"/>
              <a:gd name="connsiteX2" fmla="*/ 6362700 w 9055100"/>
              <a:gd name="connsiteY2" fmla="*/ 5994400 h 5994400"/>
              <a:gd name="connsiteX3" fmla="*/ 0 w 9055100"/>
              <a:gd name="connsiteY3" fmla="*/ 2400300 h 5994400"/>
              <a:gd name="connsiteX4" fmla="*/ 0 w 9055100"/>
              <a:gd name="connsiteY4" fmla="*/ 0 h 5994400"/>
              <a:gd name="connsiteX0" fmla="*/ 0 w 9306479"/>
              <a:gd name="connsiteY0" fmla="*/ 0 h 5994400"/>
              <a:gd name="connsiteX1" fmla="*/ 9055100 w 9306479"/>
              <a:gd name="connsiteY1" fmla="*/ 1447800 h 5994400"/>
              <a:gd name="connsiteX2" fmla="*/ 9194800 w 9306479"/>
              <a:gd name="connsiteY2" fmla="*/ 5346700 h 5994400"/>
              <a:gd name="connsiteX3" fmla="*/ 6362700 w 9306479"/>
              <a:gd name="connsiteY3" fmla="*/ 5994400 h 5994400"/>
              <a:gd name="connsiteX4" fmla="*/ 0 w 9306479"/>
              <a:gd name="connsiteY4" fmla="*/ 2400300 h 5994400"/>
              <a:gd name="connsiteX5" fmla="*/ 0 w 9306479"/>
              <a:gd name="connsiteY5" fmla="*/ 0 h 5994400"/>
              <a:gd name="connsiteX0" fmla="*/ 0 w 9330136"/>
              <a:gd name="connsiteY0" fmla="*/ 0 h 5994400"/>
              <a:gd name="connsiteX1" fmla="*/ 9055100 w 9330136"/>
              <a:gd name="connsiteY1" fmla="*/ 1447800 h 5994400"/>
              <a:gd name="connsiteX2" fmla="*/ 6362700 w 9330136"/>
              <a:gd name="connsiteY2" fmla="*/ 5994400 h 5994400"/>
              <a:gd name="connsiteX3" fmla="*/ 0 w 9330136"/>
              <a:gd name="connsiteY3" fmla="*/ 2400300 h 5994400"/>
              <a:gd name="connsiteX4" fmla="*/ 0 w 9330136"/>
              <a:gd name="connsiteY4" fmla="*/ 0 h 5994400"/>
              <a:gd name="connsiteX0" fmla="*/ 0 w 9881906"/>
              <a:gd name="connsiteY0" fmla="*/ 0 h 6131293"/>
              <a:gd name="connsiteX1" fmla="*/ 9055100 w 9881906"/>
              <a:gd name="connsiteY1" fmla="*/ 1447800 h 6131293"/>
              <a:gd name="connsiteX2" fmla="*/ 9309099 w 9881906"/>
              <a:gd name="connsiteY2" fmla="*/ 5257800 h 6131293"/>
              <a:gd name="connsiteX3" fmla="*/ 6362700 w 9881906"/>
              <a:gd name="connsiteY3" fmla="*/ 5994400 h 6131293"/>
              <a:gd name="connsiteX4" fmla="*/ 0 w 9881906"/>
              <a:gd name="connsiteY4" fmla="*/ 2400300 h 6131293"/>
              <a:gd name="connsiteX5" fmla="*/ 0 w 9881906"/>
              <a:gd name="connsiteY5" fmla="*/ 0 h 6131293"/>
              <a:gd name="connsiteX0" fmla="*/ 0 w 9714675"/>
              <a:gd name="connsiteY0" fmla="*/ 0 h 6131293"/>
              <a:gd name="connsiteX1" fmla="*/ 9055100 w 9714675"/>
              <a:gd name="connsiteY1" fmla="*/ 1447800 h 6131293"/>
              <a:gd name="connsiteX2" fmla="*/ 9309099 w 9714675"/>
              <a:gd name="connsiteY2" fmla="*/ 5257800 h 6131293"/>
              <a:gd name="connsiteX3" fmla="*/ 6362700 w 9714675"/>
              <a:gd name="connsiteY3" fmla="*/ 5994400 h 6131293"/>
              <a:gd name="connsiteX4" fmla="*/ 0 w 9714675"/>
              <a:gd name="connsiteY4" fmla="*/ 2400300 h 6131293"/>
              <a:gd name="connsiteX5" fmla="*/ 0 w 9714675"/>
              <a:gd name="connsiteY5" fmla="*/ 0 h 6131293"/>
              <a:gd name="connsiteX0" fmla="*/ 0 w 9309099"/>
              <a:gd name="connsiteY0" fmla="*/ 0 h 6131293"/>
              <a:gd name="connsiteX1" fmla="*/ 9055100 w 9309099"/>
              <a:gd name="connsiteY1" fmla="*/ 1447800 h 6131293"/>
              <a:gd name="connsiteX2" fmla="*/ 9309099 w 9309099"/>
              <a:gd name="connsiteY2" fmla="*/ 5257800 h 6131293"/>
              <a:gd name="connsiteX3" fmla="*/ 6362700 w 9309099"/>
              <a:gd name="connsiteY3" fmla="*/ 5994400 h 6131293"/>
              <a:gd name="connsiteX4" fmla="*/ 0 w 9309099"/>
              <a:gd name="connsiteY4" fmla="*/ 2400300 h 6131293"/>
              <a:gd name="connsiteX5" fmla="*/ 0 w 9309099"/>
              <a:gd name="connsiteY5" fmla="*/ 0 h 6131293"/>
              <a:gd name="connsiteX0" fmla="*/ 0 w 9309099"/>
              <a:gd name="connsiteY0" fmla="*/ 0 h 5994400"/>
              <a:gd name="connsiteX1" fmla="*/ 9055100 w 9309099"/>
              <a:gd name="connsiteY1" fmla="*/ 1447800 h 5994400"/>
              <a:gd name="connsiteX2" fmla="*/ 9309099 w 9309099"/>
              <a:gd name="connsiteY2" fmla="*/ 5257800 h 5994400"/>
              <a:gd name="connsiteX3" fmla="*/ 6362700 w 9309099"/>
              <a:gd name="connsiteY3" fmla="*/ 5994400 h 5994400"/>
              <a:gd name="connsiteX4" fmla="*/ 0 w 9309099"/>
              <a:gd name="connsiteY4" fmla="*/ 2400300 h 5994400"/>
              <a:gd name="connsiteX5" fmla="*/ 0 w 9309099"/>
              <a:gd name="connsiteY5" fmla="*/ 0 h 5994400"/>
              <a:gd name="connsiteX0" fmla="*/ 0 w 9309099"/>
              <a:gd name="connsiteY0" fmla="*/ 0 h 5994400"/>
              <a:gd name="connsiteX1" fmla="*/ 9055100 w 9309099"/>
              <a:gd name="connsiteY1" fmla="*/ 1447800 h 5994400"/>
              <a:gd name="connsiteX2" fmla="*/ 9309099 w 9309099"/>
              <a:gd name="connsiteY2" fmla="*/ 5257800 h 5994400"/>
              <a:gd name="connsiteX3" fmla="*/ 6362700 w 9309099"/>
              <a:gd name="connsiteY3" fmla="*/ 5994400 h 5994400"/>
              <a:gd name="connsiteX4" fmla="*/ 0 w 9309099"/>
              <a:gd name="connsiteY4" fmla="*/ 2400300 h 5994400"/>
              <a:gd name="connsiteX5" fmla="*/ 0 w 9309099"/>
              <a:gd name="connsiteY5" fmla="*/ 0 h 5994400"/>
              <a:gd name="connsiteX0" fmla="*/ 0 w 9309099"/>
              <a:gd name="connsiteY0" fmla="*/ 0 h 5994400"/>
              <a:gd name="connsiteX1" fmla="*/ 9232900 w 9309099"/>
              <a:gd name="connsiteY1" fmla="*/ 1460500 h 5994400"/>
              <a:gd name="connsiteX2" fmla="*/ 9309099 w 9309099"/>
              <a:gd name="connsiteY2" fmla="*/ 5257800 h 5994400"/>
              <a:gd name="connsiteX3" fmla="*/ 6362700 w 9309099"/>
              <a:gd name="connsiteY3" fmla="*/ 5994400 h 5994400"/>
              <a:gd name="connsiteX4" fmla="*/ 0 w 9309099"/>
              <a:gd name="connsiteY4" fmla="*/ 2400300 h 5994400"/>
              <a:gd name="connsiteX5" fmla="*/ 0 w 9309099"/>
              <a:gd name="connsiteY5" fmla="*/ 0 h 5994400"/>
              <a:gd name="connsiteX0" fmla="*/ 0 w 9309099"/>
              <a:gd name="connsiteY0" fmla="*/ 0 h 5257800"/>
              <a:gd name="connsiteX1" fmla="*/ 9232900 w 9309099"/>
              <a:gd name="connsiteY1" fmla="*/ 1460500 h 5257800"/>
              <a:gd name="connsiteX2" fmla="*/ 9309099 w 9309099"/>
              <a:gd name="connsiteY2" fmla="*/ 5257800 h 5257800"/>
              <a:gd name="connsiteX3" fmla="*/ 5003800 w 9309099"/>
              <a:gd name="connsiteY3" fmla="*/ 5232181 h 5257800"/>
              <a:gd name="connsiteX4" fmla="*/ 0 w 9309099"/>
              <a:gd name="connsiteY4" fmla="*/ 2400300 h 5257800"/>
              <a:gd name="connsiteX5" fmla="*/ 0 w 9309099"/>
              <a:gd name="connsiteY5" fmla="*/ 0 h 5257800"/>
              <a:gd name="connsiteX0" fmla="*/ 0 w 9232900"/>
              <a:gd name="connsiteY0" fmla="*/ 0 h 5257800"/>
              <a:gd name="connsiteX1" fmla="*/ 9232900 w 9232900"/>
              <a:gd name="connsiteY1" fmla="*/ 1460500 h 5257800"/>
              <a:gd name="connsiteX2" fmla="*/ 9143999 w 9232900"/>
              <a:gd name="connsiteY2" fmla="*/ 5257800 h 5257800"/>
              <a:gd name="connsiteX3" fmla="*/ 5003800 w 9232900"/>
              <a:gd name="connsiteY3" fmla="*/ 5232181 h 5257800"/>
              <a:gd name="connsiteX4" fmla="*/ 0 w 9232900"/>
              <a:gd name="connsiteY4" fmla="*/ 2400300 h 5257800"/>
              <a:gd name="connsiteX5" fmla="*/ 0 w 9232900"/>
              <a:gd name="connsiteY5" fmla="*/ 0 h 5257800"/>
              <a:gd name="connsiteX0" fmla="*/ 0 w 9169400"/>
              <a:gd name="connsiteY0" fmla="*/ 0 h 5257800"/>
              <a:gd name="connsiteX1" fmla="*/ 9169400 w 9169400"/>
              <a:gd name="connsiteY1" fmla="*/ 2778235 h 5257800"/>
              <a:gd name="connsiteX2" fmla="*/ 9143999 w 9169400"/>
              <a:gd name="connsiteY2" fmla="*/ 5257800 h 5257800"/>
              <a:gd name="connsiteX3" fmla="*/ 5003800 w 9169400"/>
              <a:gd name="connsiteY3" fmla="*/ 5232181 h 5257800"/>
              <a:gd name="connsiteX4" fmla="*/ 0 w 9169400"/>
              <a:gd name="connsiteY4" fmla="*/ 2400300 h 5257800"/>
              <a:gd name="connsiteX5" fmla="*/ 0 w 9169400"/>
              <a:gd name="connsiteY5" fmla="*/ 0 h 5257800"/>
              <a:gd name="connsiteX0" fmla="*/ 38100 w 9207500"/>
              <a:gd name="connsiteY0" fmla="*/ 0 h 5257800"/>
              <a:gd name="connsiteX1" fmla="*/ 9207500 w 9207500"/>
              <a:gd name="connsiteY1" fmla="*/ 2778235 h 5257800"/>
              <a:gd name="connsiteX2" fmla="*/ 9182099 w 9207500"/>
              <a:gd name="connsiteY2" fmla="*/ 5257800 h 5257800"/>
              <a:gd name="connsiteX3" fmla="*/ 5041900 w 9207500"/>
              <a:gd name="connsiteY3" fmla="*/ 5232181 h 5257800"/>
              <a:gd name="connsiteX4" fmla="*/ 0 w 9207500"/>
              <a:gd name="connsiteY4" fmla="*/ 1573486 h 5257800"/>
              <a:gd name="connsiteX5" fmla="*/ 38100 w 9207500"/>
              <a:gd name="connsiteY5" fmla="*/ 0 h 5257800"/>
              <a:gd name="connsiteX0" fmla="*/ 38100 w 9207500"/>
              <a:gd name="connsiteY0" fmla="*/ 0 h 5257800"/>
              <a:gd name="connsiteX1" fmla="*/ 3378200 w 9207500"/>
              <a:gd name="connsiteY1" fmla="*/ 997985 h 5257800"/>
              <a:gd name="connsiteX2" fmla="*/ 9207500 w 9207500"/>
              <a:gd name="connsiteY2" fmla="*/ 2778235 h 5257800"/>
              <a:gd name="connsiteX3" fmla="*/ 9182099 w 9207500"/>
              <a:gd name="connsiteY3" fmla="*/ 5257800 h 5257800"/>
              <a:gd name="connsiteX4" fmla="*/ 5041900 w 9207500"/>
              <a:gd name="connsiteY4" fmla="*/ 5232181 h 5257800"/>
              <a:gd name="connsiteX5" fmla="*/ 0 w 9207500"/>
              <a:gd name="connsiteY5" fmla="*/ 1573486 h 5257800"/>
              <a:gd name="connsiteX6" fmla="*/ 38100 w 9207500"/>
              <a:gd name="connsiteY6" fmla="*/ 0 h 5257800"/>
              <a:gd name="connsiteX0" fmla="*/ 38100 w 9207500"/>
              <a:gd name="connsiteY0" fmla="*/ 0 h 5257800"/>
              <a:gd name="connsiteX1" fmla="*/ 3149600 w 9207500"/>
              <a:gd name="connsiteY1" fmla="*/ 9684 h 5257800"/>
              <a:gd name="connsiteX2" fmla="*/ 9207500 w 9207500"/>
              <a:gd name="connsiteY2" fmla="*/ 2778235 h 5257800"/>
              <a:gd name="connsiteX3" fmla="*/ 9182099 w 9207500"/>
              <a:gd name="connsiteY3" fmla="*/ 5257800 h 5257800"/>
              <a:gd name="connsiteX4" fmla="*/ 5041900 w 9207500"/>
              <a:gd name="connsiteY4" fmla="*/ 5232181 h 5257800"/>
              <a:gd name="connsiteX5" fmla="*/ 0 w 9207500"/>
              <a:gd name="connsiteY5" fmla="*/ 1573486 h 5257800"/>
              <a:gd name="connsiteX6" fmla="*/ 38100 w 9207500"/>
              <a:gd name="connsiteY6" fmla="*/ 0 h 5257800"/>
              <a:gd name="connsiteX0" fmla="*/ 38100 w 9182099"/>
              <a:gd name="connsiteY0" fmla="*/ 0 h 5257800"/>
              <a:gd name="connsiteX1" fmla="*/ 3149600 w 9182099"/>
              <a:gd name="connsiteY1" fmla="*/ 9684 h 5257800"/>
              <a:gd name="connsiteX2" fmla="*/ 9131300 w 9182099"/>
              <a:gd name="connsiteY2" fmla="*/ 3844050 h 5257800"/>
              <a:gd name="connsiteX3" fmla="*/ 9182099 w 9182099"/>
              <a:gd name="connsiteY3" fmla="*/ 5257800 h 5257800"/>
              <a:gd name="connsiteX4" fmla="*/ 5041900 w 9182099"/>
              <a:gd name="connsiteY4" fmla="*/ 5232181 h 5257800"/>
              <a:gd name="connsiteX5" fmla="*/ 0 w 9182099"/>
              <a:gd name="connsiteY5" fmla="*/ 1573486 h 5257800"/>
              <a:gd name="connsiteX6" fmla="*/ 38100 w 9182099"/>
              <a:gd name="connsiteY6" fmla="*/ 0 h 5257800"/>
              <a:gd name="connsiteX0" fmla="*/ 38100 w 9182099"/>
              <a:gd name="connsiteY0" fmla="*/ 0 h 5257800"/>
              <a:gd name="connsiteX1" fmla="*/ 3149600 w 9182099"/>
              <a:gd name="connsiteY1" fmla="*/ 9684 h 5257800"/>
              <a:gd name="connsiteX2" fmla="*/ 9169400 w 9182099"/>
              <a:gd name="connsiteY2" fmla="*/ 3563062 h 5257800"/>
              <a:gd name="connsiteX3" fmla="*/ 9182099 w 9182099"/>
              <a:gd name="connsiteY3" fmla="*/ 5257800 h 5257800"/>
              <a:gd name="connsiteX4" fmla="*/ 5041900 w 9182099"/>
              <a:gd name="connsiteY4" fmla="*/ 5232181 h 5257800"/>
              <a:gd name="connsiteX5" fmla="*/ 0 w 9182099"/>
              <a:gd name="connsiteY5" fmla="*/ 1573486 h 5257800"/>
              <a:gd name="connsiteX6" fmla="*/ 38100 w 9182099"/>
              <a:gd name="connsiteY6" fmla="*/ 0 h 5257800"/>
              <a:gd name="connsiteX0" fmla="*/ 38100 w 9182099"/>
              <a:gd name="connsiteY0" fmla="*/ 0 h 5257800"/>
              <a:gd name="connsiteX1" fmla="*/ 3149600 w 9182099"/>
              <a:gd name="connsiteY1" fmla="*/ 9684 h 5257800"/>
              <a:gd name="connsiteX2" fmla="*/ 9169400 w 9182099"/>
              <a:gd name="connsiteY2" fmla="*/ 3563062 h 5257800"/>
              <a:gd name="connsiteX3" fmla="*/ 9182099 w 9182099"/>
              <a:gd name="connsiteY3" fmla="*/ 5257800 h 5257800"/>
              <a:gd name="connsiteX4" fmla="*/ 4419600 w 9182099"/>
              <a:gd name="connsiteY4" fmla="*/ 5232181 h 5257800"/>
              <a:gd name="connsiteX5" fmla="*/ 0 w 9182099"/>
              <a:gd name="connsiteY5" fmla="*/ 1573486 h 5257800"/>
              <a:gd name="connsiteX6" fmla="*/ 38100 w 9182099"/>
              <a:gd name="connsiteY6" fmla="*/ 0 h 5257800"/>
              <a:gd name="connsiteX0" fmla="*/ 12700 w 9156699"/>
              <a:gd name="connsiteY0" fmla="*/ 0 h 5257800"/>
              <a:gd name="connsiteX1" fmla="*/ 3124200 w 9156699"/>
              <a:gd name="connsiteY1" fmla="*/ 9684 h 5257800"/>
              <a:gd name="connsiteX2" fmla="*/ 9144000 w 9156699"/>
              <a:gd name="connsiteY2" fmla="*/ 3563062 h 5257800"/>
              <a:gd name="connsiteX3" fmla="*/ 9156699 w 9156699"/>
              <a:gd name="connsiteY3" fmla="*/ 5257800 h 5257800"/>
              <a:gd name="connsiteX4" fmla="*/ 4394200 w 9156699"/>
              <a:gd name="connsiteY4" fmla="*/ 5232181 h 5257800"/>
              <a:gd name="connsiteX5" fmla="*/ 0 w 9156699"/>
              <a:gd name="connsiteY5" fmla="*/ 313887 h 5257800"/>
              <a:gd name="connsiteX6" fmla="*/ 12700 w 9156699"/>
              <a:gd name="connsiteY6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699" h="5257800">
                <a:moveTo>
                  <a:pt x="12700" y="0"/>
                </a:moveTo>
                <a:lnTo>
                  <a:pt x="3124200" y="9684"/>
                </a:lnTo>
                <a:lnTo>
                  <a:pt x="9144000" y="3563062"/>
                </a:lnTo>
                <a:lnTo>
                  <a:pt x="9156699" y="5257800"/>
                </a:lnTo>
                <a:lnTo>
                  <a:pt x="4394200" y="5232181"/>
                </a:lnTo>
                <a:lnTo>
                  <a:pt x="0" y="313887"/>
                </a:lnTo>
                <a:lnTo>
                  <a:pt x="12700" y="0"/>
                </a:lnTo>
                <a:close/>
              </a:path>
            </a:pathLst>
          </a:custGeom>
          <a:solidFill>
            <a:srgbClr val="E3DDD2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53" tIns="45635" rIns="91253" bIns="45635" rtlCol="0" anchor="ctr"/>
          <a:lstStyle/>
          <a:p>
            <a:pPr algn="ctr" defTabSz="45626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Image 7" descr="ALTRAN RGB.pn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54" b="89809" l="1793" r="89931">
                        <a14:foregroundMark x1="19448" y1="43949" x2="19448" y2="43949"/>
                        <a14:foregroundMark x1="24828" y1="43949" x2="24828" y2="43949"/>
                        <a14:foregroundMark x1="37379" y1="32484" x2="37379" y2="32484"/>
                        <a14:foregroundMark x1="47448" y1="49045" x2="47448" y2="49045"/>
                        <a14:foregroundMark x1="79862" y1="40764" x2="79862" y2="4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087" y="6368655"/>
            <a:ext cx="1178268" cy="255156"/>
          </a:xfrm>
          <a:prstGeom prst="rect">
            <a:avLst/>
          </a:prstGeom>
        </p:spPr>
      </p:pic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0"/>
            <a:ext cx="7797800" cy="42850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kern="0" spc="250" baseline="0">
                <a:solidFill>
                  <a:srgbClr val="3095B4"/>
                </a:solidFill>
                <a:latin typeface="+mj-lt"/>
                <a:cs typeface="Lucida Bright"/>
              </a:defRPr>
            </a:lvl1pPr>
            <a:lvl2pPr marL="264571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4571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6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587500"/>
            <a:ext cx="7702550" cy="4447540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264571" indent="0"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7607" indent="-180606"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>
                <a:solidFill>
                  <a:srgbClr val="8B8178"/>
                </a:solidFill>
              </a:defRPr>
            </a:lvl4pPr>
            <a:lvl5pPr>
              <a:defRPr>
                <a:solidFill>
                  <a:srgbClr val="8B8178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5" name="Image 4" descr="angle.png"/>
          <p:cNvPicPr>
            <a:picLocks noChangeAspect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72908"/>
            <a:ext cx="1745211" cy="693749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4763" y="6434155"/>
            <a:ext cx="823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1028700"/>
            <a:ext cx="7810500" cy="304800"/>
          </a:xfr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3845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55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55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27977" y="1213815"/>
            <a:ext cx="7772400" cy="734031"/>
          </a:xfrm>
          <a:prstGeom prst="rect">
            <a:avLst/>
          </a:prstGeom>
        </p:spPr>
        <p:txBody>
          <a:bodyPr/>
          <a:lstStyle>
            <a:lvl1pPr algn="r">
              <a:buNone/>
              <a:defRPr lang="fr-FR" sz="3200" kern="1200" dirty="0">
                <a:solidFill>
                  <a:schemeClr val="tx2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fr-FR" dirty="0" smtClean="0"/>
              <a:t>TITLE LUCIDA BRIGHT 32 PTS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250881" y="1727542"/>
            <a:ext cx="6951319" cy="1317625"/>
          </a:xfrm>
          <a:prstGeom prst="rect">
            <a:avLst/>
          </a:prstGeom>
        </p:spPr>
        <p:txBody>
          <a:bodyPr/>
          <a:lstStyle>
            <a:lvl1pPr algn="r">
              <a:lnSpc>
                <a:spcPct val="120000"/>
              </a:lnSpc>
              <a:buNone/>
              <a:defRPr lang="fr-FR" sz="1800" kern="1200" dirty="0">
                <a:solidFill>
                  <a:schemeClr val="accent6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</a:lstStyle>
          <a:p>
            <a:r>
              <a:rPr lang="fr-FR" dirty="0" err="1" smtClean="0"/>
              <a:t>Subtitle</a:t>
            </a:r>
            <a:r>
              <a:rPr lang="fr-FR" dirty="0" smtClean="0"/>
              <a:t> in one line </a:t>
            </a:r>
            <a:r>
              <a:rPr lang="fr-FR" dirty="0" err="1" smtClean="0"/>
              <a:t>lucida</a:t>
            </a:r>
            <a:r>
              <a:rPr lang="fr-FR" dirty="0" smtClean="0"/>
              <a:t> sans 18 pts</a:t>
            </a:r>
          </a:p>
          <a:p>
            <a:r>
              <a:rPr lang="fr-FR" dirty="0" smtClean="0"/>
              <a:t>Date </a:t>
            </a:r>
            <a:r>
              <a:rPr lang="fr-FR" dirty="0" err="1" smtClean="0"/>
              <a:t>lucida</a:t>
            </a:r>
            <a:r>
              <a:rPr lang="fr-FR" dirty="0" smtClean="0"/>
              <a:t> sans 13 pts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705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55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55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97282" y="1080000"/>
            <a:ext cx="7822010" cy="1162496"/>
          </a:xfrm>
          <a:prstGeom prst="rect">
            <a:avLst/>
          </a:prstGeom>
        </p:spPr>
        <p:txBody>
          <a:bodyPr anchor="b"/>
          <a:lstStyle>
            <a:lvl1pPr>
              <a:buNone/>
              <a:defRPr sz="3200">
                <a:solidFill>
                  <a:srgbClr val="5C7F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7940" y="2412000"/>
            <a:ext cx="6811196" cy="2702140"/>
          </a:xfrm>
          <a:prstGeom prst="rect">
            <a:avLst/>
          </a:prstGeom>
        </p:spPr>
        <p:txBody>
          <a:bodyPr/>
          <a:lstStyle>
            <a:lvl1pPr marL="342203" indent="-342203" algn="l">
              <a:lnSpc>
                <a:spcPct val="120000"/>
              </a:lnSpc>
              <a:buFont typeface="+mj-lt"/>
              <a:buAutoNum type="alphaUcPeriod"/>
              <a:defRPr sz="1800">
                <a:solidFill>
                  <a:srgbClr val="3095B4"/>
                </a:solidFill>
                <a:latin typeface="+mj-lt"/>
              </a:defRPr>
            </a:lvl1pPr>
            <a:lvl2pPr marL="267744" indent="0" algn="l">
              <a:lnSpc>
                <a:spcPct val="100000"/>
              </a:lnSpc>
              <a:buNone/>
              <a:defRPr sz="1400">
                <a:solidFill>
                  <a:srgbClr val="595959"/>
                </a:solidFill>
              </a:defRPr>
            </a:lvl2pPr>
            <a:lvl3pPr marL="912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370907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55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55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03300" y="1906588"/>
            <a:ext cx="76835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0320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55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55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9409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55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55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Lea\3 - Branding\DIRECT\GRAPHIC ELEMENTS\Prism_Innovation_Makers\Innovation makers block (more than 50%) [RVB] [Comp]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567" y="1666875"/>
            <a:ext cx="609917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9116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47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8229600" cy="415807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9545"/>
            <a:ext cx="8229600" cy="4155184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9F36-DA6F-2E43-83E6-9A83EC23AC21}" type="datetime1">
              <a:rPr lang="fr-FR" smtClean="0"/>
              <a:t>12/09/2016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220622"/>
            <a:ext cx="8229600" cy="259857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3095B4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1" name="Image 10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57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0D24-97D2-0847-BEFD-8A9D91ACB945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9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8229600" cy="415807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9545"/>
            <a:ext cx="8229600" cy="4155184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9F36-DA6F-2E43-83E6-9A83EC23AC21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220622"/>
            <a:ext cx="8229600" cy="259857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3095B4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1" name="Image 10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09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5195-7E6F-694C-8C14-DAAD5BE1AEC9}" type="datetime1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12/09/2016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 descr="img_logo_blan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326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3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B65-6BF2-B943-9321-88067B24B524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871901"/>
            <a:ext cx="8229600" cy="41580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1" name="Image 10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5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22466"/>
            <a:ext cx="4040188" cy="526194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048660"/>
            <a:ext cx="4040188" cy="40775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22466"/>
            <a:ext cx="4041775" cy="526194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048660"/>
            <a:ext cx="4041775" cy="40775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11972-A5EB-324F-97EE-CF87B19EF737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871901"/>
            <a:ext cx="8229600" cy="41580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3" name="Image 12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84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84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4075-385D-CF41-A74D-D5209A409377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883478"/>
            <a:ext cx="8229600" cy="259857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3095B4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65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F70F-D929-644A-AB6C-081BEFE1640B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5" name="Image 4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13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30CF-723B-3545-923A-624BF2DA9ACC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Image 7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8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6709-A791-9F4C-8265-D2AF7A6D73AF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Image 7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81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0ECE-AE97-A543-BC8E-FA815F5A1D65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5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5195-7E6F-694C-8C14-DAAD5BE1AEC9}" type="datetime1">
              <a:rPr lang="fr-FR" smtClean="0"/>
              <a:t>12/09/2016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01DF58-B722-5547-95CB-FCE935BB8988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Image 6" descr="img_logo_blan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326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47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8D615-338B-A54A-83E3-A4D611E3A7A3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4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ans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0"/>
            <a:ext cx="7797800" cy="42850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kern="0" spc="250" baseline="0">
                <a:solidFill>
                  <a:srgbClr val="3095B4"/>
                </a:solidFill>
                <a:latin typeface="+mj-lt"/>
                <a:cs typeface="Lucida Bright"/>
              </a:defRPr>
            </a:lvl1pPr>
            <a:lvl2pPr marL="265113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5113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587500"/>
            <a:ext cx="7702550" cy="4447540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265113" indent="0"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988" indent="-180975"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>
                <a:solidFill>
                  <a:srgbClr val="8B8178"/>
                </a:solidFill>
              </a:defRPr>
            </a:lvl4pPr>
            <a:lvl5pPr>
              <a:defRPr>
                <a:solidFill>
                  <a:srgbClr val="8B8178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5" name="Image 4" descr="angle.pn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172891"/>
            <a:ext cx="1745211" cy="693749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4763" y="6434138"/>
            <a:ext cx="823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1028700"/>
            <a:ext cx="7810500" cy="304800"/>
          </a:xfr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787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ans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41203" y="6297433"/>
            <a:ext cx="1327868" cy="3975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Rectangle 8"/>
          <p:cNvSpPr/>
          <p:nvPr userDrawn="1"/>
        </p:nvSpPr>
        <p:spPr>
          <a:xfrm>
            <a:off x="0" y="7"/>
            <a:ext cx="9156699" cy="6891580"/>
          </a:xfrm>
          <a:custGeom>
            <a:avLst/>
            <a:gdLst>
              <a:gd name="connsiteX0" fmla="*/ 0 w 5270500"/>
              <a:gd name="connsiteY0" fmla="*/ 0 h 2400300"/>
              <a:gd name="connsiteX1" fmla="*/ 5270500 w 5270500"/>
              <a:gd name="connsiteY1" fmla="*/ 0 h 2400300"/>
              <a:gd name="connsiteX2" fmla="*/ 5270500 w 5270500"/>
              <a:gd name="connsiteY2" fmla="*/ 2400300 h 2400300"/>
              <a:gd name="connsiteX3" fmla="*/ 0 w 5270500"/>
              <a:gd name="connsiteY3" fmla="*/ 2400300 h 2400300"/>
              <a:gd name="connsiteX4" fmla="*/ 0 w 5270500"/>
              <a:gd name="connsiteY4" fmla="*/ 0 h 2400300"/>
              <a:gd name="connsiteX0" fmla="*/ 0 w 6362700"/>
              <a:gd name="connsiteY0" fmla="*/ 0 h 5994400"/>
              <a:gd name="connsiteX1" fmla="*/ 5270500 w 6362700"/>
              <a:gd name="connsiteY1" fmla="*/ 0 h 5994400"/>
              <a:gd name="connsiteX2" fmla="*/ 6362700 w 6362700"/>
              <a:gd name="connsiteY2" fmla="*/ 5994400 h 5994400"/>
              <a:gd name="connsiteX3" fmla="*/ 0 w 6362700"/>
              <a:gd name="connsiteY3" fmla="*/ 2400300 h 5994400"/>
              <a:gd name="connsiteX4" fmla="*/ 0 w 6362700"/>
              <a:gd name="connsiteY4" fmla="*/ 0 h 5994400"/>
              <a:gd name="connsiteX0" fmla="*/ 0 w 9055100"/>
              <a:gd name="connsiteY0" fmla="*/ 0 h 5994400"/>
              <a:gd name="connsiteX1" fmla="*/ 9055100 w 9055100"/>
              <a:gd name="connsiteY1" fmla="*/ 1447800 h 5994400"/>
              <a:gd name="connsiteX2" fmla="*/ 6362700 w 9055100"/>
              <a:gd name="connsiteY2" fmla="*/ 5994400 h 5994400"/>
              <a:gd name="connsiteX3" fmla="*/ 0 w 9055100"/>
              <a:gd name="connsiteY3" fmla="*/ 2400300 h 5994400"/>
              <a:gd name="connsiteX4" fmla="*/ 0 w 9055100"/>
              <a:gd name="connsiteY4" fmla="*/ 0 h 5994400"/>
              <a:gd name="connsiteX0" fmla="*/ 0 w 9306479"/>
              <a:gd name="connsiteY0" fmla="*/ 0 h 5994400"/>
              <a:gd name="connsiteX1" fmla="*/ 9055100 w 9306479"/>
              <a:gd name="connsiteY1" fmla="*/ 1447800 h 5994400"/>
              <a:gd name="connsiteX2" fmla="*/ 9194800 w 9306479"/>
              <a:gd name="connsiteY2" fmla="*/ 5346700 h 5994400"/>
              <a:gd name="connsiteX3" fmla="*/ 6362700 w 9306479"/>
              <a:gd name="connsiteY3" fmla="*/ 5994400 h 5994400"/>
              <a:gd name="connsiteX4" fmla="*/ 0 w 9306479"/>
              <a:gd name="connsiteY4" fmla="*/ 2400300 h 5994400"/>
              <a:gd name="connsiteX5" fmla="*/ 0 w 9306479"/>
              <a:gd name="connsiteY5" fmla="*/ 0 h 5994400"/>
              <a:gd name="connsiteX0" fmla="*/ 0 w 9330136"/>
              <a:gd name="connsiteY0" fmla="*/ 0 h 5994400"/>
              <a:gd name="connsiteX1" fmla="*/ 9055100 w 9330136"/>
              <a:gd name="connsiteY1" fmla="*/ 1447800 h 5994400"/>
              <a:gd name="connsiteX2" fmla="*/ 6362700 w 9330136"/>
              <a:gd name="connsiteY2" fmla="*/ 5994400 h 5994400"/>
              <a:gd name="connsiteX3" fmla="*/ 0 w 9330136"/>
              <a:gd name="connsiteY3" fmla="*/ 2400300 h 5994400"/>
              <a:gd name="connsiteX4" fmla="*/ 0 w 9330136"/>
              <a:gd name="connsiteY4" fmla="*/ 0 h 5994400"/>
              <a:gd name="connsiteX0" fmla="*/ 0 w 9881906"/>
              <a:gd name="connsiteY0" fmla="*/ 0 h 6131293"/>
              <a:gd name="connsiteX1" fmla="*/ 9055100 w 9881906"/>
              <a:gd name="connsiteY1" fmla="*/ 1447800 h 6131293"/>
              <a:gd name="connsiteX2" fmla="*/ 9309099 w 9881906"/>
              <a:gd name="connsiteY2" fmla="*/ 5257800 h 6131293"/>
              <a:gd name="connsiteX3" fmla="*/ 6362700 w 9881906"/>
              <a:gd name="connsiteY3" fmla="*/ 5994400 h 6131293"/>
              <a:gd name="connsiteX4" fmla="*/ 0 w 9881906"/>
              <a:gd name="connsiteY4" fmla="*/ 2400300 h 6131293"/>
              <a:gd name="connsiteX5" fmla="*/ 0 w 9881906"/>
              <a:gd name="connsiteY5" fmla="*/ 0 h 6131293"/>
              <a:gd name="connsiteX0" fmla="*/ 0 w 9714675"/>
              <a:gd name="connsiteY0" fmla="*/ 0 h 6131293"/>
              <a:gd name="connsiteX1" fmla="*/ 9055100 w 9714675"/>
              <a:gd name="connsiteY1" fmla="*/ 1447800 h 6131293"/>
              <a:gd name="connsiteX2" fmla="*/ 9309099 w 9714675"/>
              <a:gd name="connsiteY2" fmla="*/ 5257800 h 6131293"/>
              <a:gd name="connsiteX3" fmla="*/ 6362700 w 9714675"/>
              <a:gd name="connsiteY3" fmla="*/ 5994400 h 6131293"/>
              <a:gd name="connsiteX4" fmla="*/ 0 w 9714675"/>
              <a:gd name="connsiteY4" fmla="*/ 2400300 h 6131293"/>
              <a:gd name="connsiteX5" fmla="*/ 0 w 9714675"/>
              <a:gd name="connsiteY5" fmla="*/ 0 h 6131293"/>
              <a:gd name="connsiteX0" fmla="*/ 0 w 9309099"/>
              <a:gd name="connsiteY0" fmla="*/ 0 h 6131293"/>
              <a:gd name="connsiteX1" fmla="*/ 9055100 w 9309099"/>
              <a:gd name="connsiteY1" fmla="*/ 1447800 h 6131293"/>
              <a:gd name="connsiteX2" fmla="*/ 9309099 w 9309099"/>
              <a:gd name="connsiteY2" fmla="*/ 5257800 h 6131293"/>
              <a:gd name="connsiteX3" fmla="*/ 6362700 w 9309099"/>
              <a:gd name="connsiteY3" fmla="*/ 5994400 h 6131293"/>
              <a:gd name="connsiteX4" fmla="*/ 0 w 9309099"/>
              <a:gd name="connsiteY4" fmla="*/ 2400300 h 6131293"/>
              <a:gd name="connsiteX5" fmla="*/ 0 w 9309099"/>
              <a:gd name="connsiteY5" fmla="*/ 0 h 6131293"/>
              <a:gd name="connsiteX0" fmla="*/ 0 w 9309099"/>
              <a:gd name="connsiteY0" fmla="*/ 0 h 5994400"/>
              <a:gd name="connsiteX1" fmla="*/ 9055100 w 9309099"/>
              <a:gd name="connsiteY1" fmla="*/ 1447800 h 5994400"/>
              <a:gd name="connsiteX2" fmla="*/ 9309099 w 9309099"/>
              <a:gd name="connsiteY2" fmla="*/ 5257800 h 5994400"/>
              <a:gd name="connsiteX3" fmla="*/ 6362700 w 9309099"/>
              <a:gd name="connsiteY3" fmla="*/ 5994400 h 5994400"/>
              <a:gd name="connsiteX4" fmla="*/ 0 w 9309099"/>
              <a:gd name="connsiteY4" fmla="*/ 2400300 h 5994400"/>
              <a:gd name="connsiteX5" fmla="*/ 0 w 9309099"/>
              <a:gd name="connsiteY5" fmla="*/ 0 h 5994400"/>
              <a:gd name="connsiteX0" fmla="*/ 0 w 9309099"/>
              <a:gd name="connsiteY0" fmla="*/ 0 h 5994400"/>
              <a:gd name="connsiteX1" fmla="*/ 9055100 w 9309099"/>
              <a:gd name="connsiteY1" fmla="*/ 1447800 h 5994400"/>
              <a:gd name="connsiteX2" fmla="*/ 9309099 w 9309099"/>
              <a:gd name="connsiteY2" fmla="*/ 5257800 h 5994400"/>
              <a:gd name="connsiteX3" fmla="*/ 6362700 w 9309099"/>
              <a:gd name="connsiteY3" fmla="*/ 5994400 h 5994400"/>
              <a:gd name="connsiteX4" fmla="*/ 0 w 9309099"/>
              <a:gd name="connsiteY4" fmla="*/ 2400300 h 5994400"/>
              <a:gd name="connsiteX5" fmla="*/ 0 w 9309099"/>
              <a:gd name="connsiteY5" fmla="*/ 0 h 5994400"/>
              <a:gd name="connsiteX0" fmla="*/ 0 w 9309099"/>
              <a:gd name="connsiteY0" fmla="*/ 0 h 5994400"/>
              <a:gd name="connsiteX1" fmla="*/ 9232900 w 9309099"/>
              <a:gd name="connsiteY1" fmla="*/ 1460500 h 5994400"/>
              <a:gd name="connsiteX2" fmla="*/ 9309099 w 9309099"/>
              <a:gd name="connsiteY2" fmla="*/ 5257800 h 5994400"/>
              <a:gd name="connsiteX3" fmla="*/ 6362700 w 9309099"/>
              <a:gd name="connsiteY3" fmla="*/ 5994400 h 5994400"/>
              <a:gd name="connsiteX4" fmla="*/ 0 w 9309099"/>
              <a:gd name="connsiteY4" fmla="*/ 2400300 h 5994400"/>
              <a:gd name="connsiteX5" fmla="*/ 0 w 9309099"/>
              <a:gd name="connsiteY5" fmla="*/ 0 h 5994400"/>
              <a:gd name="connsiteX0" fmla="*/ 0 w 9309099"/>
              <a:gd name="connsiteY0" fmla="*/ 0 h 5257800"/>
              <a:gd name="connsiteX1" fmla="*/ 9232900 w 9309099"/>
              <a:gd name="connsiteY1" fmla="*/ 1460500 h 5257800"/>
              <a:gd name="connsiteX2" fmla="*/ 9309099 w 9309099"/>
              <a:gd name="connsiteY2" fmla="*/ 5257800 h 5257800"/>
              <a:gd name="connsiteX3" fmla="*/ 5003800 w 9309099"/>
              <a:gd name="connsiteY3" fmla="*/ 5232181 h 5257800"/>
              <a:gd name="connsiteX4" fmla="*/ 0 w 9309099"/>
              <a:gd name="connsiteY4" fmla="*/ 2400300 h 5257800"/>
              <a:gd name="connsiteX5" fmla="*/ 0 w 9309099"/>
              <a:gd name="connsiteY5" fmla="*/ 0 h 5257800"/>
              <a:gd name="connsiteX0" fmla="*/ 0 w 9232900"/>
              <a:gd name="connsiteY0" fmla="*/ 0 h 5257800"/>
              <a:gd name="connsiteX1" fmla="*/ 9232900 w 9232900"/>
              <a:gd name="connsiteY1" fmla="*/ 1460500 h 5257800"/>
              <a:gd name="connsiteX2" fmla="*/ 9143999 w 9232900"/>
              <a:gd name="connsiteY2" fmla="*/ 5257800 h 5257800"/>
              <a:gd name="connsiteX3" fmla="*/ 5003800 w 9232900"/>
              <a:gd name="connsiteY3" fmla="*/ 5232181 h 5257800"/>
              <a:gd name="connsiteX4" fmla="*/ 0 w 9232900"/>
              <a:gd name="connsiteY4" fmla="*/ 2400300 h 5257800"/>
              <a:gd name="connsiteX5" fmla="*/ 0 w 9232900"/>
              <a:gd name="connsiteY5" fmla="*/ 0 h 5257800"/>
              <a:gd name="connsiteX0" fmla="*/ 0 w 9169400"/>
              <a:gd name="connsiteY0" fmla="*/ 0 h 5257800"/>
              <a:gd name="connsiteX1" fmla="*/ 9169400 w 9169400"/>
              <a:gd name="connsiteY1" fmla="*/ 2778235 h 5257800"/>
              <a:gd name="connsiteX2" fmla="*/ 9143999 w 9169400"/>
              <a:gd name="connsiteY2" fmla="*/ 5257800 h 5257800"/>
              <a:gd name="connsiteX3" fmla="*/ 5003800 w 9169400"/>
              <a:gd name="connsiteY3" fmla="*/ 5232181 h 5257800"/>
              <a:gd name="connsiteX4" fmla="*/ 0 w 9169400"/>
              <a:gd name="connsiteY4" fmla="*/ 2400300 h 5257800"/>
              <a:gd name="connsiteX5" fmla="*/ 0 w 9169400"/>
              <a:gd name="connsiteY5" fmla="*/ 0 h 5257800"/>
              <a:gd name="connsiteX0" fmla="*/ 38100 w 9207500"/>
              <a:gd name="connsiteY0" fmla="*/ 0 h 5257800"/>
              <a:gd name="connsiteX1" fmla="*/ 9207500 w 9207500"/>
              <a:gd name="connsiteY1" fmla="*/ 2778235 h 5257800"/>
              <a:gd name="connsiteX2" fmla="*/ 9182099 w 9207500"/>
              <a:gd name="connsiteY2" fmla="*/ 5257800 h 5257800"/>
              <a:gd name="connsiteX3" fmla="*/ 5041900 w 9207500"/>
              <a:gd name="connsiteY3" fmla="*/ 5232181 h 5257800"/>
              <a:gd name="connsiteX4" fmla="*/ 0 w 9207500"/>
              <a:gd name="connsiteY4" fmla="*/ 1573486 h 5257800"/>
              <a:gd name="connsiteX5" fmla="*/ 38100 w 9207500"/>
              <a:gd name="connsiteY5" fmla="*/ 0 h 5257800"/>
              <a:gd name="connsiteX0" fmla="*/ 38100 w 9207500"/>
              <a:gd name="connsiteY0" fmla="*/ 0 h 5257800"/>
              <a:gd name="connsiteX1" fmla="*/ 3378200 w 9207500"/>
              <a:gd name="connsiteY1" fmla="*/ 997985 h 5257800"/>
              <a:gd name="connsiteX2" fmla="*/ 9207500 w 9207500"/>
              <a:gd name="connsiteY2" fmla="*/ 2778235 h 5257800"/>
              <a:gd name="connsiteX3" fmla="*/ 9182099 w 9207500"/>
              <a:gd name="connsiteY3" fmla="*/ 5257800 h 5257800"/>
              <a:gd name="connsiteX4" fmla="*/ 5041900 w 9207500"/>
              <a:gd name="connsiteY4" fmla="*/ 5232181 h 5257800"/>
              <a:gd name="connsiteX5" fmla="*/ 0 w 9207500"/>
              <a:gd name="connsiteY5" fmla="*/ 1573486 h 5257800"/>
              <a:gd name="connsiteX6" fmla="*/ 38100 w 9207500"/>
              <a:gd name="connsiteY6" fmla="*/ 0 h 5257800"/>
              <a:gd name="connsiteX0" fmla="*/ 38100 w 9207500"/>
              <a:gd name="connsiteY0" fmla="*/ 0 h 5257800"/>
              <a:gd name="connsiteX1" fmla="*/ 3149600 w 9207500"/>
              <a:gd name="connsiteY1" fmla="*/ 9684 h 5257800"/>
              <a:gd name="connsiteX2" fmla="*/ 9207500 w 9207500"/>
              <a:gd name="connsiteY2" fmla="*/ 2778235 h 5257800"/>
              <a:gd name="connsiteX3" fmla="*/ 9182099 w 9207500"/>
              <a:gd name="connsiteY3" fmla="*/ 5257800 h 5257800"/>
              <a:gd name="connsiteX4" fmla="*/ 5041900 w 9207500"/>
              <a:gd name="connsiteY4" fmla="*/ 5232181 h 5257800"/>
              <a:gd name="connsiteX5" fmla="*/ 0 w 9207500"/>
              <a:gd name="connsiteY5" fmla="*/ 1573486 h 5257800"/>
              <a:gd name="connsiteX6" fmla="*/ 38100 w 9207500"/>
              <a:gd name="connsiteY6" fmla="*/ 0 h 5257800"/>
              <a:gd name="connsiteX0" fmla="*/ 38100 w 9182099"/>
              <a:gd name="connsiteY0" fmla="*/ 0 h 5257800"/>
              <a:gd name="connsiteX1" fmla="*/ 3149600 w 9182099"/>
              <a:gd name="connsiteY1" fmla="*/ 9684 h 5257800"/>
              <a:gd name="connsiteX2" fmla="*/ 9131300 w 9182099"/>
              <a:gd name="connsiteY2" fmla="*/ 3844050 h 5257800"/>
              <a:gd name="connsiteX3" fmla="*/ 9182099 w 9182099"/>
              <a:gd name="connsiteY3" fmla="*/ 5257800 h 5257800"/>
              <a:gd name="connsiteX4" fmla="*/ 5041900 w 9182099"/>
              <a:gd name="connsiteY4" fmla="*/ 5232181 h 5257800"/>
              <a:gd name="connsiteX5" fmla="*/ 0 w 9182099"/>
              <a:gd name="connsiteY5" fmla="*/ 1573486 h 5257800"/>
              <a:gd name="connsiteX6" fmla="*/ 38100 w 9182099"/>
              <a:gd name="connsiteY6" fmla="*/ 0 h 5257800"/>
              <a:gd name="connsiteX0" fmla="*/ 38100 w 9182099"/>
              <a:gd name="connsiteY0" fmla="*/ 0 h 5257800"/>
              <a:gd name="connsiteX1" fmla="*/ 3149600 w 9182099"/>
              <a:gd name="connsiteY1" fmla="*/ 9684 h 5257800"/>
              <a:gd name="connsiteX2" fmla="*/ 9169400 w 9182099"/>
              <a:gd name="connsiteY2" fmla="*/ 3563062 h 5257800"/>
              <a:gd name="connsiteX3" fmla="*/ 9182099 w 9182099"/>
              <a:gd name="connsiteY3" fmla="*/ 5257800 h 5257800"/>
              <a:gd name="connsiteX4" fmla="*/ 5041900 w 9182099"/>
              <a:gd name="connsiteY4" fmla="*/ 5232181 h 5257800"/>
              <a:gd name="connsiteX5" fmla="*/ 0 w 9182099"/>
              <a:gd name="connsiteY5" fmla="*/ 1573486 h 5257800"/>
              <a:gd name="connsiteX6" fmla="*/ 38100 w 9182099"/>
              <a:gd name="connsiteY6" fmla="*/ 0 h 5257800"/>
              <a:gd name="connsiteX0" fmla="*/ 38100 w 9182099"/>
              <a:gd name="connsiteY0" fmla="*/ 0 h 5257800"/>
              <a:gd name="connsiteX1" fmla="*/ 3149600 w 9182099"/>
              <a:gd name="connsiteY1" fmla="*/ 9684 h 5257800"/>
              <a:gd name="connsiteX2" fmla="*/ 9169400 w 9182099"/>
              <a:gd name="connsiteY2" fmla="*/ 3563062 h 5257800"/>
              <a:gd name="connsiteX3" fmla="*/ 9182099 w 9182099"/>
              <a:gd name="connsiteY3" fmla="*/ 5257800 h 5257800"/>
              <a:gd name="connsiteX4" fmla="*/ 4419600 w 9182099"/>
              <a:gd name="connsiteY4" fmla="*/ 5232181 h 5257800"/>
              <a:gd name="connsiteX5" fmla="*/ 0 w 9182099"/>
              <a:gd name="connsiteY5" fmla="*/ 1573486 h 5257800"/>
              <a:gd name="connsiteX6" fmla="*/ 38100 w 9182099"/>
              <a:gd name="connsiteY6" fmla="*/ 0 h 5257800"/>
              <a:gd name="connsiteX0" fmla="*/ 12700 w 9156699"/>
              <a:gd name="connsiteY0" fmla="*/ 0 h 5257800"/>
              <a:gd name="connsiteX1" fmla="*/ 3124200 w 9156699"/>
              <a:gd name="connsiteY1" fmla="*/ 9684 h 5257800"/>
              <a:gd name="connsiteX2" fmla="*/ 9144000 w 9156699"/>
              <a:gd name="connsiteY2" fmla="*/ 3563062 h 5257800"/>
              <a:gd name="connsiteX3" fmla="*/ 9156699 w 9156699"/>
              <a:gd name="connsiteY3" fmla="*/ 5257800 h 5257800"/>
              <a:gd name="connsiteX4" fmla="*/ 4394200 w 9156699"/>
              <a:gd name="connsiteY4" fmla="*/ 5232181 h 5257800"/>
              <a:gd name="connsiteX5" fmla="*/ 0 w 9156699"/>
              <a:gd name="connsiteY5" fmla="*/ 313887 h 5257800"/>
              <a:gd name="connsiteX6" fmla="*/ 12700 w 9156699"/>
              <a:gd name="connsiteY6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699" h="5257800">
                <a:moveTo>
                  <a:pt x="12700" y="0"/>
                </a:moveTo>
                <a:lnTo>
                  <a:pt x="3124200" y="9684"/>
                </a:lnTo>
                <a:lnTo>
                  <a:pt x="9144000" y="3563062"/>
                </a:lnTo>
                <a:lnTo>
                  <a:pt x="9156699" y="5257800"/>
                </a:lnTo>
                <a:lnTo>
                  <a:pt x="4394200" y="5232181"/>
                </a:lnTo>
                <a:lnTo>
                  <a:pt x="0" y="313887"/>
                </a:lnTo>
                <a:lnTo>
                  <a:pt x="12700" y="0"/>
                </a:lnTo>
                <a:close/>
              </a:path>
            </a:pathLst>
          </a:custGeom>
          <a:solidFill>
            <a:srgbClr val="E3DDD2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Image 7" descr="ALTRAN RGB.pn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54" b="89809" l="1793" r="89931">
                        <a14:foregroundMark x1="19448" y1="43949" x2="19448" y2="43949"/>
                        <a14:foregroundMark x1="24828" y1="43949" x2="24828" y2="43949"/>
                        <a14:foregroundMark x1="37379" y1="32484" x2="37379" y2="32484"/>
                        <a14:foregroundMark x1="47448" y1="49045" x2="47448" y2="49045"/>
                        <a14:foregroundMark x1="79862" y1="40764" x2="79862" y2="4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086" y="6368655"/>
            <a:ext cx="1178268" cy="255156"/>
          </a:xfrm>
          <a:prstGeom prst="rect">
            <a:avLst/>
          </a:prstGeom>
        </p:spPr>
      </p:pic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0"/>
            <a:ext cx="7797800" cy="42850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kern="0" spc="250" baseline="0">
                <a:solidFill>
                  <a:srgbClr val="3095B4"/>
                </a:solidFill>
                <a:latin typeface="+mj-lt"/>
                <a:cs typeface="Lucida Bright"/>
              </a:defRPr>
            </a:lvl1pPr>
            <a:lvl2pPr marL="265113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5113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587500"/>
            <a:ext cx="7702550" cy="4447540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265113" indent="0"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988" indent="-180975"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>
                <a:solidFill>
                  <a:srgbClr val="8B8178"/>
                </a:solidFill>
              </a:defRPr>
            </a:lvl4pPr>
            <a:lvl5pPr>
              <a:defRPr>
                <a:solidFill>
                  <a:srgbClr val="8B8178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5" name="Image 4" descr="angle.png"/>
          <p:cNvPicPr>
            <a:picLocks noChangeAspect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172891"/>
            <a:ext cx="1745211" cy="693749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4763" y="6434138"/>
            <a:ext cx="823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1028700"/>
            <a:ext cx="7810500" cy="304800"/>
          </a:xfr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754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27977" y="1213798"/>
            <a:ext cx="7772400" cy="734031"/>
          </a:xfrm>
          <a:prstGeom prst="rect">
            <a:avLst/>
          </a:prstGeom>
        </p:spPr>
        <p:txBody>
          <a:bodyPr/>
          <a:lstStyle>
            <a:lvl1pPr algn="r">
              <a:buNone/>
              <a:defRPr lang="fr-FR" sz="3200" kern="1200" dirty="0">
                <a:solidFill>
                  <a:schemeClr val="tx2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fr-FR" dirty="0" smtClean="0"/>
              <a:t>TITLE LUCIDA BRIGHT 32 PTS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250864" y="1727525"/>
            <a:ext cx="6951319" cy="1317625"/>
          </a:xfrm>
          <a:prstGeom prst="rect">
            <a:avLst/>
          </a:prstGeom>
        </p:spPr>
        <p:txBody>
          <a:bodyPr/>
          <a:lstStyle>
            <a:lvl1pPr algn="r">
              <a:lnSpc>
                <a:spcPct val="120000"/>
              </a:lnSpc>
              <a:buNone/>
              <a:defRPr lang="fr-FR" sz="1800" kern="1200" dirty="0">
                <a:solidFill>
                  <a:schemeClr val="accent6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</a:lstStyle>
          <a:p>
            <a:r>
              <a:rPr lang="fr-FR" dirty="0" err="1" smtClean="0"/>
              <a:t>Subtitle</a:t>
            </a:r>
            <a:r>
              <a:rPr lang="fr-FR" dirty="0" smtClean="0"/>
              <a:t> in one line </a:t>
            </a:r>
            <a:r>
              <a:rPr lang="fr-FR" dirty="0" err="1" smtClean="0"/>
              <a:t>lucida</a:t>
            </a:r>
            <a:r>
              <a:rPr lang="fr-FR" dirty="0" smtClean="0"/>
              <a:t> sans 18 pts</a:t>
            </a:r>
          </a:p>
          <a:p>
            <a:r>
              <a:rPr lang="fr-FR" dirty="0" smtClean="0"/>
              <a:t>Date </a:t>
            </a:r>
            <a:r>
              <a:rPr lang="fr-FR" dirty="0" err="1" smtClean="0"/>
              <a:t>lucida</a:t>
            </a:r>
            <a:r>
              <a:rPr lang="fr-FR" dirty="0" smtClean="0"/>
              <a:t> sans 13 pts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842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97282" y="1080000"/>
            <a:ext cx="7822010" cy="1162496"/>
          </a:xfrm>
          <a:prstGeom prst="rect">
            <a:avLst/>
          </a:prstGeom>
        </p:spPr>
        <p:txBody>
          <a:bodyPr anchor="b"/>
          <a:lstStyle>
            <a:lvl1pPr>
              <a:buNone/>
              <a:defRPr sz="3200">
                <a:solidFill>
                  <a:srgbClr val="5C7F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7940" y="2412000"/>
            <a:ext cx="6811196" cy="2702140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20000"/>
              </a:lnSpc>
              <a:buFont typeface="+mj-lt"/>
              <a:buAutoNum type="alphaUcPeriod"/>
              <a:defRPr sz="1800">
                <a:solidFill>
                  <a:srgbClr val="3095B4"/>
                </a:solidFill>
                <a:latin typeface="+mj-lt"/>
              </a:defRPr>
            </a:lvl1pPr>
            <a:lvl2pPr marL="268288" indent="0" algn="l">
              <a:lnSpc>
                <a:spcPct val="100000"/>
              </a:lnSpc>
              <a:buNone/>
              <a:defRPr sz="1400">
                <a:solidFill>
                  <a:srgbClr val="595959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320192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03300" y="1906588"/>
            <a:ext cx="76835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3885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7928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Lea\3 - Branding\DIRECT\GRAPHIC ELEMENTS\Prism_Innovation_Makers\Innovation makers block (more than 50%) [RVB] [Comp]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563" y="1666875"/>
            <a:ext cx="609917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1574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25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3"/>
            <a:ext cx="7797800" cy="590902"/>
          </a:xfrm>
        </p:spPr>
        <p:txBody>
          <a:bodyPr>
            <a:normAutofit/>
          </a:bodyPr>
          <a:lstStyle>
            <a:lvl1pPr marL="247825" indent="-247825" algn="l">
              <a:lnSpc>
                <a:spcPct val="120000"/>
              </a:lnSpc>
              <a:buFont typeface="+mj-lt"/>
              <a:buAutoNum type="arabicPeriod"/>
              <a:defRPr sz="1800">
                <a:solidFill>
                  <a:srgbClr val="3095B4"/>
                </a:solidFill>
                <a:latin typeface="Lucida Bright"/>
                <a:cs typeface="Lucida Bright"/>
              </a:defRPr>
            </a:lvl1pPr>
            <a:lvl2pPr marL="247825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47825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281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6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3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0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18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33" y="6434817"/>
            <a:ext cx="825074" cy="365125"/>
          </a:xfrm>
          <a:prstGeom prst="rect">
            <a:avLst/>
          </a:prstGeom>
        </p:spPr>
        <p:txBody>
          <a:bodyPr lIns="85654" tIns="42900" rIns="85654" bIns="42900"/>
          <a:lstStyle>
            <a:lvl1pPr>
              <a:defRPr sz="110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 defTabSz="427237"/>
            <a:fld id="{8DDA363B-9929-1348-AF0F-C36686991D0D}" type="slidenum">
              <a:rPr lang="fr-FR" smtClean="0">
                <a:solidFill>
                  <a:prstClr val="white"/>
                </a:solidFill>
              </a:rPr>
              <a:pPr defTabSz="427237"/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360800"/>
            <a:ext cx="7702550" cy="4674240"/>
          </a:xfrm>
        </p:spPr>
        <p:txBody>
          <a:bodyPr/>
          <a:lstStyle>
            <a:lvl1pPr>
              <a:defRPr>
                <a:latin typeface="Lucida Sans Unicode" pitchFamily="34" charset="0"/>
                <a:cs typeface="Lucida Sans Unicode" pitchFamily="34" charset="0"/>
              </a:defRPr>
            </a:lvl1pPr>
            <a:lvl2pPr marL="247825" indent="0">
              <a:buNone/>
              <a:defRPr lang="fr-FR" sz="1400" kern="1200" dirty="0" smtClean="0">
                <a:solidFill>
                  <a:srgbClr val="595959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093404" indent="-169219">
              <a:buFont typeface="Wingdings" pitchFamily="2" charset="2"/>
              <a:buChar char="§"/>
              <a:defRPr lang="fr-FR" sz="1600" kern="1200" baseline="0" dirty="0" smtClean="0">
                <a:solidFill>
                  <a:srgbClr val="595959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8211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B65-6BF2-B943-9321-88067B24B524}" type="datetime1">
              <a:rPr lang="fr-FR" smtClean="0"/>
              <a:t>12/09/2016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871901"/>
            <a:ext cx="8229600" cy="41580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1" name="Image 10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116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8229600" cy="415807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9545"/>
            <a:ext cx="8229600" cy="4155184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5B9F36-DA6F-2E43-83E6-9A83EC23AC21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6419399"/>
            <a:ext cx="2133600" cy="365125"/>
          </a:xfrm>
          <a:prstGeom prst="rect">
            <a:avLst/>
          </a:prstGeom>
        </p:spPr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220622"/>
            <a:ext cx="8229600" cy="259857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3095B4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1" name="Image 10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00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30D24-97D2-0847-BEFD-8A9D91ACB945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3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8229600" cy="415807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9545"/>
            <a:ext cx="8229600" cy="4155184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9F36-DA6F-2E43-83E6-9A83EC23AC21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220622"/>
            <a:ext cx="8229600" cy="259857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3095B4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1" name="Image 10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17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5195-7E6F-694C-8C14-DAAD5BE1AEC9}" type="datetime1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12/09/2016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 descr="img_logo_blan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326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00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B65-6BF2-B943-9321-88067B24B524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871901"/>
            <a:ext cx="8229600" cy="41580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1" name="Image 10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23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22466"/>
            <a:ext cx="4040188" cy="526194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048660"/>
            <a:ext cx="4040188" cy="40775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22466"/>
            <a:ext cx="4041775" cy="526194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048660"/>
            <a:ext cx="4041775" cy="40775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11972-A5EB-324F-97EE-CF87B19EF737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871901"/>
            <a:ext cx="8229600" cy="41580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3" name="Image 12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42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84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4075-385D-CF41-A74D-D5209A409377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883478"/>
            <a:ext cx="8229600" cy="259857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3095B4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4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F70F-D929-644A-AB6C-081BEFE1640B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5" name="Image 4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58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30CF-723B-3545-923A-624BF2DA9ACC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Image 7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70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6709-A791-9F4C-8265-D2AF7A6D73AF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Image 7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9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22466"/>
            <a:ext cx="4040188" cy="526194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048660"/>
            <a:ext cx="4040188" cy="40775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22466"/>
            <a:ext cx="4041775" cy="526194"/>
          </a:xfr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048660"/>
            <a:ext cx="4041775" cy="40775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11972-A5EB-324F-97EE-CF87B19EF737}" type="datetime1">
              <a:rPr lang="fr-FR" smtClean="0"/>
              <a:t>12/09/2016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871901"/>
            <a:ext cx="8229600" cy="41580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3" name="Image 12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46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0ECE-AE97-A543-BC8E-FA815F5A1D65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11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8D615-338B-A54A-83E3-A4D611E3A7A3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635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ans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0"/>
            <a:ext cx="7797800" cy="42850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kern="0" spc="250" baseline="0">
                <a:solidFill>
                  <a:srgbClr val="3095B4"/>
                </a:solidFill>
                <a:latin typeface="+mj-lt"/>
                <a:cs typeface="Lucida Bright"/>
              </a:defRPr>
            </a:lvl1pPr>
            <a:lvl2pPr marL="265113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5113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587501"/>
            <a:ext cx="7702550" cy="4447540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265113" indent="0"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988" indent="-180975"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>
                <a:solidFill>
                  <a:srgbClr val="8B8178"/>
                </a:solidFill>
              </a:defRPr>
            </a:lvl4pPr>
            <a:lvl5pPr>
              <a:defRPr>
                <a:solidFill>
                  <a:srgbClr val="8B817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5" name="Image 4" descr="angle.pn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172973"/>
            <a:ext cx="1745211" cy="693749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4764" y="6434221"/>
            <a:ext cx="823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1028700"/>
            <a:ext cx="7810500" cy="304800"/>
          </a:xfr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608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sans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41203" y="6297515"/>
            <a:ext cx="1327868" cy="3975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Rectangle 8"/>
          <p:cNvSpPr/>
          <p:nvPr userDrawn="1"/>
        </p:nvSpPr>
        <p:spPr>
          <a:xfrm>
            <a:off x="41" y="8"/>
            <a:ext cx="9156699" cy="6891580"/>
          </a:xfrm>
          <a:custGeom>
            <a:avLst/>
            <a:gdLst>
              <a:gd name="connsiteX0" fmla="*/ 0 w 5270500"/>
              <a:gd name="connsiteY0" fmla="*/ 0 h 2400300"/>
              <a:gd name="connsiteX1" fmla="*/ 5270500 w 5270500"/>
              <a:gd name="connsiteY1" fmla="*/ 0 h 2400300"/>
              <a:gd name="connsiteX2" fmla="*/ 5270500 w 5270500"/>
              <a:gd name="connsiteY2" fmla="*/ 2400300 h 2400300"/>
              <a:gd name="connsiteX3" fmla="*/ 0 w 5270500"/>
              <a:gd name="connsiteY3" fmla="*/ 2400300 h 2400300"/>
              <a:gd name="connsiteX4" fmla="*/ 0 w 5270500"/>
              <a:gd name="connsiteY4" fmla="*/ 0 h 2400300"/>
              <a:gd name="connsiteX0" fmla="*/ 0 w 6362700"/>
              <a:gd name="connsiteY0" fmla="*/ 0 h 5994400"/>
              <a:gd name="connsiteX1" fmla="*/ 5270500 w 6362700"/>
              <a:gd name="connsiteY1" fmla="*/ 0 h 5994400"/>
              <a:gd name="connsiteX2" fmla="*/ 6362700 w 6362700"/>
              <a:gd name="connsiteY2" fmla="*/ 5994400 h 5994400"/>
              <a:gd name="connsiteX3" fmla="*/ 0 w 6362700"/>
              <a:gd name="connsiteY3" fmla="*/ 2400300 h 5994400"/>
              <a:gd name="connsiteX4" fmla="*/ 0 w 6362700"/>
              <a:gd name="connsiteY4" fmla="*/ 0 h 5994400"/>
              <a:gd name="connsiteX0" fmla="*/ 0 w 9055100"/>
              <a:gd name="connsiteY0" fmla="*/ 0 h 5994400"/>
              <a:gd name="connsiteX1" fmla="*/ 9055100 w 9055100"/>
              <a:gd name="connsiteY1" fmla="*/ 1447800 h 5994400"/>
              <a:gd name="connsiteX2" fmla="*/ 6362700 w 9055100"/>
              <a:gd name="connsiteY2" fmla="*/ 5994400 h 5994400"/>
              <a:gd name="connsiteX3" fmla="*/ 0 w 9055100"/>
              <a:gd name="connsiteY3" fmla="*/ 2400300 h 5994400"/>
              <a:gd name="connsiteX4" fmla="*/ 0 w 9055100"/>
              <a:gd name="connsiteY4" fmla="*/ 0 h 5994400"/>
              <a:gd name="connsiteX0" fmla="*/ 0 w 9306479"/>
              <a:gd name="connsiteY0" fmla="*/ 0 h 5994400"/>
              <a:gd name="connsiteX1" fmla="*/ 9055100 w 9306479"/>
              <a:gd name="connsiteY1" fmla="*/ 1447800 h 5994400"/>
              <a:gd name="connsiteX2" fmla="*/ 9194800 w 9306479"/>
              <a:gd name="connsiteY2" fmla="*/ 5346700 h 5994400"/>
              <a:gd name="connsiteX3" fmla="*/ 6362700 w 9306479"/>
              <a:gd name="connsiteY3" fmla="*/ 5994400 h 5994400"/>
              <a:gd name="connsiteX4" fmla="*/ 0 w 9306479"/>
              <a:gd name="connsiteY4" fmla="*/ 2400300 h 5994400"/>
              <a:gd name="connsiteX5" fmla="*/ 0 w 9306479"/>
              <a:gd name="connsiteY5" fmla="*/ 0 h 5994400"/>
              <a:gd name="connsiteX0" fmla="*/ 0 w 9330136"/>
              <a:gd name="connsiteY0" fmla="*/ 0 h 5994400"/>
              <a:gd name="connsiteX1" fmla="*/ 9055100 w 9330136"/>
              <a:gd name="connsiteY1" fmla="*/ 1447800 h 5994400"/>
              <a:gd name="connsiteX2" fmla="*/ 6362700 w 9330136"/>
              <a:gd name="connsiteY2" fmla="*/ 5994400 h 5994400"/>
              <a:gd name="connsiteX3" fmla="*/ 0 w 9330136"/>
              <a:gd name="connsiteY3" fmla="*/ 2400300 h 5994400"/>
              <a:gd name="connsiteX4" fmla="*/ 0 w 9330136"/>
              <a:gd name="connsiteY4" fmla="*/ 0 h 5994400"/>
              <a:gd name="connsiteX0" fmla="*/ 0 w 9881906"/>
              <a:gd name="connsiteY0" fmla="*/ 0 h 6131293"/>
              <a:gd name="connsiteX1" fmla="*/ 9055100 w 9881906"/>
              <a:gd name="connsiteY1" fmla="*/ 1447800 h 6131293"/>
              <a:gd name="connsiteX2" fmla="*/ 9309099 w 9881906"/>
              <a:gd name="connsiteY2" fmla="*/ 5257800 h 6131293"/>
              <a:gd name="connsiteX3" fmla="*/ 6362700 w 9881906"/>
              <a:gd name="connsiteY3" fmla="*/ 5994400 h 6131293"/>
              <a:gd name="connsiteX4" fmla="*/ 0 w 9881906"/>
              <a:gd name="connsiteY4" fmla="*/ 2400300 h 6131293"/>
              <a:gd name="connsiteX5" fmla="*/ 0 w 9881906"/>
              <a:gd name="connsiteY5" fmla="*/ 0 h 6131293"/>
              <a:gd name="connsiteX0" fmla="*/ 0 w 9714675"/>
              <a:gd name="connsiteY0" fmla="*/ 0 h 6131293"/>
              <a:gd name="connsiteX1" fmla="*/ 9055100 w 9714675"/>
              <a:gd name="connsiteY1" fmla="*/ 1447800 h 6131293"/>
              <a:gd name="connsiteX2" fmla="*/ 9309099 w 9714675"/>
              <a:gd name="connsiteY2" fmla="*/ 5257800 h 6131293"/>
              <a:gd name="connsiteX3" fmla="*/ 6362700 w 9714675"/>
              <a:gd name="connsiteY3" fmla="*/ 5994400 h 6131293"/>
              <a:gd name="connsiteX4" fmla="*/ 0 w 9714675"/>
              <a:gd name="connsiteY4" fmla="*/ 2400300 h 6131293"/>
              <a:gd name="connsiteX5" fmla="*/ 0 w 9714675"/>
              <a:gd name="connsiteY5" fmla="*/ 0 h 6131293"/>
              <a:gd name="connsiteX0" fmla="*/ 0 w 9309099"/>
              <a:gd name="connsiteY0" fmla="*/ 0 h 6131293"/>
              <a:gd name="connsiteX1" fmla="*/ 9055100 w 9309099"/>
              <a:gd name="connsiteY1" fmla="*/ 1447800 h 6131293"/>
              <a:gd name="connsiteX2" fmla="*/ 9309099 w 9309099"/>
              <a:gd name="connsiteY2" fmla="*/ 5257800 h 6131293"/>
              <a:gd name="connsiteX3" fmla="*/ 6362700 w 9309099"/>
              <a:gd name="connsiteY3" fmla="*/ 5994400 h 6131293"/>
              <a:gd name="connsiteX4" fmla="*/ 0 w 9309099"/>
              <a:gd name="connsiteY4" fmla="*/ 2400300 h 6131293"/>
              <a:gd name="connsiteX5" fmla="*/ 0 w 9309099"/>
              <a:gd name="connsiteY5" fmla="*/ 0 h 6131293"/>
              <a:gd name="connsiteX0" fmla="*/ 0 w 9309099"/>
              <a:gd name="connsiteY0" fmla="*/ 0 h 5994400"/>
              <a:gd name="connsiteX1" fmla="*/ 9055100 w 9309099"/>
              <a:gd name="connsiteY1" fmla="*/ 1447800 h 5994400"/>
              <a:gd name="connsiteX2" fmla="*/ 9309099 w 9309099"/>
              <a:gd name="connsiteY2" fmla="*/ 5257800 h 5994400"/>
              <a:gd name="connsiteX3" fmla="*/ 6362700 w 9309099"/>
              <a:gd name="connsiteY3" fmla="*/ 5994400 h 5994400"/>
              <a:gd name="connsiteX4" fmla="*/ 0 w 9309099"/>
              <a:gd name="connsiteY4" fmla="*/ 2400300 h 5994400"/>
              <a:gd name="connsiteX5" fmla="*/ 0 w 9309099"/>
              <a:gd name="connsiteY5" fmla="*/ 0 h 5994400"/>
              <a:gd name="connsiteX0" fmla="*/ 0 w 9309099"/>
              <a:gd name="connsiteY0" fmla="*/ 0 h 5994400"/>
              <a:gd name="connsiteX1" fmla="*/ 9055100 w 9309099"/>
              <a:gd name="connsiteY1" fmla="*/ 1447800 h 5994400"/>
              <a:gd name="connsiteX2" fmla="*/ 9309099 w 9309099"/>
              <a:gd name="connsiteY2" fmla="*/ 5257800 h 5994400"/>
              <a:gd name="connsiteX3" fmla="*/ 6362700 w 9309099"/>
              <a:gd name="connsiteY3" fmla="*/ 5994400 h 5994400"/>
              <a:gd name="connsiteX4" fmla="*/ 0 w 9309099"/>
              <a:gd name="connsiteY4" fmla="*/ 2400300 h 5994400"/>
              <a:gd name="connsiteX5" fmla="*/ 0 w 9309099"/>
              <a:gd name="connsiteY5" fmla="*/ 0 h 5994400"/>
              <a:gd name="connsiteX0" fmla="*/ 0 w 9309099"/>
              <a:gd name="connsiteY0" fmla="*/ 0 h 5994400"/>
              <a:gd name="connsiteX1" fmla="*/ 9232900 w 9309099"/>
              <a:gd name="connsiteY1" fmla="*/ 1460500 h 5994400"/>
              <a:gd name="connsiteX2" fmla="*/ 9309099 w 9309099"/>
              <a:gd name="connsiteY2" fmla="*/ 5257800 h 5994400"/>
              <a:gd name="connsiteX3" fmla="*/ 6362700 w 9309099"/>
              <a:gd name="connsiteY3" fmla="*/ 5994400 h 5994400"/>
              <a:gd name="connsiteX4" fmla="*/ 0 w 9309099"/>
              <a:gd name="connsiteY4" fmla="*/ 2400300 h 5994400"/>
              <a:gd name="connsiteX5" fmla="*/ 0 w 9309099"/>
              <a:gd name="connsiteY5" fmla="*/ 0 h 5994400"/>
              <a:gd name="connsiteX0" fmla="*/ 0 w 9309099"/>
              <a:gd name="connsiteY0" fmla="*/ 0 h 5257800"/>
              <a:gd name="connsiteX1" fmla="*/ 9232900 w 9309099"/>
              <a:gd name="connsiteY1" fmla="*/ 1460500 h 5257800"/>
              <a:gd name="connsiteX2" fmla="*/ 9309099 w 9309099"/>
              <a:gd name="connsiteY2" fmla="*/ 5257800 h 5257800"/>
              <a:gd name="connsiteX3" fmla="*/ 5003800 w 9309099"/>
              <a:gd name="connsiteY3" fmla="*/ 5232181 h 5257800"/>
              <a:gd name="connsiteX4" fmla="*/ 0 w 9309099"/>
              <a:gd name="connsiteY4" fmla="*/ 2400300 h 5257800"/>
              <a:gd name="connsiteX5" fmla="*/ 0 w 9309099"/>
              <a:gd name="connsiteY5" fmla="*/ 0 h 5257800"/>
              <a:gd name="connsiteX0" fmla="*/ 0 w 9232900"/>
              <a:gd name="connsiteY0" fmla="*/ 0 h 5257800"/>
              <a:gd name="connsiteX1" fmla="*/ 9232900 w 9232900"/>
              <a:gd name="connsiteY1" fmla="*/ 1460500 h 5257800"/>
              <a:gd name="connsiteX2" fmla="*/ 9143999 w 9232900"/>
              <a:gd name="connsiteY2" fmla="*/ 5257800 h 5257800"/>
              <a:gd name="connsiteX3" fmla="*/ 5003800 w 9232900"/>
              <a:gd name="connsiteY3" fmla="*/ 5232181 h 5257800"/>
              <a:gd name="connsiteX4" fmla="*/ 0 w 9232900"/>
              <a:gd name="connsiteY4" fmla="*/ 2400300 h 5257800"/>
              <a:gd name="connsiteX5" fmla="*/ 0 w 9232900"/>
              <a:gd name="connsiteY5" fmla="*/ 0 h 5257800"/>
              <a:gd name="connsiteX0" fmla="*/ 0 w 9169400"/>
              <a:gd name="connsiteY0" fmla="*/ 0 h 5257800"/>
              <a:gd name="connsiteX1" fmla="*/ 9169400 w 9169400"/>
              <a:gd name="connsiteY1" fmla="*/ 2778235 h 5257800"/>
              <a:gd name="connsiteX2" fmla="*/ 9143999 w 9169400"/>
              <a:gd name="connsiteY2" fmla="*/ 5257800 h 5257800"/>
              <a:gd name="connsiteX3" fmla="*/ 5003800 w 9169400"/>
              <a:gd name="connsiteY3" fmla="*/ 5232181 h 5257800"/>
              <a:gd name="connsiteX4" fmla="*/ 0 w 9169400"/>
              <a:gd name="connsiteY4" fmla="*/ 2400300 h 5257800"/>
              <a:gd name="connsiteX5" fmla="*/ 0 w 9169400"/>
              <a:gd name="connsiteY5" fmla="*/ 0 h 5257800"/>
              <a:gd name="connsiteX0" fmla="*/ 38100 w 9207500"/>
              <a:gd name="connsiteY0" fmla="*/ 0 h 5257800"/>
              <a:gd name="connsiteX1" fmla="*/ 9207500 w 9207500"/>
              <a:gd name="connsiteY1" fmla="*/ 2778235 h 5257800"/>
              <a:gd name="connsiteX2" fmla="*/ 9182099 w 9207500"/>
              <a:gd name="connsiteY2" fmla="*/ 5257800 h 5257800"/>
              <a:gd name="connsiteX3" fmla="*/ 5041900 w 9207500"/>
              <a:gd name="connsiteY3" fmla="*/ 5232181 h 5257800"/>
              <a:gd name="connsiteX4" fmla="*/ 0 w 9207500"/>
              <a:gd name="connsiteY4" fmla="*/ 1573486 h 5257800"/>
              <a:gd name="connsiteX5" fmla="*/ 38100 w 9207500"/>
              <a:gd name="connsiteY5" fmla="*/ 0 h 5257800"/>
              <a:gd name="connsiteX0" fmla="*/ 38100 w 9207500"/>
              <a:gd name="connsiteY0" fmla="*/ 0 h 5257800"/>
              <a:gd name="connsiteX1" fmla="*/ 3378200 w 9207500"/>
              <a:gd name="connsiteY1" fmla="*/ 997985 h 5257800"/>
              <a:gd name="connsiteX2" fmla="*/ 9207500 w 9207500"/>
              <a:gd name="connsiteY2" fmla="*/ 2778235 h 5257800"/>
              <a:gd name="connsiteX3" fmla="*/ 9182099 w 9207500"/>
              <a:gd name="connsiteY3" fmla="*/ 5257800 h 5257800"/>
              <a:gd name="connsiteX4" fmla="*/ 5041900 w 9207500"/>
              <a:gd name="connsiteY4" fmla="*/ 5232181 h 5257800"/>
              <a:gd name="connsiteX5" fmla="*/ 0 w 9207500"/>
              <a:gd name="connsiteY5" fmla="*/ 1573486 h 5257800"/>
              <a:gd name="connsiteX6" fmla="*/ 38100 w 9207500"/>
              <a:gd name="connsiteY6" fmla="*/ 0 h 5257800"/>
              <a:gd name="connsiteX0" fmla="*/ 38100 w 9207500"/>
              <a:gd name="connsiteY0" fmla="*/ 0 h 5257800"/>
              <a:gd name="connsiteX1" fmla="*/ 3149600 w 9207500"/>
              <a:gd name="connsiteY1" fmla="*/ 9684 h 5257800"/>
              <a:gd name="connsiteX2" fmla="*/ 9207500 w 9207500"/>
              <a:gd name="connsiteY2" fmla="*/ 2778235 h 5257800"/>
              <a:gd name="connsiteX3" fmla="*/ 9182099 w 9207500"/>
              <a:gd name="connsiteY3" fmla="*/ 5257800 h 5257800"/>
              <a:gd name="connsiteX4" fmla="*/ 5041900 w 9207500"/>
              <a:gd name="connsiteY4" fmla="*/ 5232181 h 5257800"/>
              <a:gd name="connsiteX5" fmla="*/ 0 w 9207500"/>
              <a:gd name="connsiteY5" fmla="*/ 1573486 h 5257800"/>
              <a:gd name="connsiteX6" fmla="*/ 38100 w 9207500"/>
              <a:gd name="connsiteY6" fmla="*/ 0 h 5257800"/>
              <a:gd name="connsiteX0" fmla="*/ 38100 w 9182099"/>
              <a:gd name="connsiteY0" fmla="*/ 0 h 5257800"/>
              <a:gd name="connsiteX1" fmla="*/ 3149600 w 9182099"/>
              <a:gd name="connsiteY1" fmla="*/ 9684 h 5257800"/>
              <a:gd name="connsiteX2" fmla="*/ 9131300 w 9182099"/>
              <a:gd name="connsiteY2" fmla="*/ 3844050 h 5257800"/>
              <a:gd name="connsiteX3" fmla="*/ 9182099 w 9182099"/>
              <a:gd name="connsiteY3" fmla="*/ 5257800 h 5257800"/>
              <a:gd name="connsiteX4" fmla="*/ 5041900 w 9182099"/>
              <a:gd name="connsiteY4" fmla="*/ 5232181 h 5257800"/>
              <a:gd name="connsiteX5" fmla="*/ 0 w 9182099"/>
              <a:gd name="connsiteY5" fmla="*/ 1573486 h 5257800"/>
              <a:gd name="connsiteX6" fmla="*/ 38100 w 9182099"/>
              <a:gd name="connsiteY6" fmla="*/ 0 h 5257800"/>
              <a:gd name="connsiteX0" fmla="*/ 38100 w 9182099"/>
              <a:gd name="connsiteY0" fmla="*/ 0 h 5257800"/>
              <a:gd name="connsiteX1" fmla="*/ 3149600 w 9182099"/>
              <a:gd name="connsiteY1" fmla="*/ 9684 h 5257800"/>
              <a:gd name="connsiteX2" fmla="*/ 9169400 w 9182099"/>
              <a:gd name="connsiteY2" fmla="*/ 3563062 h 5257800"/>
              <a:gd name="connsiteX3" fmla="*/ 9182099 w 9182099"/>
              <a:gd name="connsiteY3" fmla="*/ 5257800 h 5257800"/>
              <a:gd name="connsiteX4" fmla="*/ 5041900 w 9182099"/>
              <a:gd name="connsiteY4" fmla="*/ 5232181 h 5257800"/>
              <a:gd name="connsiteX5" fmla="*/ 0 w 9182099"/>
              <a:gd name="connsiteY5" fmla="*/ 1573486 h 5257800"/>
              <a:gd name="connsiteX6" fmla="*/ 38100 w 9182099"/>
              <a:gd name="connsiteY6" fmla="*/ 0 h 5257800"/>
              <a:gd name="connsiteX0" fmla="*/ 38100 w 9182099"/>
              <a:gd name="connsiteY0" fmla="*/ 0 h 5257800"/>
              <a:gd name="connsiteX1" fmla="*/ 3149600 w 9182099"/>
              <a:gd name="connsiteY1" fmla="*/ 9684 h 5257800"/>
              <a:gd name="connsiteX2" fmla="*/ 9169400 w 9182099"/>
              <a:gd name="connsiteY2" fmla="*/ 3563062 h 5257800"/>
              <a:gd name="connsiteX3" fmla="*/ 9182099 w 9182099"/>
              <a:gd name="connsiteY3" fmla="*/ 5257800 h 5257800"/>
              <a:gd name="connsiteX4" fmla="*/ 4419600 w 9182099"/>
              <a:gd name="connsiteY4" fmla="*/ 5232181 h 5257800"/>
              <a:gd name="connsiteX5" fmla="*/ 0 w 9182099"/>
              <a:gd name="connsiteY5" fmla="*/ 1573486 h 5257800"/>
              <a:gd name="connsiteX6" fmla="*/ 38100 w 9182099"/>
              <a:gd name="connsiteY6" fmla="*/ 0 h 5257800"/>
              <a:gd name="connsiteX0" fmla="*/ 12700 w 9156699"/>
              <a:gd name="connsiteY0" fmla="*/ 0 h 5257800"/>
              <a:gd name="connsiteX1" fmla="*/ 3124200 w 9156699"/>
              <a:gd name="connsiteY1" fmla="*/ 9684 h 5257800"/>
              <a:gd name="connsiteX2" fmla="*/ 9144000 w 9156699"/>
              <a:gd name="connsiteY2" fmla="*/ 3563062 h 5257800"/>
              <a:gd name="connsiteX3" fmla="*/ 9156699 w 9156699"/>
              <a:gd name="connsiteY3" fmla="*/ 5257800 h 5257800"/>
              <a:gd name="connsiteX4" fmla="*/ 4394200 w 9156699"/>
              <a:gd name="connsiteY4" fmla="*/ 5232181 h 5257800"/>
              <a:gd name="connsiteX5" fmla="*/ 0 w 9156699"/>
              <a:gd name="connsiteY5" fmla="*/ 313887 h 5257800"/>
              <a:gd name="connsiteX6" fmla="*/ 12700 w 9156699"/>
              <a:gd name="connsiteY6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6699" h="5257800">
                <a:moveTo>
                  <a:pt x="12700" y="0"/>
                </a:moveTo>
                <a:lnTo>
                  <a:pt x="3124200" y="9684"/>
                </a:lnTo>
                <a:lnTo>
                  <a:pt x="9144000" y="3563062"/>
                </a:lnTo>
                <a:lnTo>
                  <a:pt x="9156699" y="5257800"/>
                </a:lnTo>
                <a:lnTo>
                  <a:pt x="4394200" y="5232181"/>
                </a:lnTo>
                <a:lnTo>
                  <a:pt x="0" y="313887"/>
                </a:lnTo>
                <a:lnTo>
                  <a:pt x="12700" y="0"/>
                </a:lnTo>
                <a:close/>
              </a:path>
            </a:pathLst>
          </a:custGeom>
          <a:solidFill>
            <a:srgbClr val="E3DDD2">
              <a:alpha val="3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Image 7" descr="ALTRAN RGB.pn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54" b="89809" l="1793" r="89931">
                        <a14:foregroundMark x1="19448" y1="43949" x2="19448" y2="43949"/>
                        <a14:foregroundMark x1="24828" y1="43949" x2="24828" y2="43949"/>
                        <a14:foregroundMark x1="37379" y1="32484" x2="37379" y2="32484"/>
                        <a14:foregroundMark x1="47448" y1="49045" x2="47448" y2="49045"/>
                        <a14:foregroundMark x1="79862" y1="40764" x2="79862" y2="4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087" y="6368656"/>
            <a:ext cx="1178268" cy="255156"/>
          </a:xfrm>
          <a:prstGeom prst="rect">
            <a:avLst/>
          </a:prstGeom>
        </p:spPr>
      </p:pic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0"/>
            <a:ext cx="7797800" cy="42850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kern="0" spc="250" baseline="0">
                <a:solidFill>
                  <a:srgbClr val="3095B4"/>
                </a:solidFill>
                <a:latin typeface="+mj-lt"/>
                <a:cs typeface="Lucida Bright"/>
              </a:defRPr>
            </a:lvl1pPr>
            <a:lvl2pPr marL="265113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5113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587501"/>
            <a:ext cx="7702550" cy="4447540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265113" indent="0"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988" indent="-180975"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>
                <a:solidFill>
                  <a:srgbClr val="8B8178"/>
                </a:solidFill>
              </a:defRPr>
            </a:lvl4pPr>
            <a:lvl5pPr>
              <a:defRPr>
                <a:solidFill>
                  <a:srgbClr val="8B817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5" name="Image 4" descr="angle.png"/>
          <p:cNvPicPr>
            <a:picLocks noChangeAspect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172973"/>
            <a:ext cx="1745211" cy="693749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4764" y="6434221"/>
            <a:ext cx="823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1028700"/>
            <a:ext cx="7810500" cy="304800"/>
          </a:xfr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133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8" y="5388893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4" y="6434221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40" y="6369051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27977" y="1213799"/>
            <a:ext cx="7772400" cy="734032"/>
          </a:xfrm>
          <a:prstGeom prst="rect">
            <a:avLst/>
          </a:prstGeom>
        </p:spPr>
        <p:txBody>
          <a:bodyPr/>
          <a:lstStyle>
            <a:lvl1pPr algn="r">
              <a:buNone/>
              <a:defRPr lang="fr-FR" sz="3200" kern="1200" dirty="0">
                <a:solidFill>
                  <a:schemeClr val="tx2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fr-FR" dirty="0"/>
              <a:t>TITLE LUCIDA BRIGHT 32 PTS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250905" y="1727602"/>
            <a:ext cx="6951319" cy="1317625"/>
          </a:xfrm>
          <a:prstGeom prst="rect">
            <a:avLst/>
          </a:prstGeom>
        </p:spPr>
        <p:txBody>
          <a:bodyPr/>
          <a:lstStyle>
            <a:lvl1pPr algn="r">
              <a:lnSpc>
                <a:spcPct val="120000"/>
              </a:lnSpc>
              <a:buNone/>
              <a:defRPr lang="fr-FR" sz="1800" kern="1200" dirty="0">
                <a:solidFill>
                  <a:schemeClr val="accent6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</a:lstStyle>
          <a:p>
            <a:r>
              <a:rPr lang="fr-FR" dirty="0" err="1"/>
              <a:t>Subtitle</a:t>
            </a:r>
            <a:r>
              <a:rPr lang="fr-FR" dirty="0"/>
              <a:t> in one line </a:t>
            </a:r>
            <a:r>
              <a:rPr lang="fr-FR" dirty="0" err="1"/>
              <a:t>lucida</a:t>
            </a:r>
            <a:r>
              <a:rPr lang="fr-FR" dirty="0"/>
              <a:t> sans 18 pts</a:t>
            </a:r>
          </a:p>
          <a:p>
            <a:r>
              <a:rPr lang="fr-FR" dirty="0"/>
              <a:t>Date </a:t>
            </a:r>
            <a:r>
              <a:rPr lang="fr-FR" dirty="0" err="1"/>
              <a:t>lucida</a:t>
            </a:r>
            <a:r>
              <a:rPr lang="fr-FR" dirty="0"/>
              <a:t> sans 13 pts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1035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8" y="5388893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4" y="6434221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40" y="6369051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97282" y="1080001"/>
            <a:ext cx="7822010" cy="1162496"/>
          </a:xfrm>
          <a:prstGeom prst="rect">
            <a:avLst/>
          </a:prstGeom>
        </p:spPr>
        <p:txBody>
          <a:bodyPr anchor="b"/>
          <a:lstStyle>
            <a:lvl1pPr>
              <a:buNone/>
              <a:defRPr sz="3200">
                <a:solidFill>
                  <a:srgbClr val="5C7F9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7940" y="2412000"/>
            <a:ext cx="6811196" cy="2702140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20000"/>
              </a:lnSpc>
              <a:buFont typeface="+mj-lt"/>
              <a:buAutoNum type="alphaUcPeriod"/>
              <a:defRPr sz="1800">
                <a:solidFill>
                  <a:srgbClr val="3095B4"/>
                </a:solidFill>
                <a:latin typeface="+mj-lt"/>
              </a:defRPr>
            </a:lvl1pPr>
            <a:lvl2pPr marL="268288" indent="0" algn="l">
              <a:lnSpc>
                <a:spcPct val="100000"/>
              </a:lnSpc>
              <a:buNone/>
              <a:defRPr sz="1400">
                <a:solidFill>
                  <a:srgbClr val="595959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5745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8" y="5388893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4" y="6434221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40" y="6369051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03300" y="1906588"/>
            <a:ext cx="76835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99238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8" y="5388893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4" y="6434221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40" y="6369051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77721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8" y="5388893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4" y="6434221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40" y="6369051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Lea\3 - Branding\DIRECT\GRAPHIC ELEMENTS\Prism_Innovation_Makers\Innovation makers block (more than 50%) [RVB] [Comp]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606" y="1666875"/>
            <a:ext cx="609917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2757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10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84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4075-385D-CF41-A74D-D5209A409377}" type="datetime1">
              <a:rPr lang="fr-FR" smtClean="0"/>
              <a:t>12/09/2016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883478"/>
            <a:ext cx="8229600" cy="259857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3095B4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7" name="Image 6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317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avec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0"/>
            <a:ext cx="7797800" cy="42850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kern="0" spc="250" baseline="0">
                <a:solidFill>
                  <a:srgbClr val="3095B4"/>
                </a:solidFill>
                <a:latin typeface="+mj-lt"/>
                <a:cs typeface="Lucida Bright"/>
              </a:defRPr>
            </a:lvl1pPr>
            <a:lvl2pPr marL="265113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5113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584000"/>
            <a:ext cx="7702550" cy="4447540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265113" indent="0"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988" indent="-180975"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>
                <a:solidFill>
                  <a:srgbClr val="8B8178"/>
                </a:solidFill>
              </a:defRPr>
            </a:lvl4pPr>
            <a:lvl5pPr>
              <a:defRPr>
                <a:solidFill>
                  <a:srgbClr val="8B8178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5" name="Image 4" descr="angle.png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172891"/>
            <a:ext cx="1745211" cy="693749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4763" y="6434138"/>
            <a:ext cx="823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254" y="6399162"/>
            <a:ext cx="1030307" cy="173238"/>
          </a:xfrm>
          <a:prstGeom prst="rect">
            <a:avLst/>
          </a:prstGeom>
        </p:spPr>
      </p:pic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1028700"/>
            <a:ext cx="7810500" cy="304800"/>
          </a:xfr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3624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ans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0"/>
            <a:ext cx="7797800" cy="42850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kern="0" spc="250" baseline="0">
                <a:solidFill>
                  <a:srgbClr val="3095B4"/>
                </a:solidFill>
                <a:latin typeface="+mj-lt"/>
                <a:cs typeface="Lucida Bright"/>
              </a:defRPr>
            </a:lvl1pPr>
            <a:lvl2pPr marL="265113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5113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587500"/>
            <a:ext cx="7702550" cy="4447540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265113" indent="0"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988" indent="-180975"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>
                <a:solidFill>
                  <a:srgbClr val="8B8178"/>
                </a:solidFill>
              </a:defRPr>
            </a:lvl4pPr>
            <a:lvl5pPr>
              <a:defRPr>
                <a:solidFill>
                  <a:srgbClr val="8B8178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5" name="Image 4" descr="angle.pn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172891"/>
            <a:ext cx="1745211" cy="693749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4763" y="6434138"/>
            <a:ext cx="823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1028700"/>
            <a:ext cx="7810500" cy="304800"/>
          </a:xfr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9656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27977" y="1213798"/>
            <a:ext cx="7772400" cy="734031"/>
          </a:xfrm>
          <a:prstGeom prst="rect">
            <a:avLst/>
          </a:prstGeom>
        </p:spPr>
        <p:txBody>
          <a:bodyPr/>
          <a:lstStyle>
            <a:lvl1pPr algn="r">
              <a:buNone/>
              <a:defRPr lang="fr-FR" sz="3200" kern="1200" dirty="0">
                <a:solidFill>
                  <a:schemeClr val="tx2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fr-FR" dirty="0" smtClean="0"/>
              <a:t>TITLE LUCIDA BRIGHT 32 PTS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250864" y="1727525"/>
            <a:ext cx="6951319" cy="1317625"/>
          </a:xfrm>
          <a:prstGeom prst="rect">
            <a:avLst/>
          </a:prstGeom>
        </p:spPr>
        <p:txBody>
          <a:bodyPr/>
          <a:lstStyle>
            <a:lvl1pPr algn="r">
              <a:lnSpc>
                <a:spcPct val="120000"/>
              </a:lnSpc>
              <a:buNone/>
              <a:defRPr lang="fr-FR" sz="1800" kern="1200" dirty="0">
                <a:solidFill>
                  <a:schemeClr val="accent6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</a:lstStyle>
          <a:p>
            <a:r>
              <a:rPr lang="fr-FR" dirty="0" err="1" smtClean="0"/>
              <a:t>Subtitle</a:t>
            </a:r>
            <a:r>
              <a:rPr lang="fr-FR" dirty="0" smtClean="0"/>
              <a:t> in one line </a:t>
            </a:r>
            <a:r>
              <a:rPr lang="fr-FR" dirty="0" err="1" smtClean="0"/>
              <a:t>lucida</a:t>
            </a:r>
            <a:r>
              <a:rPr lang="fr-FR" dirty="0" smtClean="0"/>
              <a:t> sans 18 pts</a:t>
            </a:r>
          </a:p>
          <a:p>
            <a:r>
              <a:rPr lang="fr-FR" dirty="0" smtClean="0"/>
              <a:t>Date </a:t>
            </a:r>
            <a:r>
              <a:rPr lang="fr-FR" dirty="0" err="1" smtClean="0"/>
              <a:t>lucida</a:t>
            </a:r>
            <a:r>
              <a:rPr lang="fr-FR" dirty="0" smtClean="0"/>
              <a:t> sans 13 pts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6700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97282" y="1080000"/>
            <a:ext cx="7822010" cy="1162496"/>
          </a:xfrm>
          <a:prstGeom prst="rect">
            <a:avLst/>
          </a:prstGeom>
        </p:spPr>
        <p:txBody>
          <a:bodyPr anchor="b"/>
          <a:lstStyle>
            <a:lvl1pPr>
              <a:buNone/>
              <a:defRPr sz="3200">
                <a:solidFill>
                  <a:srgbClr val="5C7F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7940" y="2412000"/>
            <a:ext cx="6811196" cy="2702140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20000"/>
              </a:lnSpc>
              <a:buFont typeface="+mj-lt"/>
              <a:buAutoNum type="alphaUcPeriod"/>
              <a:defRPr sz="1800">
                <a:solidFill>
                  <a:srgbClr val="3095B4"/>
                </a:solidFill>
                <a:latin typeface="+mj-lt"/>
              </a:defRPr>
            </a:lvl1pPr>
            <a:lvl2pPr marL="268288" indent="0" algn="l">
              <a:lnSpc>
                <a:spcPct val="100000"/>
              </a:lnSpc>
              <a:buNone/>
              <a:defRPr sz="1400">
                <a:solidFill>
                  <a:srgbClr val="595959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36346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03300" y="1906588"/>
            <a:ext cx="76835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717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13441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Lea\3 - Branding\DIRECT\GRAPHIC ELEMENTS\Prism_Innovation_Makers\Innovation makers block (more than 50%) [RVB] [Comp]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563" y="1666875"/>
            <a:ext cx="609917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88246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36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avec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0"/>
            <a:ext cx="7797800" cy="42850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kern="0" spc="250" baseline="0">
                <a:solidFill>
                  <a:srgbClr val="3095B4"/>
                </a:solidFill>
                <a:latin typeface="+mj-lt"/>
                <a:cs typeface="Lucida Bright"/>
              </a:defRPr>
            </a:lvl1pPr>
            <a:lvl2pPr marL="265113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5113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584000"/>
            <a:ext cx="7702550" cy="4447540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265113" indent="0"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988" indent="-180975"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>
                <a:solidFill>
                  <a:srgbClr val="8B8178"/>
                </a:solidFill>
              </a:defRPr>
            </a:lvl4pPr>
            <a:lvl5pPr>
              <a:defRPr>
                <a:solidFill>
                  <a:srgbClr val="8B8178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5" name="Image 4" descr="angle.pn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172891"/>
            <a:ext cx="1745211" cy="693749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4763" y="6434138"/>
            <a:ext cx="823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0254" y="6399162"/>
            <a:ext cx="1030307" cy="173238"/>
          </a:xfrm>
          <a:prstGeom prst="rect">
            <a:avLst/>
          </a:prstGeom>
        </p:spPr>
      </p:pic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1028700"/>
            <a:ext cx="7810500" cy="304800"/>
          </a:xfr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94610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sans 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94267" y="727200"/>
            <a:ext cx="7797800" cy="42850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kern="0" spc="250" baseline="0">
                <a:solidFill>
                  <a:srgbClr val="3095B4"/>
                </a:solidFill>
                <a:latin typeface="+mj-lt"/>
                <a:cs typeface="Lucida Bright"/>
              </a:defRPr>
            </a:lvl1pPr>
            <a:lvl2pPr marL="265113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5113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6" y="1587500"/>
            <a:ext cx="7702550" cy="4447540"/>
          </a:xfrm>
        </p:spPr>
        <p:txBody>
          <a:bodyPr/>
          <a:lstStyle>
            <a:lvl1pPr marL="0" indent="0">
              <a:defRPr>
                <a:solidFill>
                  <a:schemeClr val="tx2"/>
                </a:solidFill>
                <a:latin typeface="Lucida Sans Unicode" pitchFamily="34" charset="0"/>
                <a:cs typeface="Lucida Sans Unicode" pitchFamily="34" charset="0"/>
              </a:defRPr>
            </a:lvl1pPr>
            <a:lvl2pPr marL="265113" indent="0"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988" indent="-180975"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>
                <a:solidFill>
                  <a:srgbClr val="8B8178"/>
                </a:solidFill>
              </a:defRPr>
            </a:lvl4pPr>
            <a:lvl5pPr>
              <a:defRPr>
                <a:solidFill>
                  <a:srgbClr val="8B8178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5" name="Image 4" descr="angle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172891"/>
            <a:ext cx="1745211" cy="693749"/>
          </a:xfrm>
          <a:prstGeom prst="rect">
            <a:avLst/>
          </a:prstGeom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4763" y="6434138"/>
            <a:ext cx="8239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1028700"/>
            <a:ext cx="7810500" cy="304800"/>
          </a:xfr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250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F70F-D929-644A-AB6C-081BEFE1640B}" type="datetime1">
              <a:rPr lang="fr-FR" smtClean="0"/>
              <a:t>12/09/2016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‹#›</a:t>
            </a:fld>
            <a:endParaRPr lang="fr-FR"/>
          </a:p>
        </p:txBody>
      </p:sp>
      <p:pic>
        <p:nvPicPr>
          <p:cNvPr id="5" name="Image 4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882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virgul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27977" y="1213798"/>
            <a:ext cx="7772400" cy="734031"/>
          </a:xfrm>
          <a:prstGeom prst="rect">
            <a:avLst/>
          </a:prstGeom>
        </p:spPr>
        <p:txBody>
          <a:bodyPr/>
          <a:lstStyle>
            <a:lvl1pPr algn="r">
              <a:buNone/>
              <a:defRPr lang="fr-FR" sz="3200" kern="1200" dirty="0">
                <a:solidFill>
                  <a:schemeClr val="tx2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fr-FR" dirty="0" smtClean="0"/>
              <a:t>TITLE LUCIDA BRIGHT 32 PTS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1250864" y="1727525"/>
            <a:ext cx="6951319" cy="1317625"/>
          </a:xfrm>
          <a:prstGeom prst="rect">
            <a:avLst/>
          </a:prstGeom>
        </p:spPr>
        <p:txBody>
          <a:bodyPr/>
          <a:lstStyle>
            <a:lvl1pPr algn="r">
              <a:lnSpc>
                <a:spcPct val="120000"/>
              </a:lnSpc>
              <a:buNone/>
              <a:defRPr lang="fr-FR" sz="1800" kern="1200" dirty="0">
                <a:solidFill>
                  <a:schemeClr val="accent6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</a:lstStyle>
          <a:p>
            <a:r>
              <a:rPr lang="fr-FR" dirty="0" err="1" smtClean="0"/>
              <a:t>Subtitle</a:t>
            </a:r>
            <a:r>
              <a:rPr lang="fr-FR" dirty="0" smtClean="0"/>
              <a:t> in one line </a:t>
            </a:r>
            <a:r>
              <a:rPr lang="fr-FR" dirty="0" err="1" smtClean="0"/>
              <a:t>lucida</a:t>
            </a:r>
            <a:r>
              <a:rPr lang="fr-FR" dirty="0" smtClean="0"/>
              <a:t> sans 18 pts</a:t>
            </a:r>
          </a:p>
          <a:p>
            <a:r>
              <a:rPr lang="fr-FR" dirty="0" smtClean="0"/>
              <a:t>Date </a:t>
            </a:r>
            <a:r>
              <a:rPr lang="fr-FR" dirty="0" err="1" smtClean="0"/>
              <a:t>lucida</a:t>
            </a:r>
            <a:r>
              <a:rPr lang="fr-FR" dirty="0" smtClean="0"/>
              <a:t> sans 13 pts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0656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97282" y="1080000"/>
            <a:ext cx="7822010" cy="1162496"/>
          </a:xfrm>
          <a:prstGeom prst="rect">
            <a:avLst/>
          </a:prstGeom>
        </p:spPr>
        <p:txBody>
          <a:bodyPr anchor="b"/>
          <a:lstStyle>
            <a:lvl1pPr>
              <a:buNone/>
              <a:defRPr sz="3200">
                <a:solidFill>
                  <a:srgbClr val="5C7F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7940" y="2412000"/>
            <a:ext cx="6811196" cy="2702140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20000"/>
              </a:lnSpc>
              <a:buFont typeface="+mj-lt"/>
              <a:buAutoNum type="alphaUcPeriod"/>
              <a:defRPr sz="1800">
                <a:solidFill>
                  <a:srgbClr val="3095B4"/>
                </a:solidFill>
                <a:latin typeface="+mj-lt"/>
              </a:defRPr>
            </a:lvl1pPr>
            <a:lvl2pPr marL="268288" indent="0" algn="l">
              <a:lnSpc>
                <a:spcPct val="100000"/>
              </a:lnSpc>
              <a:buNone/>
              <a:defRPr sz="1400">
                <a:solidFill>
                  <a:srgbClr val="595959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673591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003300" y="1906588"/>
            <a:ext cx="76835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82519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irgul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575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rgul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" y="5388809"/>
            <a:ext cx="9144000" cy="146032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Image 7" descr="ALTRAN 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Lea\3 - Branding\DIRECT\GRAPHIC ELEMENTS\Prism_Innovation_Makers\Innovation makers block (more than 50%) [RVB] [Comp]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52563" y="1666875"/>
            <a:ext cx="609917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898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38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94268" y="727200"/>
            <a:ext cx="7797800" cy="590902"/>
          </a:xfrm>
        </p:spPr>
        <p:txBody>
          <a:bodyPr>
            <a:normAutofit/>
          </a:bodyPr>
          <a:lstStyle>
            <a:lvl1pPr marL="265085" indent="-265085" algn="l">
              <a:lnSpc>
                <a:spcPct val="120000"/>
              </a:lnSpc>
              <a:buFont typeface="+mj-lt"/>
              <a:buAutoNum type="arabicPeriod"/>
              <a:defRPr sz="1800">
                <a:solidFill>
                  <a:srgbClr val="3095B4"/>
                </a:solidFill>
                <a:latin typeface="Lucida Bright"/>
                <a:cs typeface="Lucida Bright"/>
              </a:defRPr>
            </a:lvl1pPr>
            <a:lvl2pPr marL="265085" indent="0" algn="l">
              <a:lnSpc>
                <a:spcPct val="100000"/>
              </a:lnSpc>
              <a:buNone/>
              <a:defRPr sz="1400">
                <a:solidFill>
                  <a:srgbClr val="737C82"/>
                </a:solidFill>
                <a:latin typeface="Lucida Sans"/>
                <a:cs typeface="Lucida Sans"/>
              </a:defRPr>
            </a:lvl2pPr>
            <a:lvl3pPr marL="265085" indent="0" algn="l">
              <a:lnSpc>
                <a:spcPct val="120000"/>
              </a:lnSpc>
              <a:buNone/>
              <a:defRPr sz="1000">
                <a:solidFill>
                  <a:srgbClr val="737C82"/>
                </a:solidFill>
                <a:latin typeface="Lucida Sans"/>
                <a:cs typeface="Lucida Sans"/>
              </a:defRPr>
            </a:lvl3pPr>
            <a:lvl4pPr marL="1371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fr-FR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94117" y="1360800"/>
            <a:ext cx="7702550" cy="4674240"/>
          </a:xfrm>
        </p:spPr>
        <p:txBody>
          <a:bodyPr/>
          <a:lstStyle>
            <a:lvl1pPr>
              <a:defRPr>
                <a:latin typeface="Lucida Sans Unicode" pitchFamily="34" charset="0"/>
                <a:cs typeface="Lucida Sans Unicode" pitchFamily="34" charset="0"/>
              </a:defRPr>
            </a:lvl1pPr>
            <a:lvl2pPr marL="265085" indent="0">
              <a:buNone/>
              <a:defRPr lang="fr-FR" sz="1400" kern="1200" dirty="0" smtClean="0">
                <a:solidFill>
                  <a:srgbClr val="595959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864" indent="-180956">
              <a:buFont typeface="Wingdings" pitchFamily="2" charset="2"/>
              <a:buChar char="§"/>
              <a:defRPr lang="fr-FR" sz="1600" kern="1200" dirty="0" smtClean="0">
                <a:solidFill>
                  <a:srgbClr val="595959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96FBA-2CAA-42AC-9598-5EC3B9014A4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82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8229600" cy="415807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9545"/>
            <a:ext cx="8229600" cy="4155184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152" fontAlgn="base">
              <a:spcBef>
                <a:spcPct val="0"/>
              </a:spcBef>
              <a:spcAft>
                <a:spcPct val="0"/>
              </a:spcAft>
            </a:pPr>
            <a:fld id="{9F5B9F36-DA6F-2E43-83E6-9A83EC23AC21}" type="datetime1">
              <a:rPr lang="fr-FR" smtClean="0">
                <a:solidFill>
                  <a:srgbClr val="595959">
                    <a:tint val="75000"/>
                  </a:srgbClr>
                </a:solidFill>
                <a:latin typeface="Arial" charset="0"/>
              </a:rPr>
              <a:pPr defTabSz="457152" fontAlgn="base">
                <a:spcBef>
                  <a:spcPct val="0"/>
                </a:spcBef>
                <a:spcAft>
                  <a:spcPct val="0"/>
                </a:spcAft>
              </a:pPr>
              <a:t>12/09/2016</a:t>
            </a:fld>
            <a:endParaRPr lang="fr-FR">
              <a:solidFill>
                <a:srgbClr val="595959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152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595959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56364"/>
            <a:ext cx="8229600" cy="25985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220622"/>
            <a:ext cx="8229600" cy="259857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3095B4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  <a:endParaRPr lang="fr-FR" dirty="0"/>
          </a:p>
        </p:txBody>
      </p:sp>
      <p:pic>
        <p:nvPicPr>
          <p:cNvPr id="11" name="Image 10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986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14C3C-54A6-40F2-9E76-2D5D9C699B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C257-0645-4D39-8F04-593ABA063D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6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930CF-723B-3545-923A-624BF2DA9ACC}" type="datetime1">
              <a:rPr lang="fr-FR" smtClean="0"/>
              <a:t>12/09/2016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9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66709-A791-9F4C-8265-D2AF7A6D73AF}" type="datetime1">
              <a:rPr lang="fr-FR" smtClean="0"/>
              <a:t>12/09/2016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 descr="logocoule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6518726"/>
            <a:ext cx="8382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6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ied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5918"/>
            <a:ext cx="1561121" cy="620019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0A329-F08C-9241-BD40-A188894D2F38}" type="datetime1">
              <a:rPr lang="fr-FR" smtClean="0"/>
              <a:t>12/09/2016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64193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601DF58-B722-5547-95CB-FCE935BB898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06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5C7F92"/>
          </a:solidFill>
          <a:latin typeface="Lucida Bright"/>
          <a:ea typeface="+mj-ea"/>
          <a:cs typeface="Lucida Br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5969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50812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pic>
        <p:nvPicPr>
          <p:cNvPr id="6148" name="Image 6" descr="ALTRAN RGB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2239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age 7" descr="ang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6172201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763" y="6434139"/>
            <a:ext cx="823912" cy="365125"/>
          </a:xfrm>
          <a:prstGeom prst="rect">
            <a:avLst/>
          </a:prstGeom>
        </p:spPr>
        <p:txBody>
          <a:bodyPr lIns="91430" tIns="45716" rIns="91430" bIns="45716"/>
          <a:lstStyle>
            <a:lvl1pPr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 defTabSz="457152"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 defTabSz="457152"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3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p:hf hdr="0" ftr="0" dt="0"/>
  <p:txStyles>
    <p:titleStyle>
      <a:lvl1pPr marL="265085" indent="-265085" algn="l" defTabSz="457152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 kern="1200">
          <a:solidFill>
            <a:srgbClr val="3095B4"/>
          </a:solidFill>
          <a:latin typeface="Lucida Bright"/>
          <a:ea typeface="+mj-ea"/>
          <a:cs typeface="Lucida Bright"/>
        </a:defRPr>
      </a:lvl1pPr>
      <a:lvl2pPr marL="265085" indent="-265085" algn="l" defTabSz="457152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2pPr>
      <a:lvl3pPr marL="265085" indent="-265085" algn="l" defTabSz="457152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3pPr>
      <a:lvl4pPr marL="265085" indent="-265085" algn="l" defTabSz="457152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4pPr>
      <a:lvl5pPr marL="265085" indent="-265085" algn="l" defTabSz="457152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5pPr>
      <a:lvl6pPr marL="722237" indent="-265085" algn="l" defTabSz="457152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6pPr>
      <a:lvl7pPr marL="1179388" indent="-265085" algn="l" defTabSz="457152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7pPr>
      <a:lvl8pPr marL="1636540" indent="-265085" algn="l" defTabSz="457152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8pPr>
      <a:lvl9pPr marL="2093691" indent="-265085" algn="l" defTabSz="457152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9pPr>
    </p:titleStyle>
    <p:bodyStyle>
      <a:lvl1pPr marL="265085" algn="l" defTabSz="457152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1pPr>
      <a:lvl2pPr marL="265085" algn="l" defTabSz="457152" rtl="0" fontAlgn="base">
        <a:spcBef>
          <a:spcPct val="20000"/>
        </a:spcBef>
        <a:spcAft>
          <a:spcPct val="0"/>
        </a:spcAft>
        <a:buFont typeface="Arial" charset="0"/>
        <a:defRPr sz="1400" kern="12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2pPr>
      <a:lvl3pPr marL="1142879" indent="-228576" algn="l" defTabSz="457152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3pPr>
      <a:lvl4pPr marL="1600030" indent="-228576" algn="l" defTabSz="457152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Font typeface="Arial" charset="0"/>
        <a:buChar char="›"/>
        <a:defRPr sz="1400" kern="12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4pPr>
      <a:lvl5pPr marL="2057182" indent="-228576" algn="l" defTabSz="457152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­"/>
        <a:defRPr sz="1400" kern="12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5pPr>
      <a:lvl6pPr marL="2514333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5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7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8" indent="-228576" algn="l" defTabSz="4571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8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1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5969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3" tIns="45635" rIns="91253" bIns="456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50812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3" tIns="45635" rIns="91253" bIns="4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4" name="Image 6" descr="ALTRAN RGB.pn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55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7" descr="angle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763" y="6434155"/>
            <a:ext cx="823912" cy="365125"/>
          </a:xfrm>
          <a:prstGeom prst="rect">
            <a:avLst/>
          </a:prstGeom>
        </p:spPr>
        <p:txBody>
          <a:bodyPr lIns="91253" tIns="45635" rIns="91253" bIns="45635"/>
          <a:lstStyle>
            <a:lvl1pPr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 defTabSz="456265"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 defTabSz="456265"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6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marL="264571" indent="-264571" algn="l" defTabSz="456265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 kern="1200" spc="100">
          <a:solidFill>
            <a:srgbClr val="3095B4"/>
          </a:solidFill>
          <a:latin typeface="Lucida Bright"/>
          <a:ea typeface="+mj-ea"/>
          <a:cs typeface="Lucida Bright"/>
        </a:defRPr>
      </a:lvl1pPr>
      <a:lvl2pPr marL="264571" indent="-264571" algn="l" defTabSz="456265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2pPr>
      <a:lvl3pPr marL="264571" indent="-264571" algn="l" defTabSz="456265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3pPr>
      <a:lvl4pPr marL="264571" indent="-264571" algn="l" defTabSz="456265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4pPr>
      <a:lvl5pPr marL="264571" indent="-264571" algn="l" defTabSz="456265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5pPr>
      <a:lvl6pPr marL="720839" indent="-264571" algn="l" defTabSz="456265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6pPr>
      <a:lvl7pPr marL="1177107" indent="-264571" algn="l" defTabSz="456265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7pPr>
      <a:lvl8pPr marL="1633378" indent="-264571" algn="l" defTabSz="456265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8pPr>
      <a:lvl9pPr marL="2089646" indent="-264571" algn="l" defTabSz="456265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9pPr>
    </p:titleStyle>
    <p:bodyStyle>
      <a:lvl1pPr marL="269323" indent="-4762" algn="l" defTabSz="456265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1pPr>
      <a:lvl2pPr marL="269323" indent="-4762" algn="l" defTabSz="456265" rtl="0" fontAlgn="base">
        <a:spcBef>
          <a:spcPct val="20000"/>
        </a:spcBef>
        <a:spcAft>
          <a:spcPct val="0"/>
        </a:spcAft>
        <a:buFont typeface="Arial" charset="0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2pPr>
      <a:lvl3pPr marL="1140671" indent="-228133" algn="l" defTabSz="456265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3pPr>
      <a:lvl4pPr marL="1596938" indent="-228133" algn="l" defTabSz="456265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Font typeface="Arial" charset="0"/>
        <a:buChar char="›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4pPr>
      <a:lvl5pPr marL="2053204" indent="-228133" algn="l" defTabSz="456265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­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5pPr>
      <a:lvl6pPr marL="2509474" indent="-228133" algn="l" defTabSz="4562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42" indent="-228133" algn="l" defTabSz="4562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11" indent="-228133" algn="l" defTabSz="4562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84" indent="-228133" algn="l" defTabSz="45626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5" algn="l" defTabSz="456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30" algn="l" defTabSz="456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6" algn="l" defTabSz="456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68" algn="l" defTabSz="456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39" algn="l" defTabSz="456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09" algn="l" defTabSz="456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77" algn="l" defTabSz="456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47" algn="l" defTabSz="456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ied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5918"/>
            <a:ext cx="1561121" cy="620019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0A329-F08C-9241-BD40-A188894D2F38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64193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9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5C7F92"/>
          </a:solidFill>
          <a:latin typeface="Lucida Bright"/>
          <a:ea typeface="+mj-ea"/>
          <a:cs typeface="Lucida Br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5969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5081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4" name="Image 6" descr="ALTRAN RGB.pn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7" descr="angle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1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 kern="1200" spc="100">
          <a:solidFill>
            <a:srgbClr val="3095B4"/>
          </a:solidFill>
          <a:latin typeface="Lucida Bright"/>
          <a:ea typeface="+mj-ea"/>
          <a:cs typeface="Lucida Bright"/>
        </a:defRPr>
      </a:lvl1pPr>
      <a:lvl2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2pPr>
      <a:lvl3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3pPr>
      <a:lvl4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4pPr>
      <a:lvl5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5pPr>
      <a:lvl6pPr marL="7223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6pPr>
      <a:lvl7pPr marL="11795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7pPr>
      <a:lvl8pPr marL="16367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8pPr>
      <a:lvl9pPr marL="20939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9pPr>
    </p:titleStyle>
    <p:bodyStyle>
      <a:lvl1pPr marL="269875" indent="-4763" algn="l" defTabSz="457200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1pPr>
      <a:lvl2pPr marL="269875" indent="-4763" algn="l" defTabSz="457200" rtl="0" fontAlgn="base">
        <a:spcBef>
          <a:spcPct val="20000"/>
        </a:spcBef>
        <a:spcAft>
          <a:spcPct val="0"/>
        </a:spcAft>
        <a:buFont typeface="Arial" charset="0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Font typeface="Arial" charset="0"/>
        <a:buChar char="›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­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596384"/>
            <a:ext cx="8229600" cy="1143000"/>
          </a:xfrm>
          <a:prstGeom prst="rect">
            <a:avLst/>
          </a:prstGeom>
        </p:spPr>
        <p:txBody>
          <a:bodyPr vert="horz" lIns="85654" tIns="42900" rIns="85654" bIns="42900" rtlCol="0" anchor="ctr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08841"/>
            <a:ext cx="8229600" cy="4525964"/>
          </a:xfrm>
          <a:prstGeom prst="rect">
            <a:avLst/>
          </a:prstGeom>
        </p:spPr>
        <p:txBody>
          <a:bodyPr vert="horz" lIns="85654" tIns="42900" rIns="85654" bIns="4290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 descr="ALTRAN RG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088" y="6368654"/>
            <a:ext cx="1178268" cy="255156"/>
          </a:xfrm>
          <a:prstGeom prst="rect">
            <a:avLst/>
          </a:prstGeom>
        </p:spPr>
      </p:pic>
      <p:pic>
        <p:nvPicPr>
          <p:cNvPr id="8" name="Image 7" descr="angle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" y="6172892"/>
            <a:ext cx="1745211" cy="6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3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29" r:id="rId2"/>
  </p:sldLayoutIdLst>
  <p:hf hdr="0" ftr="0" dt="0"/>
  <p:txStyles>
    <p:titleStyle>
      <a:lvl1pPr marL="247825" indent="-247825" algn="l" defTabSz="427237" rtl="0" eaLnBrk="1" latinLnBrk="0" hangingPunct="1">
        <a:spcBef>
          <a:spcPct val="0"/>
        </a:spcBef>
        <a:buFont typeface="+mj-lt"/>
        <a:buAutoNum type="arabicPeriod"/>
        <a:defRPr sz="1800" b="0" i="0" kern="1200">
          <a:solidFill>
            <a:srgbClr val="3095B4"/>
          </a:solidFill>
          <a:latin typeface="Lucida Bright"/>
          <a:ea typeface="+mj-ea"/>
          <a:cs typeface="Lucida Bright"/>
        </a:defRPr>
      </a:lvl1pPr>
    </p:titleStyle>
    <p:bodyStyle>
      <a:lvl1pPr marL="247825" indent="0" algn="l" defTabSz="427237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1pPr>
      <a:lvl2pPr marL="247825" indent="0" algn="l" defTabSz="427237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2pPr>
      <a:lvl3pPr marL="1068195" indent="-213649" algn="l" defTabSz="427237" rtl="0" eaLnBrk="1" latinLnBrk="0" hangingPunct="1">
        <a:spcBef>
          <a:spcPct val="200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3pPr>
      <a:lvl4pPr marL="1495481" indent="-213649" algn="l" defTabSz="427237" rtl="0" eaLnBrk="1" latinLnBrk="0" hangingPunct="1">
        <a:spcBef>
          <a:spcPct val="20000"/>
        </a:spcBef>
        <a:buClr>
          <a:schemeClr val="tx1"/>
        </a:buClr>
        <a:buSzPct val="150000"/>
        <a:buFont typeface="Arial" pitchFamily="34" charset="0"/>
        <a:buChar char="›"/>
        <a:defRPr sz="1400" kern="12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4pPr>
      <a:lvl5pPr marL="1922751" indent="-213649" algn="l" defTabSz="427237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­"/>
        <a:defRPr sz="1400" kern="1200">
          <a:solidFill>
            <a:schemeClr val="tx1"/>
          </a:solidFill>
          <a:latin typeface="Lucida Sans Unicode" pitchFamily="34" charset="0"/>
          <a:ea typeface="+mn-ea"/>
          <a:cs typeface="Lucida Sans Unicode" pitchFamily="34" charset="0"/>
        </a:defRPr>
      </a:lvl5pPr>
      <a:lvl6pPr marL="2350036" indent="-213649" algn="l" defTabSz="42723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777316" indent="-213649" algn="l" defTabSz="42723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585" indent="-213649" algn="l" defTabSz="42723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880" indent="-213649" algn="l" defTabSz="42723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27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7237" algn="l" defTabSz="427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4542" algn="l" defTabSz="427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827" algn="l" defTabSz="427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124" algn="l" defTabSz="427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6393" algn="l" defTabSz="427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63677" algn="l" defTabSz="427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990952" algn="l" defTabSz="427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18234" algn="l" defTabSz="4272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ied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5918"/>
            <a:ext cx="1561121" cy="620019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0A329-F08C-9241-BD40-A188894D2F38}" type="datetime1">
              <a:rPr lang="fr-FR" smtClean="0">
                <a:solidFill>
                  <a:srgbClr val="595959">
                    <a:tint val="75000"/>
                  </a:srgbClr>
                </a:solidFill>
              </a:rPr>
              <a:pPr/>
              <a:t>12/09/2016</a:t>
            </a:fld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srgbClr val="595959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0" y="64193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9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5C7F92"/>
          </a:solidFill>
          <a:latin typeface="Lucida Bright"/>
          <a:ea typeface="+mj-ea"/>
          <a:cs typeface="Lucida Br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595959"/>
          </a:solidFill>
          <a:latin typeface="Lucida Sans"/>
          <a:ea typeface="+mn-ea"/>
          <a:cs typeface="Lucid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5969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50812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4" name="Image 6" descr="ALTRAN RGB.pn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40" y="6369051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7" descr="angle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" y="6172201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764" y="6434221"/>
            <a:ext cx="82391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2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hf hdr="0" ftr="0" dt="0"/>
  <p:txStyles>
    <p:titleStyle>
      <a:lvl1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 kern="1200" spc="100">
          <a:solidFill>
            <a:srgbClr val="3095B4"/>
          </a:solidFill>
          <a:latin typeface="Lucida Bright"/>
          <a:ea typeface="+mj-ea"/>
          <a:cs typeface="Lucida Bright"/>
        </a:defRPr>
      </a:lvl1pPr>
      <a:lvl2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2pPr>
      <a:lvl3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3pPr>
      <a:lvl4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4pPr>
      <a:lvl5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5pPr>
      <a:lvl6pPr marL="7223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6pPr>
      <a:lvl7pPr marL="11795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7pPr>
      <a:lvl8pPr marL="16367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8pPr>
      <a:lvl9pPr marL="20939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9pPr>
    </p:titleStyle>
    <p:bodyStyle>
      <a:lvl1pPr marL="269875" indent="-4763" algn="l" defTabSz="457200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1pPr>
      <a:lvl2pPr marL="269875" indent="-4763" algn="l" defTabSz="457200" rtl="0" fontAlgn="base">
        <a:spcBef>
          <a:spcPct val="20000"/>
        </a:spcBef>
        <a:spcAft>
          <a:spcPct val="0"/>
        </a:spcAft>
        <a:buFont typeface="Arial" charset="0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Font typeface="Arial" charset="0"/>
        <a:buChar char="›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­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5969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5081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4" name="Image 6" descr="ALTRAN RGB.pn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7" descr="angle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6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</p:sldLayoutIdLst>
  <p:hf hdr="0" ftr="0" dt="0"/>
  <p:txStyles>
    <p:titleStyle>
      <a:lvl1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 kern="1200" spc="100">
          <a:solidFill>
            <a:srgbClr val="3095B4"/>
          </a:solidFill>
          <a:latin typeface="Lucida Bright"/>
          <a:ea typeface="+mj-ea"/>
          <a:cs typeface="Lucida Bright"/>
        </a:defRPr>
      </a:lvl1pPr>
      <a:lvl2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2pPr>
      <a:lvl3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3pPr>
      <a:lvl4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4pPr>
      <a:lvl5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5pPr>
      <a:lvl6pPr marL="7223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6pPr>
      <a:lvl7pPr marL="11795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7pPr>
      <a:lvl8pPr marL="16367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8pPr>
      <a:lvl9pPr marL="20939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9pPr>
    </p:titleStyle>
    <p:bodyStyle>
      <a:lvl1pPr marL="269875" indent="-4763" algn="l" defTabSz="457200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1pPr>
      <a:lvl2pPr marL="269875" indent="-4763" algn="l" defTabSz="457200" rtl="0" fontAlgn="base">
        <a:spcBef>
          <a:spcPct val="20000"/>
        </a:spcBef>
        <a:spcAft>
          <a:spcPct val="0"/>
        </a:spcAft>
        <a:buFont typeface="Arial" charset="0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Font typeface="Arial" charset="0"/>
        <a:buChar char="›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­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5969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5081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14" name="Image 6" descr="ALTRAN RGB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238" y="6369050"/>
            <a:ext cx="11779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7" descr="angle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763" y="6434138"/>
            <a:ext cx="82391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>
              <a:defRPr/>
            </a:pPr>
            <a:fld id="{458F215E-E7C4-4F39-B3F3-E9A13D5B3FF9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0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p:hf hdr="0" ftr="0" dt="0"/>
  <p:txStyles>
    <p:titleStyle>
      <a:lvl1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 kern="1200" spc="100">
          <a:solidFill>
            <a:srgbClr val="3095B4"/>
          </a:solidFill>
          <a:latin typeface="Lucida Bright"/>
          <a:ea typeface="+mj-ea"/>
          <a:cs typeface="Lucida Bright"/>
        </a:defRPr>
      </a:lvl1pPr>
      <a:lvl2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2pPr>
      <a:lvl3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3pPr>
      <a:lvl4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4pPr>
      <a:lvl5pPr marL="2651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5pPr>
      <a:lvl6pPr marL="7223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6pPr>
      <a:lvl7pPr marL="11795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7pPr>
      <a:lvl8pPr marL="16367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8pPr>
      <a:lvl9pPr marL="2093913" indent="-265113" algn="l" defTabSz="457200" rtl="0" fontAlgn="base">
        <a:spcBef>
          <a:spcPct val="0"/>
        </a:spcBef>
        <a:spcAft>
          <a:spcPct val="0"/>
        </a:spcAft>
        <a:buFont typeface="Lucida Bright" pitchFamily="18" charset="0"/>
        <a:buAutoNum type="arabicPeriod"/>
        <a:defRPr>
          <a:solidFill>
            <a:srgbClr val="3095B4"/>
          </a:solidFill>
          <a:latin typeface="Lucida Bright" pitchFamily="18" charset="0"/>
        </a:defRPr>
      </a:lvl9pPr>
    </p:titleStyle>
    <p:bodyStyle>
      <a:lvl1pPr marL="269875" indent="-4763" algn="l" defTabSz="457200" rtl="0" fontAlgn="base">
        <a:spcBef>
          <a:spcPct val="200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1pPr>
      <a:lvl2pPr marL="269875" indent="-4763" algn="l" defTabSz="457200" rtl="0" fontAlgn="base">
        <a:spcBef>
          <a:spcPct val="20000"/>
        </a:spcBef>
        <a:spcAft>
          <a:spcPct val="0"/>
        </a:spcAft>
        <a:buFont typeface="Arial" charset="0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Font typeface="Arial" charset="0"/>
        <a:buChar char="›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­"/>
        <a:defRPr sz="1400" kern="1200">
          <a:solidFill>
            <a:schemeClr val="tx1"/>
          </a:solidFill>
          <a:latin typeface="+mn-lt"/>
          <a:ea typeface="+mn-ea"/>
          <a:cs typeface="Lucida Sans Unicode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jpe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jpe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24" Type="http://schemas.openxmlformats.org/officeDocument/2006/relationships/image" Target="../media/image57.png"/><Relationship Id="rId5" Type="http://schemas.openxmlformats.org/officeDocument/2006/relationships/image" Target="../media/image38.jpe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jpeg"/><Relationship Id="rId22" Type="http://schemas.openxmlformats.org/officeDocument/2006/relationships/image" Target="../media/image55.png"/><Relationship Id="rId27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9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15.png"/><Relationship Id="rId4" Type="http://schemas.openxmlformats.org/officeDocument/2006/relationships/image" Target="../media/image84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85" t="20236" r="10434" b="38219"/>
          <a:stretch/>
        </p:blipFill>
        <p:spPr>
          <a:xfrm flipH="1">
            <a:off x="0" y="395143"/>
            <a:ext cx="9144000" cy="5952865"/>
          </a:xfrm>
          <a:prstGeom prst="rect">
            <a:avLst/>
          </a:prstGeom>
        </p:spPr>
      </p:pic>
      <p:pic>
        <p:nvPicPr>
          <p:cNvPr id="6" name="Image 5" descr="masqu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166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1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37683" y="837586"/>
            <a:ext cx="7286055" cy="830825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defTabSz="456265"/>
            <a:r>
              <a:rPr lang="en-US" sz="2400" spc="250" dirty="0">
                <a:solidFill>
                  <a:srgbClr val="5C7F92"/>
                </a:solidFill>
                <a:latin typeface="Lucida Bright"/>
              </a:rPr>
              <a:t>A</a:t>
            </a:r>
            <a:r>
              <a:rPr lang="en-US" sz="2400" spc="250" dirty="0" smtClean="0">
                <a:solidFill>
                  <a:srgbClr val="5C7F92"/>
                </a:solidFill>
                <a:latin typeface="Lucida Bright"/>
              </a:rPr>
              <a:t>ltran positioning in Rail, Infrastructure &amp; Transport</a:t>
            </a:r>
            <a:endParaRPr lang="en-US" sz="2400" spc="250" dirty="0">
              <a:solidFill>
                <a:srgbClr val="5C7F92"/>
              </a:solidFill>
              <a:latin typeface="Lucida Brigh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41736" y="1606337"/>
            <a:ext cx="2010989" cy="307605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defTabSz="456265"/>
            <a:r>
              <a:rPr lang="en-US" sz="1400" kern="200" spc="150" dirty="0" smtClean="0">
                <a:solidFill>
                  <a:schemeClr val="bg1">
                    <a:lumMod val="65000"/>
                  </a:schemeClr>
                </a:solidFill>
                <a:latin typeface="Lucida Sans"/>
              </a:rPr>
              <a:t>MARCH 2016</a:t>
            </a:r>
            <a:endParaRPr lang="en-US" sz="1400" kern="200" spc="150" dirty="0">
              <a:solidFill>
                <a:schemeClr val="bg1">
                  <a:lumMod val="65000"/>
                </a:schemeClr>
              </a:solidFill>
              <a:latin typeface="Lucida Sans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0001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823744"/>
              </p:ext>
            </p:extLst>
          </p:nvPr>
        </p:nvGraphicFramePr>
        <p:xfrm>
          <a:off x="863951" y="1554789"/>
          <a:ext cx="7541494" cy="5042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0747"/>
                <a:gridCol w="3770747"/>
              </a:tblGrid>
              <a:tr h="305962">
                <a:tc>
                  <a:txBody>
                    <a:bodyPr/>
                    <a:lstStyle/>
                    <a:p>
                      <a:r>
                        <a:rPr lang="en-GB" dirty="0" smtClean="0"/>
                        <a:t>Suppliers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Infrastructure Providers &amp; Operators</a:t>
                      </a:r>
                      <a:endParaRPr lang="en-GB" dirty="0"/>
                    </a:p>
                  </a:txBody>
                  <a:tcPr/>
                </a:tc>
              </a:tr>
              <a:tr h="467698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Altran main clients in Rail, Infrastructure &amp; Transport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10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ALTRAN KEY FACTS IN RAIL, I&amp;T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HISTORIC AND NEW PLAYERS INFLUENCING THE MARKET</a:t>
            </a:r>
            <a:endParaRPr lang="en-US" dirty="0"/>
          </a:p>
        </p:txBody>
      </p:sp>
      <p:pic>
        <p:nvPicPr>
          <p:cNvPr id="23" name="Picture 12" descr="http://www.google.fr/url?source=imglanding&amp;ct=img&amp;q=http://www.inolang.com/wp-content/uploads/2014/03/Thales.jpg&amp;sa=X&amp;ei=hzZoVffeCIbfUbHFgPAH&amp;ved=0CAkQ8wc&amp;usg=AFQjCNH1s-c5CFgyKy1tFGzLDCyS9DEPz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017" y="3425789"/>
            <a:ext cx="802693" cy="20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http://www.google.fr/url?source=imglanding&amp;ct=img&amp;q=http://medias.lepost.fr/ill/2010/06/23/h-20-2126015-1277285164.jpg&amp;sa=X&amp;ei=AjdoVZjlOIXYU6vygMgG&amp;ved=0CAkQ8wc&amp;usg=AFQjCNHVyG2F6yEb466geiGhGOtLFKoI2Q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261" y="2178652"/>
            <a:ext cx="634308" cy="62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2" descr="http://www.google.fr/url?source=imglanding&amp;ct=img&amp;q=http://kennyfestival.kenny-festival.fr/wp-content/uploads/sites/3/2013/05/logo-sncf.jpg&amp;sa=X&amp;ei=eUhoVde0FcznUtG-gcAF&amp;ved=0CAkQ8wc&amp;usg=AFQjCNH5fJLxN77Za65V61U6DJxizep4Dw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282" y="2388238"/>
            <a:ext cx="766707" cy="41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4" descr="http://www.google.fr/url?source=imglanding&amp;ct=img&amp;q=https://www.whoswho.fr/usr/w/N/R/Alstom%20transport.jpg&amp;sa=X&amp;ei=oUhoVfvnMIPjUdjWgJAE&amp;ved=0CAkQ8wc&amp;usg=AFQjCNGfxMbMAbBPgPXF8Y2t-iDKoLtooQ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967" y="2260222"/>
            <a:ext cx="1081930" cy="3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6" descr="http://www.google.fr/url?source=imglanding&amp;ct=img&amp;q=http://upload.wikimedia.org/wikipedia/fr/0/07/Talgo_logo.png&amp;sa=X&amp;ei=1UhoVbWkIczbUZr_gPAP&amp;ved=0CAkQ8wc&amp;usg=AFQjCNHi1UEB8Rpwhoo0mN8uH5kY-gsE3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3564" y="5162602"/>
            <a:ext cx="820137" cy="56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8" descr="http://www.google.fr/url?source=imglanding&amp;ct=img&amp;q=http://www.agentvi.com/images/Ansaldo_logo.PNG&amp;sa=X&amp;ei=_EhoVZiEE8faUZavgfgK&amp;ved=0CAkQ8wc&amp;usg=AFQjCNHwA7pLAMgTAGj9Ha784Up7E7gSK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893" y="6033067"/>
            <a:ext cx="932573" cy="3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2" descr="http://www.google.fr/url?source=imglanding&amp;ct=img&amp;q=http://upload.wikimedia.org/wikipedia/fr/thumb/0/01/RATP.svg/langfr-220px-RATP.svg.png&amp;sa=X&amp;ei=UEloVa-HE4LeUYOagKgJ&amp;ved=0CAkQ8wc&amp;usg=AFQjCNGeV-Pkez_TMjv-g3oYhuFFXuDnWw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1217" y="2905164"/>
            <a:ext cx="520625" cy="52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8" descr="http://www.google.fr/url?source=imglanding&amp;ct=img&amp;q=http://upload.wikimedia.org/wikipedia/commons/thumb/c/c0/Logo_CAF.svg/200px-Logo_CAF.svg.png&amp;sa=X&amp;ei=oUloVY_vIceqU_XSgOAC&amp;ved=0CAkQ8wc&amp;usg=AFQjCNEO6GcFyK3zMAOsCVmc00p6cFO7y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9924" y="4564577"/>
            <a:ext cx="640256" cy="2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386" y="4564577"/>
            <a:ext cx="801250" cy="26870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894" y="5692178"/>
            <a:ext cx="932573" cy="29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Altran Praxis Rail case image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064" y="5260625"/>
            <a:ext cx="841292" cy="36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052" y="3042373"/>
            <a:ext cx="1083095" cy="246205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9201" y="2674542"/>
            <a:ext cx="536099" cy="39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4" descr="http://juventude.cm-riomaior.pt/media/k2/items/cache/83c2446a0896df0a1f4af01c940ae1d9_L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406" y="3803422"/>
            <a:ext cx="1002653" cy="3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encrypted-tbn3.gstatic.com/images?q=tbn:ANd9GcS3mxLc5v8TVTJ8vDLYWIHPXgSLajooRMaPloTm4-m5dmvqQkjHa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7417" y="4524008"/>
            <a:ext cx="505540" cy="40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961" y="5123204"/>
            <a:ext cx="834277" cy="3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583" y="4657610"/>
            <a:ext cx="795268" cy="35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 descr="metro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402" y="5533950"/>
            <a:ext cx="576254" cy="38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031" y="3065915"/>
            <a:ext cx="1128332" cy="28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989" y="3425789"/>
            <a:ext cx="1386262" cy="26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 descr="Image result for faivel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Image result for faivel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 descr="Home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1569" y="4285883"/>
            <a:ext cx="1032567" cy="29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norr-Bremse Group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052" y="4789610"/>
            <a:ext cx="1206710" cy="19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Image result for deutsche bah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6" name="Picture 12" descr="Travel with bahn.com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350" y="5123204"/>
            <a:ext cx="120015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o to SBB home pag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5892" y="5643433"/>
            <a:ext cx="154305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TMB (Metro)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583" y="6004535"/>
            <a:ext cx="891214" cy="2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 descr="railcorp"/>
          <p:cNvPicPr>
            <a:picLocks noChangeAspect="1" noChangeArrowheads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68"/>
          <a:stretch/>
        </p:blipFill>
        <p:spPr bwMode="auto">
          <a:xfrm>
            <a:off x="7236191" y="6100597"/>
            <a:ext cx="617857" cy="32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9" descr="prorail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9497" y="3965928"/>
            <a:ext cx="944551" cy="30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/>
          <a:lstStyle/>
          <a:p>
            <a:pPr lvl="0"/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ALTRAN GROUP KEY FACTS | </a:t>
            </a:r>
            <a:r>
              <a:rPr lang="en-US" sz="800" dirty="0">
                <a:solidFill>
                  <a:srgbClr val="5C7F92"/>
                </a:solidFill>
              </a:rPr>
              <a:t>ALTRAN KEY FACTS IN </a:t>
            </a:r>
            <a:r>
              <a:rPr lang="en-US" sz="800" dirty="0" smtClean="0">
                <a:solidFill>
                  <a:srgbClr val="5C7F92"/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MARKET DYNAMICS 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OFFERS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PORTFOLIO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8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9AC96FBA-2CAA-42AC-9598-5EC3B9014A49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11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1" name="Hexagone 100"/>
          <p:cNvSpPr/>
          <p:nvPr/>
        </p:nvSpPr>
        <p:spPr>
          <a:xfrm>
            <a:off x="236337" y="3133842"/>
            <a:ext cx="738037" cy="678726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4BACC6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Hexagone 101"/>
          <p:cNvSpPr/>
          <p:nvPr/>
        </p:nvSpPr>
        <p:spPr>
          <a:xfrm>
            <a:off x="1141083" y="3454108"/>
            <a:ext cx="842546" cy="765562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1F497D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3" name="Connecteur droit 102"/>
          <p:cNvCxnSpPr>
            <a:stCxn id="102" idx="2"/>
          </p:cNvCxnSpPr>
          <p:nvPr/>
        </p:nvCxnSpPr>
        <p:spPr>
          <a:xfrm>
            <a:off x="1332474" y="4219670"/>
            <a:ext cx="0" cy="1021348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cxnSp>
        <p:nvCxnSpPr>
          <p:cNvPr id="104" name="Connecteur droit 103"/>
          <p:cNvCxnSpPr/>
          <p:nvPr/>
        </p:nvCxnSpPr>
        <p:spPr>
          <a:xfrm>
            <a:off x="398311" y="2246984"/>
            <a:ext cx="0" cy="886858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05" name="ZoneTexte 104"/>
          <p:cNvSpPr txBox="1"/>
          <p:nvPr/>
        </p:nvSpPr>
        <p:spPr>
          <a:xfrm>
            <a:off x="1220572" y="3709931"/>
            <a:ext cx="683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50" b="1" dirty="0">
                <a:solidFill>
                  <a:srgbClr val="4F81BD">
                    <a:lumMod val="40000"/>
                    <a:lumOff val="60000"/>
                  </a:srgbClr>
                </a:solidFill>
                <a:latin typeface="Calibri"/>
              </a:rPr>
              <a:t>2010</a:t>
            </a:r>
          </a:p>
        </p:txBody>
      </p:sp>
      <p:sp>
        <p:nvSpPr>
          <p:cNvPr id="106" name="ZoneTexte 105"/>
          <p:cNvSpPr txBox="1"/>
          <p:nvPr/>
        </p:nvSpPr>
        <p:spPr>
          <a:xfrm rot="16200000">
            <a:off x="952106" y="4599910"/>
            <a:ext cx="1069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>
                <a:solidFill>
                  <a:srgbClr val="0070C0"/>
                </a:solidFill>
                <a:latin typeface="Calibri"/>
              </a:rPr>
              <a:t>E</a:t>
            </a:r>
            <a:r>
              <a:rPr lang="fr-FR" sz="1050" b="1" dirty="0" smtClean="0">
                <a:solidFill>
                  <a:srgbClr val="0070C0"/>
                </a:solidFill>
                <a:latin typeface="Calibri"/>
              </a:rPr>
              <a:t>xclusive </a:t>
            </a:r>
            <a:r>
              <a:rPr lang="fr-FR" sz="1050" b="1" dirty="0">
                <a:solidFill>
                  <a:srgbClr val="0070C0"/>
                </a:solidFill>
                <a:latin typeface="Calibri"/>
              </a:rPr>
              <a:t>partnership</a:t>
            </a:r>
          </a:p>
        </p:txBody>
      </p:sp>
      <p:pic>
        <p:nvPicPr>
          <p:cNvPr id="107" name="Picture 11" descr="https://encrypted-tbn1.gstatic.com/images?q=tbn:ANd9GcSRES-a8-UkCu8uyYrgzVr79cSWH3sbIpd8k4lo3t_zExNAbIv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580" y="5373977"/>
            <a:ext cx="801049" cy="3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ZoneTexte 107"/>
          <p:cNvSpPr txBox="1"/>
          <p:nvPr/>
        </p:nvSpPr>
        <p:spPr>
          <a:xfrm>
            <a:off x="243434" y="3344551"/>
            <a:ext cx="683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5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2010</a:t>
            </a:r>
          </a:p>
        </p:txBody>
      </p:sp>
      <p:pic>
        <p:nvPicPr>
          <p:cNvPr id="109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22" t="17955" r="76966" b="72210"/>
          <a:stretch>
            <a:fillRect/>
          </a:stretch>
        </p:blipFill>
        <p:spPr bwMode="auto">
          <a:xfrm>
            <a:off x="3302543" y="5312786"/>
            <a:ext cx="840184" cy="4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" name="ZoneTexte 109"/>
          <p:cNvSpPr txBox="1"/>
          <p:nvPr/>
        </p:nvSpPr>
        <p:spPr>
          <a:xfrm>
            <a:off x="3316452" y="5717374"/>
            <a:ext cx="1642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A leading business in the supply of specialist engineering recruitment, technical personnel, and outsourced design services in the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UK</a:t>
            </a:r>
            <a:endParaRPr lang="en-US" sz="1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11" name="ZoneTexte 110"/>
          <p:cNvSpPr txBox="1"/>
          <p:nvPr/>
        </p:nvSpPr>
        <p:spPr>
          <a:xfrm rot="16200000">
            <a:off x="3112136" y="4599700"/>
            <a:ext cx="10696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 smtClean="0">
                <a:solidFill>
                  <a:srgbClr val="00B050"/>
                </a:solidFill>
                <a:latin typeface="Calibri"/>
              </a:rPr>
              <a:t>Extension </a:t>
            </a:r>
            <a:r>
              <a:rPr lang="fr-FR" sz="1050" b="1" dirty="0">
                <a:solidFill>
                  <a:srgbClr val="00B050"/>
                </a:solidFill>
                <a:latin typeface="Calibri"/>
              </a:rPr>
              <a:t>of the RA alliance</a:t>
            </a:r>
          </a:p>
        </p:txBody>
      </p:sp>
      <p:sp>
        <p:nvSpPr>
          <p:cNvPr id="112" name="Hexagone 111"/>
          <p:cNvSpPr/>
          <p:nvPr/>
        </p:nvSpPr>
        <p:spPr>
          <a:xfrm>
            <a:off x="2357922" y="3313361"/>
            <a:ext cx="608740" cy="564397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2320508" y="3453899"/>
            <a:ext cx="683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2010</a:t>
            </a:r>
          </a:p>
        </p:txBody>
      </p:sp>
      <p:pic>
        <p:nvPicPr>
          <p:cNvPr id="114" name="Picture 13" descr="Esterel Technologi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12" r="59192"/>
          <a:stretch>
            <a:fillRect/>
          </a:stretch>
        </p:blipFill>
        <p:spPr bwMode="auto">
          <a:xfrm>
            <a:off x="2302347" y="1724336"/>
            <a:ext cx="922231" cy="576064"/>
          </a:xfrm>
          <a:prstGeom prst="rect">
            <a:avLst/>
          </a:prstGeom>
          <a:noFill/>
        </p:spPr>
      </p:pic>
      <p:sp>
        <p:nvSpPr>
          <p:cNvPr id="115" name="ZoneTexte 114"/>
          <p:cNvSpPr txBox="1"/>
          <p:nvPr/>
        </p:nvSpPr>
        <p:spPr>
          <a:xfrm>
            <a:off x="2289615" y="1123448"/>
            <a:ext cx="1133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err="1">
                <a:solidFill>
                  <a:srgbClr val="4BACC6">
                    <a:lumMod val="75000"/>
                  </a:srgbClr>
                </a:solidFill>
                <a:latin typeface="Calibri"/>
              </a:rPr>
              <a:t>Crtitical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systems and software development solutions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107504" y="815671"/>
            <a:ext cx="1075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A Tunisian group of companies specialized in innovation and high technology </a:t>
            </a:r>
            <a:r>
              <a:rPr lang="en-GB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consulting</a:t>
            </a:r>
            <a:endParaRPr lang="en-US" sz="1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17" name="ZoneTexte 116"/>
          <p:cNvSpPr txBox="1"/>
          <p:nvPr/>
        </p:nvSpPr>
        <p:spPr>
          <a:xfrm rot="16200000">
            <a:off x="109603" y="2470644"/>
            <a:ext cx="90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>
                <a:solidFill>
                  <a:srgbClr val="EEECE1">
                    <a:lumMod val="50000"/>
                  </a:srgbClr>
                </a:solidFill>
                <a:latin typeface="Calibri"/>
              </a:rPr>
              <a:t>J</a:t>
            </a:r>
            <a:r>
              <a:rPr lang="fr-FR" sz="1050" b="1" dirty="0" smtClean="0">
                <a:solidFill>
                  <a:srgbClr val="EEECE1">
                    <a:lumMod val="50000"/>
                  </a:srgbClr>
                </a:solidFill>
                <a:latin typeface="Calibri"/>
              </a:rPr>
              <a:t>oint </a:t>
            </a:r>
            <a:r>
              <a:rPr lang="fr-FR" sz="1050" b="1" dirty="0">
                <a:solidFill>
                  <a:srgbClr val="EEECE1">
                    <a:lumMod val="50000"/>
                  </a:srgbClr>
                </a:solidFill>
                <a:latin typeface="Calibri"/>
              </a:rPr>
              <a:t>venture</a:t>
            </a:r>
          </a:p>
        </p:txBody>
      </p:sp>
      <p:pic>
        <p:nvPicPr>
          <p:cNvPr id="118" name="Picture 2" descr="http://tunisiait.com/images/altran-telnet2.gif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49" t="50000" r="2349" b="12649"/>
          <a:stretch/>
        </p:blipFill>
        <p:spPr bwMode="auto">
          <a:xfrm>
            <a:off x="124054" y="1891633"/>
            <a:ext cx="922329" cy="2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9" name="Connecteur droit 118"/>
          <p:cNvCxnSpPr/>
          <p:nvPr/>
        </p:nvCxnSpPr>
        <p:spPr>
          <a:xfrm>
            <a:off x="2479077" y="2246984"/>
            <a:ext cx="0" cy="1066378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20" name="ZoneTexte 119"/>
          <p:cNvSpPr txBox="1"/>
          <p:nvPr/>
        </p:nvSpPr>
        <p:spPr>
          <a:xfrm rot="16200000">
            <a:off x="2244292" y="2470644"/>
            <a:ext cx="90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050" b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defTabSz="914400"/>
            <a:r>
              <a:rPr lang="fr-FR" dirty="0" err="1">
                <a:solidFill>
                  <a:srgbClr val="0070C0"/>
                </a:solidFill>
                <a:latin typeface="Calibri"/>
              </a:rPr>
              <a:t>A</a:t>
            </a:r>
            <a:r>
              <a:rPr lang="fr-FR" dirty="0" err="1" smtClean="0">
                <a:solidFill>
                  <a:srgbClr val="0070C0"/>
                </a:solidFill>
                <a:latin typeface="Calibri"/>
              </a:rPr>
              <a:t>xclusive</a:t>
            </a:r>
            <a:r>
              <a:rPr lang="fr-FR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/>
              </a:rPr>
              <a:t>partnership</a:t>
            </a:r>
          </a:p>
        </p:txBody>
      </p:sp>
      <p:cxnSp>
        <p:nvCxnSpPr>
          <p:cNvPr id="121" name="Connecteur droit 120"/>
          <p:cNvCxnSpPr/>
          <p:nvPr/>
        </p:nvCxnSpPr>
        <p:spPr>
          <a:xfrm>
            <a:off x="4430759" y="2246984"/>
            <a:ext cx="0" cy="998280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22" name="ZoneTexte 121"/>
          <p:cNvSpPr txBox="1"/>
          <p:nvPr/>
        </p:nvSpPr>
        <p:spPr>
          <a:xfrm rot="16200000">
            <a:off x="4179328" y="2470643"/>
            <a:ext cx="90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 smtClean="0">
                <a:solidFill>
                  <a:srgbClr val="0070C0"/>
                </a:solidFill>
                <a:latin typeface="Calibri"/>
              </a:rPr>
              <a:t>Global </a:t>
            </a:r>
            <a:r>
              <a:rPr lang="fr-FR" sz="1050" b="1" dirty="0" err="1" smtClean="0">
                <a:solidFill>
                  <a:srgbClr val="0070C0"/>
                </a:solidFill>
                <a:latin typeface="Calibri"/>
              </a:rPr>
              <a:t>partnership</a:t>
            </a:r>
            <a:endParaRPr lang="fr-FR" sz="1050" b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123" name="Picture 4" descr="Microsof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735" y="1901884"/>
            <a:ext cx="1039849" cy="22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Rectangle 123"/>
          <p:cNvSpPr/>
          <p:nvPr/>
        </p:nvSpPr>
        <p:spPr>
          <a:xfrm>
            <a:off x="4142727" y="1277336"/>
            <a:ext cx="9489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A major Cloud and Big Data player </a:t>
            </a:r>
          </a:p>
        </p:txBody>
      </p:sp>
      <p:sp>
        <p:nvSpPr>
          <p:cNvPr id="125" name="Hexagone 124"/>
          <p:cNvSpPr/>
          <p:nvPr/>
        </p:nvSpPr>
        <p:spPr>
          <a:xfrm>
            <a:off x="4310100" y="3245264"/>
            <a:ext cx="608524" cy="567304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4BACC6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275423" y="3399166"/>
            <a:ext cx="683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50" b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2013</a:t>
            </a:r>
            <a:endParaRPr lang="fr-FR" sz="1050" b="1" dirty="0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27" name="Hexagone 126"/>
          <p:cNvSpPr/>
          <p:nvPr/>
        </p:nvSpPr>
        <p:spPr>
          <a:xfrm>
            <a:off x="3354333" y="3524536"/>
            <a:ext cx="608740" cy="576064"/>
          </a:xfrm>
          <a:prstGeom prst="hexagon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3343685" y="3685610"/>
            <a:ext cx="683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50" b="1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2013</a:t>
            </a:r>
            <a:endParaRPr lang="fr-FR" sz="10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cxnSp>
        <p:nvCxnSpPr>
          <p:cNvPr id="129" name="Connecteur droit 128"/>
          <p:cNvCxnSpPr/>
          <p:nvPr/>
        </p:nvCxnSpPr>
        <p:spPr>
          <a:xfrm flipH="1">
            <a:off x="3494655" y="4100600"/>
            <a:ext cx="0" cy="1140418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30" name="ZoneTexte 129"/>
          <p:cNvSpPr txBox="1"/>
          <p:nvPr/>
        </p:nvSpPr>
        <p:spPr>
          <a:xfrm>
            <a:off x="1118391" y="5717374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In Flight Operations documentation</a:t>
            </a:r>
          </a:p>
        </p:txBody>
      </p:sp>
      <p:pic>
        <p:nvPicPr>
          <p:cNvPr id="131" name="Picture 8" descr="http://www.trade2cn.com/upload/20111017/033532/Beyondsoftlog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3154" y="5367324"/>
            <a:ext cx="1225371" cy="32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Hexagone 131"/>
          <p:cNvSpPr/>
          <p:nvPr/>
        </p:nvSpPr>
        <p:spPr>
          <a:xfrm>
            <a:off x="7202595" y="3502233"/>
            <a:ext cx="612539" cy="497588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4BACC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7167080" y="3624069"/>
            <a:ext cx="683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50" b="1" dirty="0" smtClean="0">
                <a:solidFill>
                  <a:srgbClr val="4F81BD">
                    <a:lumMod val="40000"/>
                    <a:lumOff val="60000"/>
                  </a:srgbClr>
                </a:solidFill>
                <a:latin typeface="Calibri"/>
              </a:rPr>
              <a:t>2014</a:t>
            </a:r>
            <a:endParaRPr lang="fr-FR" sz="1050" b="1" dirty="0">
              <a:solidFill>
                <a:srgbClr val="4F81BD">
                  <a:lumMod val="40000"/>
                  <a:lumOff val="60000"/>
                </a:srgbClr>
              </a:solidFill>
              <a:latin typeface="Calibri"/>
            </a:endParaRPr>
          </a:p>
        </p:txBody>
      </p:sp>
      <p:cxnSp>
        <p:nvCxnSpPr>
          <p:cNvPr id="134" name="Connecteur droit 133"/>
          <p:cNvCxnSpPr/>
          <p:nvPr/>
        </p:nvCxnSpPr>
        <p:spPr>
          <a:xfrm flipH="1">
            <a:off x="7311079" y="3999821"/>
            <a:ext cx="0" cy="1241197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35" name="ZoneTexte 134"/>
          <p:cNvSpPr txBox="1"/>
          <p:nvPr/>
        </p:nvSpPr>
        <p:spPr>
          <a:xfrm rot="16200000">
            <a:off x="6905523" y="4680701"/>
            <a:ext cx="106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A</a:t>
            </a:r>
            <a:r>
              <a:rPr lang="fr-FR" sz="1050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cquisition</a:t>
            </a:r>
            <a:endParaRPr lang="fr-FR" sz="1050" b="1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36" name="Picture 6" descr="https://media.glassdoor.com/sqll/410474/foliage-squarelogo-1424265266494.png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64" b="28215"/>
          <a:stretch/>
        </p:blipFill>
        <p:spPr bwMode="auto">
          <a:xfrm>
            <a:off x="5209014" y="5350627"/>
            <a:ext cx="784503" cy="34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Hexagone 136"/>
          <p:cNvSpPr/>
          <p:nvPr/>
        </p:nvSpPr>
        <p:spPr>
          <a:xfrm>
            <a:off x="5194077" y="3488016"/>
            <a:ext cx="776556" cy="693305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ZoneTexte 137"/>
          <p:cNvSpPr txBox="1"/>
          <p:nvPr/>
        </p:nvSpPr>
        <p:spPr>
          <a:xfrm>
            <a:off x="5235704" y="3707815"/>
            <a:ext cx="683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50" b="1" dirty="0" smtClean="0">
                <a:solidFill>
                  <a:srgbClr val="4F81BD"/>
                </a:solidFill>
                <a:latin typeface="Calibri"/>
              </a:rPr>
              <a:t>2014</a:t>
            </a:r>
            <a:endParaRPr lang="fr-FR" sz="1050" b="1" dirty="0">
              <a:solidFill>
                <a:srgbClr val="4F81BD"/>
              </a:solidFill>
              <a:latin typeface="Calibri"/>
            </a:endParaRPr>
          </a:p>
        </p:txBody>
      </p:sp>
      <p:cxnSp>
        <p:nvCxnSpPr>
          <p:cNvPr id="139" name="Connecteur droit 138"/>
          <p:cNvCxnSpPr/>
          <p:nvPr/>
        </p:nvCxnSpPr>
        <p:spPr>
          <a:xfrm>
            <a:off x="5367403" y="4219670"/>
            <a:ext cx="0" cy="1021348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40" name="ZoneTexte 139"/>
          <p:cNvSpPr txBox="1"/>
          <p:nvPr/>
        </p:nvSpPr>
        <p:spPr>
          <a:xfrm rot="16200000">
            <a:off x="4959761" y="4680701"/>
            <a:ext cx="106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A</a:t>
            </a:r>
            <a:r>
              <a:rPr lang="fr-FR" sz="1050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cquisition</a:t>
            </a:r>
            <a:endParaRPr lang="fr-FR" sz="1050" b="1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5150839" y="5717374"/>
            <a:ext cx="15121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Product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development company,</a:t>
            </a:r>
          </a:p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developing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complex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software-intensive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systems</a:t>
            </a:r>
            <a:endParaRPr lang="en-US" sz="1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42" name="ZoneTexte 141"/>
          <p:cNvSpPr txBox="1"/>
          <p:nvPr/>
        </p:nvSpPr>
        <p:spPr>
          <a:xfrm>
            <a:off x="6826602" y="5717374"/>
            <a:ext cx="17384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Asia's top-notch, full-spectrum IT services and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industry solution providers with global delivery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capabilities </a:t>
            </a:r>
            <a:endParaRPr lang="en-US" sz="1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43" name="Picture 21" descr="http://www.capcampus.com/img/u/1/insitut-open-innovation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132" y="1787048"/>
            <a:ext cx="1090888" cy="4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4" name="Connecteur droit 143"/>
          <p:cNvCxnSpPr/>
          <p:nvPr/>
        </p:nvCxnSpPr>
        <p:spPr>
          <a:xfrm>
            <a:off x="7992284" y="2246984"/>
            <a:ext cx="0" cy="872279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45" name="Hexagone 144"/>
          <p:cNvSpPr/>
          <p:nvPr/>
        </p:nvSpPr>
        <p:spPr>
          <a:xfrm>
            <a:off x="7834960" y="3119263"/>
            <a:ext cx="776556" cy="693305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1F497D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ZoneTexte 145"/>
          <p:cNvSpPr txBox="1"/>
          <p:nvPr/>
        </p:nvSpPr>
        <p:spPr>
          <a:xfrm>
            <a:off x="7881454" y="3346247"/>
            <a:ext cx="683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50" b="1" dirty="0" smtClean="0">
                <a:solidFill>
                  <a:srgbClr val="4F81BD">
                    <a:lumMod val="40000"/>
                    <a:lumOff val="60000"/>
                  </a:srgbClr>
                </a:solidFill>
                <a:latin typeface="Calibri"/>
              </a:rPr>
              <a:t>2014</a:t>
            </a:r>
            <a:endParaRPr lang="fr-FR" sz="1050" b="1" dirty="0">
              <a:solidFill>
                <a:srgbClr val="4F81B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147" name="ZoneTexte 146"/>
          <p:cNvSpPr txBox="1"/>
          <p:nvPr/>
        </p:nvSpPr>
        <p:spPr>
          <a:xfrm>
            <a:off x="7671119" y="969560"/>
            <a:ext cx="11671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Academic consortium between </a:t>
            </a:r>
            <a:r>
              <a:rPr lang="en-US" sz="1000" b="1" dirty="0" err="1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Centrale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 Paris, </a:t>
            </a:r>
            <a:r>
              <a:rPr lang="en-US" sz="1000" b="1" dirty="0" err="1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Altran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 and </a:t>
            </a:r>
            <a:r>
              <a:rPr lang="en-US" sz="1000" b="1" dirty="0" err="1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Mazars</a:t>
            </a:r>
            <a:endParaRPr lang="en-US" sz="1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48" name="ZoneTexte 147"/>
          <p:cNvSpPr txBox="1"/>
          <p:nvPr/>
        </p:nvSpPr>
        <p:spPr>
          <a:xfrm rot="16200000">
            <a:off x="7659086" y="2551435"/>
            <a:ext cx="900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 smtClean="0">
                <a:solidFill>
                  <a:srgbClr val="0070C0"/>
                </a:solidFill>
                <a:latin typeface="Calibri"/>
              </a:rPr>
              <a:t>Consortium</a:t>
            </a:r>
            <a:endParaRPr lang="fr-FR" sz="1050" b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149" name="Picture 9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2" t="9571" r="86338" b="85235"/>
          <a:stretch/>
        </p:blipFill>
        <p:spPr bwMode="auto">
          <a:xfrm>
            <a:off x="6137082" y="1914559"/>
            <a:ext cx="854243" cy="19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Hexagone 149"/>
          <p:cNvSpPr/>
          <p:nvPr/>
        </p:nvSpPr>
        <p:spPr>
          <a:xfrm>
            <a:off x="6305351" y="3272492"/>
            <a:ext cx="625219" cy="540076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1" name="Connecteur droit 150"/>
          <p:cNvCxnSpPr/>
          <p:nvPr/>
        </p:nvCxnSpPr>
        <p:spPr>
          <a:xfrm>
            <a:off x="6446983" y="2237688"/>
            <a:ext cx="0" cy="1034804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52" name="ZoneTexte 151"/>
          <p:cNvSpPr txBox="1"/>
          <p:nvPr/>
        </p:nvSpPr>
        <p:spPr>
          <a:xfrm>
            <a:off x="6084002" y="807977"/>
            <a:ext cx="158711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Product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development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in</a:t>
            </a:r>
            <a:endParaRPr lang="en-US" sz="1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  <a:p>
            <a:pPr defTabSz="914400"/>
            <a:r>
              <a:rPr lang="en-US" sz="105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industrial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design, mechanical engineering, electronic production and outsourced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development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projects </a:t>
            </a:r>
            <a:endParaRPr lang="en-US" sz="10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3" name="ZoneTexte 152"/>
          <p:cNvSpPr txBox="1"/>
          <p:nvPr/>
        </p:nvSpPr>
        <p:spPr>
          <a:xfrm>
            <a:off x="6276176" y="3401958"/>
            <a:ext cx="683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5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2014</a:t>
            </a:r>
            <a:endParaRPr lang="fr-FR" sz="105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4" name="ZoneTexte 153"/>
          <p:cNvSpPr txBox="1"/>
          <p:nvPr/>
        </p:nvSpPr>
        <p:spPr>
          <a:xfrm rot="16200000">
            <a:off x="6086049" y="2551435"/>
            <a:ext cx="900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A</a:t>
            </a:r>
            <a:r>
              <a:rPr lang="fr-FR" sz="1050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cquisition</a:t>
            </a:r>
            <a:endParaRPr lang="fr-FR" sz="1050" b="1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5" name="Hexagone 154"/>
          <p:cNvSpPr/>
          <p:nvPr/>
        </p:nvSpPr>
        <p:spPr>
          <a:xfrm>
            <a:off x="8571988" y="3602720"/>
            <a:ext cx="517704" cy="445696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4BACC6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ZoneTexte 155"/>
          <p:cNvSpPr txBox="1"/>
          <p:nvPr/>
        </p:nvSpPr>
        <p:spPr>
          <a:xfrm>
            <a:off x="8496944" y="3702007"/>
            <a:ext cx="683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900" b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…</a:t>
            </a:r>
            <a:endParaRPr lang="fr-FR" sz="900" b="1" dirty="0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60" name="Espace réservé du texte 4"/>
          <p:cNvSpPr txBox="1">
            <a:spLocks/>
          </p:cNvSpPr>
          <p:nvPr/>
        </p:nvSpPr>
        <p:spPr>
          <a:xfrm>
            <a:off x="416255" y="474478"/>
            <a:ext cx="8673437" cy="399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75000"/>
                  </a:schemeClr>
                </a:solidFill>
                <a:latin typeface="Lucida Sans"/>
                <a:ea typeface="+mn-ea"/>
                <a:cs typeface="Lucida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b="1" dirty="0" smtClean="0">
                <a:solidFill>
                  <a:srgbClr val="5C7F92"/>
                </a:solidFill>
                <a:latin typeface="Lucida Bright"/>
                <a:cs typeface="Lucida Bright"/>
              </a:rPr>
              <a:t>Altran partnerships models for engineering &amp; customer services</a:t>
            </a:r>
            <a:endParaRPr lang="en-US" sz="2000" b="1" dirty="0">
              <a:solidFill>
                <a:srgbClr val="5C7F92"/>
              </a:solidFill>
              <a:latin typeface="Lucida Bright"/>
              <a:cs typeface="Lucida Bright"/>
            </a:endParaRPr>
          </a:p>
        </p:txBody>
      </p:sp>
      <p:sp>
        <p:nvSpPr>
          <p:cNvPr id="62" name="Espace réservé du texte 4"/>
          <p:cNvSpPr txBox="1">
            <a:spLocks/>
          </p:cNvSpPr>
          <p:nvPr/>
        </p:nvSpPr>
        <p:spPr>
          <a:xfrm>
            <a:off x="459472" y="326622"/>
            <a:ext cx="8229600" cy="2598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bg1">
                    <a:lumMod val="75000"/>
                  </a:schemeClr>
                </a:solidFill>
                <a:latin typeface="Lucida Sans"/>
                <a:ea typeface="+mn-ea"/>
                <a:cs typeface="Lucida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ysClr val="window" lastClr="FFFFFF">
                    <a:lumMod val="75000"/>
                  </a:sysClr>
                </a:solidFill>
              </a:rPr>
              <a:t>ALTRAN KEY FACTS </a:t>
            </a:r>
            <a:r>
              <a:rPr lang="en-US" dirty="0">
                <a:solidFill>
                  <a:sysClr val="window" lastClr="FFFFFF">
                    <a:lumMod val="75000"/>
                  </a:sysClr>
                </a:solidFill>
              </a:rPr>
              <a:t> </a:t>
            </a:r>
            <a:r>
              <a:rPr lang="en-US" dirty="0" smtClean="0"/>
              <a:t>IN </a:t>
            </a:r>
            <a:r>
              <a:rPr lang="en-US" dirty="0"/>
              <a:t>RAIL, </a:t>
            </a:r>
            <a:r>
              <a:rPr lang="en-US" dirty="0" smtClean="0"/>
              <a:t>I&amp;T</a:t>
            </a:r>
            <a:endParaRPr lang="en-US" dirty="0"/>
          </a:p>
        </p:txBody>
      </p:sp>
      <p:sp>
        <p:nvSpPr>
          <p:cNvPr id="64" name="Espace réservé du texte 5"/>
          <p:cNvSpPr txBox="1">
            <a:spLocks/>
          </p:cNvSpPr>
          <p:nvPr/>
        </p:nvSpPr>
        <p:spPr>
          <a:xfrm>
            <a:off x="415723" y="0"/>
            <a:ext cx="8229600" cy="252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bg1">
                    <a:lumMod val="75000"/>
                  </a:schemeClr>
                </a:solidFill>
                <a:latin typeface="Lucida Sans"/>
                <a:ea typeface="+mn-ea"/>
                <a:cs typeface="Lucida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Lucida Sans"/>
                <a:ea typeface="+mn-ea"/>
              </a:rPr>
              <a:t>ALTRAN GROUP KEY FACTS |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7F92"/>
                </a:solidFill>
                <a:effectLst/>
                <a:uLnTx/>
                <a:uFillTx/>
                <a:latin typeface="Lucida Sans"/>
                <a:ea typeface="+mn-ea"/>
              </a:rPr>
              <a:t>ALTRAN KEY FACTS IN RAIL, I&amp;T 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Lucida Sans"/>
                <a:ea typeface="+mn-ea"/>
              </a:rPr>
              <a:t>| MARKET DYNAMICS | RAIL, I&amp;T OFFERS PORTFOLIO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75000"/>
                </a:sysClr>
              </a:solidFill>
              <a:effectLst/>
              <a:uLnTx/>
              <a:uFillTx/>
              <a:latin typeface="Lucida San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89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12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200000">
            <a:off x="4422695" y="2597173"/>
            <a:ext cx="891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>
                <a:solidFill>
                  <a:srgbClr val="F79646">
                    <a:lumMod val="75000"/>
                  </a:srgbClr>
                </a:solidFill>
              </a:rPr>
              <a:t>A</a:t>
            </a:r>
            <a:r>
              <a:rPr lang="fr-FR" sz="1050" b="1" dirty="0" smtClean="0">
                <a:solidFill>
                  <a:srgbClr val="F79646">
                    <a:lumMod val="75000"/>
                  </a:srgbClr>
                </a:solidFill>
              </a:rPr>
              <a:t>cquisition</a:t>
            </a:r>
            <a:endParaRPr lang="fr-FR" sz="105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12896" y="332656"/>
            <a:ext cx="1126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Leader for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embedded software in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the semiconductors, consumer electronics and healthcare sectors</a:t>
            </a:r>
          </a:p>
        </p:txBody>
      </p:sp>
      <p:sp>
        <p:nvSpPr>
          <p:cNvPr id="8" name="Hexagone 7"/>
          <p:cNvSpPr/>
          <p:nvPr/>
        </p:nvSpPr>
        <p:spPr>
          <a:xfrm>
            <a:off x="6348745" y="3261738"/>
            <a:ext cx="615960" cy="544401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314941" y="3410827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00" b="1" dirty="0" smtClean="0">
                <a:solidFill>
                  <a:srgbClr val="4F81BD">
                    <a:lumMod val="40000"/>
                    <a:lumOff val="60000"/>
                  </a:srgbClr>
                </a:solidFill>
              </a:rPr>
              <a:t>2015</a:t>
            </a:r>
            <a:endParaRPr lang="fr-FR" sz="1000" b="1" dirty="0">
              <a:solidFill>
                <a:srgbClr val="4F81BD">
                  <a:lumMod val="40000"/>
                  <a:lumOff val="60000"/>
                </a:srgbClr>
              </a:solidFill>
            </a:endParaRPr>
          </a:p>
        </p:txBody>
      </p:sp>
      <p:cxnSp>
        <p:nvCxnSpPr>
          <p:cNvPr id="10" name="Connecteur droit 9"/>
          <p:cNvCxnSpPr>
            <a:endCxn id="8" idx="4"/>
          </p:cNvCxnSpPr>
          <p:nvPr/>
        </p:nvCxnSpPr>
        <p:spPr>
          <a:xfrm>
            <a:off x="6484845" y="2492896"/>
            <a:ext cx="0" cy="768842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1" name="ZoneTexte 10"/>
          <p:cNvSpPr txBox="1"/>
          <p:nvPr/>
        </p:nvSpPr>
        <p:spPr>
          <a:xfrm rot="16200000">
            <a:off x="6158882" y="2596315"/>
            <a:ext cx="892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 smtClean="0">
                <a:solidFill>
                  <a:srgbClr val="00B050"/>
                </a:solidFill>
              </a:rPr>
              <a:t>Alliance</a:t>
            </a:r>
            <a:endParaRPr lang="fr-FR" sz="1050" b="1" dirty="0">
              <a:solidFill>
                <a:srgbClr val="00B050"/>
              </a:solidFill>
            </a:endParaRPr>
          </a:p>
        </p:txBody>
      </p:sp>
      <p:sp>
        <p:nvSpPr>
          <p:cNvPr id="12" name="Hexagone 11"/>
          <p:cNvSpPr/>
          <p:nvPr/>
        </p:nvSpPr>
        <p:spPr>
          <a:xfrm>
            <a:off x="4652980" y="3176956"/>
            <a:ext cx="517704" cy="445696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72000" y="3258275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00" b="1" dirty="0" smtClean="0">
                <a:solidFill>
                  <a:srgbClr val="4F81BD">
                    <a:lumMod val="60000"/>
                    <a:lumOff val="40000"/>
                  </a:srgbClr>
                </a:solidFill>
              </a:rPr>
              <a:t>2015</a:t>
            </a:r>
            <a:endParaRPr lang="fr-FR" sz="1000" b="1" dirty="0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4756107" y="2483865"/>
            <a:ext cx="0" cy="675241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4499992" y="486545"/>
            <a:ext cx="127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Specialist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in R&amp;D and high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technology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services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, </a:t>
            </a:r>
            <a:r>
              <a:rPr lang="en-US" sz="1000" b="1" dirty="0" err="1">
                <a:solidFill>
                  <a:srgbClr val="4BACC6">
                    <a:lumMod val="75000"/>
                  </a:srgbClr>
                </a:solidFill>
              </a:rPr>
              <a:t>specialised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 in software development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and mechanical engineering</a:t>
            </a:r>
          </a:p>
        </p:txBody>
      </p:sp>
      <p:sp>
        <p:nvSpPr>
          <p:cNvPr id="16" name="Hexagone 15"/>
          <p:cNvSpPr/>
          <p:nvPr/>
        </p:nvSpPr>
        <p:spPr>
          <a:xfrm>
            <a:off x="2931409" y="3763858"/>
            <a:ext cx="776556" cy="693305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977587" y="3987399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00" b="1" dirty="0" smtClean="0">
                <a:solidFill>
                  <a:srgbClr val="4F81BD">
                    <a:lumMod val="75000"/>
                  </a:srgbClr>
                </a:solidFill>
              </a:rPr>
              <a:t>2015</a:t>
            </a:r>
            <a:endParaRPr lang="fr-FR" sz="1000" b="1" dirty="0">
              <a:solidFill>
                <a:srgbClr val="4F81BD">
                  <a:lumMod val="75000"/>
                </a:srgbClr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3096350" y="2492896"/>
            <a:ext cx="0" cy="1243990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19" name="ZoneTexte 18"/>
          <p:cNvSpPr txBox="1"/>
          <p:nvPr/>
        </p:nvSpPr>
        <p:spPr>
          <a:xfrm rot="16200000">
            <a:off x="2777766" y="2597173"/>
            <a:ext cx="891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>
                <a:solidFill>
                  <a:srgbClr val="F79646">
                    <a:lumMod val="75000"/>
                  </a:srgbClr>
                </a:solidFill>
              </a:rPr>
              <a:t>A</a:t>
            </a:r>
            <a:r>
              <a:rPr lang="fr-FR" sz="1050" b="1" dirty="0" smtClean="0">
                <a:solidFill>
                  <a:srgbClr val="F79646">
                    <a:lumMod val="75000"/>
                  </a:srgbClr>
                </a:solidFill>
              </a:rPr>
              <a:t>cquisition</a:t>
            </a:r>
            <a:endParaRPr lang="fr-FR" sz="105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830186" y="640433"/>
            <a:ext cx="10937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Pharmaceuticals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counselling,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provides compliance-improvement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and quality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process solutions</a:t>
            </a:r>
            <a:endParaRPr lang="en-US" sz="1000" b="1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156176" y="794321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Ex: GE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Software connects streams of machine data to powerful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analytics</a:t>
            </a:r>
            <a:endParaRPr lang="en-US" sz="1000" b="1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2" name="Picture 2" descr="http://www.sicontech.com/images/logo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7786" y="5101939"/>
            <a:ext cx="981920" cy="36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Hexagone 22"/>
          <p:cNvSpPr/>
          <p:nvPr/>
        </p:nvSpPr>
        <p:spPr>
          <a:xfrm>
            <a:off x="5273498" y="3597060"/>
            <a:ext cx="776556" cy="693305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319992" y="3820601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00" b="1" dirty="0" smtClean="0">
                <a:solidFill>
                  <a:srgbClr val="4F81BD">
                    <a:lumMod val="75000"/>
                  </a:srgbClr>
                </a:solidFill>
              </a:rPr>
              <a:t>2015</a:t>
            </a:r>
            <a:endParaRPr lang="fr-FR" sz="1000" b="1" dirty="0">
              <a:solidFill>
                <a:srgbClr val="4F81BD">
                  <a:lumMod val="75000"/>
                </a:srgbClr>
              </a:solidFill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5457381" y="4329392"/>
            <a:ext cx="405" cy="736799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26" name="ZoneTexte 25"/>
          <p:cNvSpPr txBox="1"/>
          <p:nvPr/>
        </p:nvSpPr>
        <p:spPr>
          <a:xfrm rot="16200000">
            <a:off x="5117512" y="4677932"/>
            <a:ext cx="891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fr-FR" sz="1050" b="1" dirty="0">
                <a:solidFill>
                  <a:srgbClr val="F79646">
                    <a:lumMod val="75000"/>
                  </a:srgbClr>
                </a:solidFill>
              </a:rPr>
              <a:t>A</a:t>
            </a:r>
            <a:r>
              <a:rPr lang="fr-FR" sz="1050" b="1" dirty="0" smtClean="0">
                <a:solidFill>
                  <a:srgbClr val="F79646">
                    <a:lumMod val="75000"/>
                  </a:srgbClr>
                </a:solidFill>
              </a:rPr>
              <a:t>cquisition</a:t>
            </a:r>
            <a:endParaRPr lang="fr-FR" sz="105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95679" y="5504713"/>
            <a:ext cx="1244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Fastest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growing Indian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technologies firms, </a:t>
            </a:r>
            <a:r>
              <a:rPr lang="en-US" sz="1000" b="1" dirty="0" err="1">
                <a:solidFill>
                  <a:srgbClr val="4BACC6">
                    <a:lumMod val="75000"/>
                  </a:srgbClr>
                </a:solidFill>
              </a:rPr>
              <a:t>specialised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 in semiconductor design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services </a:t>
            </a:r>
          </a:p>
        </p:txBody>
      </p:sp>
      <p:sp>
        <p:nvSpPr>
          <p:cNvPr id="28" name="Hexagone 27"/>
          <p:cNvSpPr/>
          <p:nvPr/>
        </p:nvSpPr>
        <p:spPr>
          <a:xfrm>
            <a:off x="1994854" y="3487991"/>
            <a:ext cx="596418" cy="521065"/>
          </a:xfrm>
          <a:prstGeom prst="hexagon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965720" y="3628995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00" b="1" dirty="0" smtClean="0">
                <a:solidFill>
                  <a:srgbClr val="4F81BD">
                    <a:lumMod val="50000"/>
                  </a:srgbClr>
                </a:solidFill>
              </a:rPr>
              <a:t>2014</a:t>
            </a:r>
            <a:endParaRPr lang="fr-FR" sz="1000" b="1" dirty="0">
              <a:solidFill>
                <a:srgbClr val="4F81BD">
                  <a:lumMod val="50000"/>
                </a:srgbClr>
              </a:solidFill>
            </a:endParaRPr>
          </a:p>
        </p:txBody>
      </p:sp>
      <p:cxnSp>
        <p:nvCxnSpPr>
          <p:cNvPr id="30" name="Connecteur droit 29"/>
          <p:cNvCxnSpPr>
            <a:stCxn id="28" idx="2"/>
          </p:cNvCxnSpPr>
          <p:nvPr/>
        </p:nvCxnSpPr>
        <p:spPr>
          <a:xfrm flipH="1">
            <a:off x="2113618" y="4009056"/>
            <a:ext cx="0" cy="1057135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790" y="5107958"/>
            <a:ext cx="643498" cy="44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31"/>
          <p:cNvSpPr txBox="1"/>
          <p:nvPr/>
        </p:nvSpPr>
        <p:spPr>
          <a:xfrm rot="16200000">
            <a:off x="1767252" y="4674223"/>
            <a:ext cx="891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fr-FR" sz="1050" b="1" dirty="0">
                <a:solidFill>
                  <a:srgbClr val="F79646">
                    <a:lumMod val="75000"/>
                  </a:srgbClr>
                </a:solidFill>
              </a:rPr>
              <a:t>A</a:t>
            </a:r>
            <a:r>
              <a:rPr lang="fr-FR" sz="1050" b="1" dirty="0" smtClean="0">
                <a:solidFill>
                  <a:srgbClr val="F79646">
                    <a:lumMod val="75000"/>
                  </a:srgbClr>
                </a:solidFill>
              </a:rPr>
              <a:t>cquisition</a:t>
            </a:r>
            <a:endParaRPr lang="fr-FR" sz="105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33" name="Hexagone 32"/>
          <p:cNvSpPr/>
          <p:nvPr/>
        </p:nvSpPr>
        <p:spPr>
          <a:xfrm>
            <a:off x="3753237" y="3358572"/>
            <a:ext cx="560846" cy="495218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691207" y="3483070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00" b="1" dirty="0" smtClean="0">
                <a:solidFill>
                  <a:srgbClr val="4F81BD">
                    <a:lumMod val="40000"/>
                    <a:lumOff val="60000"/>
                  </a:srgbClr>
                </a:solidFill>
              </a:rPr>
              <a:t>2015</a:t>
            </a:r>
            <a:endParaRPr lang="fr-FR" sz="1000" b="1" dirty="0">
              <a:solidFill>
                <a:srgbClr val="4F81BD">
                  <a:lumMod val="40000"/>
                  <a:lumOff val="60000"/>
                </a:srgbClr>
              </a:solidFill>
            </a:endParaRPr>
          </a:p>
        </p:txBody>
      </p:sp>
      <p:cxnSp>
        <p:nvCxnSpPr>
          <p:cNvPr id="35" name="Connecteur droit 34"/>
          <p:cNvCxnSpPr>
            <a:stCxn id="33" idx="2"/>
          </p:cNvCxnSpPr>
          <p:nvPr/>
        </p:nvCxnSpPr>
        <p:spPr>
          <a:xfrm>
            <a:off x="3877042" y="3853790"/>
            <a:ext cx="544" cy="1212401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36" name="ZoneTexte 35"/>
          <p:cNvSpPr txBox="1"/>
          <p:nvPr/>
        </p:nvSpPr>
        <p:spPr>
          <a:xfrm>
            <a:off x="3779912" y="5530466"/>
            <a:ext cx="11500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French technological research institute for Aeronautics, Space &amp; Embedded systems</a:t>
            </a:r>
            <a:endParaRPr lang="en-US" sz="1000" b="1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 rot="16200000">
            <a:off x="3588118" y="4608219"/>
            <a:ext cx="891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 err="1" smtClean="0">
                <a:solidFill>
                  <a:srgbClr val="0070C0"/>
                </a:solidFill>
              </a:rPr>
              <a:t>Partnership</a:t>
            </a:r>
            <a:endParaRPr lang="fr-FR" sz="1050" b="1" dirty="0">
              <a:solidFill>
                <a:srgbClr val="0070C0"/>
              </a:solidFill>
            </a:endParaRPr>
          </a:p>
        </p:txBody>
      </p:sp>
      <p:pic>
        <p:nvPicPr>
          <p:cNvPr id="38" name="Picture 13" descr="http://www.altran.de/fileadmin/medias/DE.altran.de/images/_News-Profile-150px/TASS_Uebernhame2014_Altran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1883" y="2016050"/>
            <a:ext cx="565185" cy="25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Hexagone 38"/>
          <p:cNvSpPr/>
          <p:nvPr/>
        </p:nvSpPr>
        <p:spPr>
          <a:xfrm>
            <a:off x="1132768" y="3133777"/>
            <a:ext cx="560846" cy="495218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071407" y="3258468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00" b="1" dirty="0" smtClean="0">
                <a:solidFill>
                  <a:srgbClr val="4F81BD">
                    <a:lumMod val="40000"/>
                    <a:lumOff val="60000"/>
                  </a:srgbClr>
                </a:solidFill>
              </a:rPr>
              <a:t>2014</a:t>
            </a:r>
            <a:endParaRPr lang="fr-FR" sz="1000" b="1" dirty="0">
              <a:solidFill>
                <a:srgbClr val="4F81BD">
                  <a:lumMod val="40000"/>
                  <a:lumOff val="60000"/>
                </a:srgbClr>
              </a:solidFill>
            </a:endParaRPr>
          </a:p>
        </p:txBody>
      </p:sp>
      <p:cxnSp>
        <p:nvCxnSpPr>
          <p:cNvPr id="41" name="Connecteur droit 40"/>
          <p:cNvCxnSpPr/>
          <p:nvPr/>
        </p:nvCxnSpPr>
        <p:spPr>
          <a:xfrm>
            <a:off x="530009" y="3897106"/>
            <a:ext cx="0" cy="1169085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cxnSp>
        <p:nvCxnSpPr>
          <p:cNvPr id="42" name="Connecteur droit 41"/>
          <p:cNvCxnSpPr/>
          <p:nvPr/>
        </p:nvCxnSpPr>
        <p:spPr>
          <a:xfrm>
            <a:off x="1260603" y="2483865"/>
            <a:ext cx="0" cy="611694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43" name="Hexagone 42"/>
          <p:cNvSpPr/>
          <p:nvPr/>
        </p:nvSpPr>
        <p:spPr>
          <a:xfrm>
            <a:off x="418013" y="3358572"/>
            <a:ext cx="604854" cy="516124"/>
          </a:xfrm>
          <a:prstGeom prst="hexagon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78656" y="3504689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00" b="1" dirty="0" smtClean="0">
                <a:solidFill>
                  <a:srgbClr val="4F81BD">
                    <a:lumMod val="50000"/>
                  </a:srgbClr>
                </a:solidFill>
              </a:rPr>
              <a:t>2014</a:t>
            </a:r>
            <a:endParaRPr lang="fr-FR" sz="10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 rot="16200000">
            <a:off x="941048" y="2597173"/>
            <a:ext cx="891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>
                <a:solidFill>
                  <a:srgbClr val="F79646">
                    <a:lumMod val="75000"/>
                  </a:srgbClr>
                </a:solidFill>
              </a:rPr>
              <a:t>A</a:t>
            </a:r>
            <a:r>
              <a:rPr lang="fr-FR" sz="1050" b="1" dirty="0" smtClean="0">
                <a:solidFill>
                  <a:srgbClr val="F79646">
                    <a:lumMod val="75000"/>
                  </a:srgbClr>
                </a:solidFill>
              </a:rPr>
              <a:t>cquisition</a:t>
            </a:r>
            <a:endParaRPr lang="fr-FR" sz="105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85993" y="5543527"/>
            <a:ext cx="1305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Purposes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of creating an expertise and telecoms services </a:t>
            </a:r>
            <a:r>
              <a:rPr lang="en-US" sz="1000" b="1" dirty="0" err="1" smtClean="0">
                <a:solidFill>
                  <a:srgbClr val="4BACC6">
                    <a:lumMod val="75000"/>
                  </a:srgbClr>
                </a:solidFill>
              </a:rPr>
              <a:t>centre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around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170 expert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engineers </a:t>
            </a:r>
            <a:r>
              <a:rPr lang="en-US" sz="1000" b="1" dirty="0" err="1">
                <a:solidFill>
                  <a:srgbClr val="4BACC6">
                    <a:lumMod val="75000"/>
                  </a:srgbClr>
                </a:solidFill>
              </a:rPr>
              <a:t>specialised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 in 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4G</a:t>
            </a:r>
            <a:endParaRPr lang="en-US" sz="1000" b="1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47" name="Picture 2" descr="http://www.systematic-paris-region.org/sites/default/files/content/evenements/alcatel-lucen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013" y="5035195"/>
            <a:ext cx="740863" cy="5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ZoneTexte 47"/>
          <p:cNvSpPr txBox="1"/>
          <p:nvPr/>
        </p:nvSpPr>
        <p:spPr>
          <a:xfrm>
            <a:off x="1907704" y="5551740"/>
            <a:ext cx="1144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World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leader in Passive Safety Development </a:t>
            </a:r>
          </a:p>
        </p:txBody>
      </p:sp>
      <p:pic>
        <p:nvPicPr>
          <p:cNvPr id="49" name="Picture 2" descr="IRT Saint Exupé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254" y="5099976"/>
            <a:ext cx="739812" cy="42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6236601" y="1785010"/>
            <a:ext cx="999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A cluster of partners for </a:t>
            </a:r>
            <a:r>
              <a:rPr lang="en-US" sz="10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VueForge</a:t>
            </a:r>
            <a:r>
              <a:rPr lang="en-US" sz="10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Big Data solution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256111" y="1785011"/>
            <a:ext cx="768593" cy="681264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2" name="Hexagone 51"/>
          <p:cNvSpPr/>
          <p:nvPr/>
        </p:nvSpPr>
        <p:spPr>
          <a:xfrm>
            <a:off x="7343837" y="3406697"/>
            <a:ext cx="608740" cy="550978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4BACC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7303305" y="3559919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00" b="1" dirty="0" smtClean="0">
                <a:solidFill>
                  <a:srgbClr val="4F81BD">
                    <a:lumMod val="40000"/>
                    <a:lumOff val="60000"/>
                  </a:srgbClr>
                </a:solidFill>
              </a:rPr>
              <a:t>2015</a:t>
            </a:r>
            <a:endParaRPr lang="fr-FR" sz="1000" b="1" dirty="0">
              <a:solidFill>
                <a:srgbClr val="4F81BD">
                  <a:lumMod val="40000"/>
                  <a:lumOff val="60000"/>
                </a:srgbClr>
              </a:solidFill>
            </a:endParaRPr>
          </a:p>
        </p:txBody>
      </p:sp>
      <p:cxnSp>
        <p:nvCxnSpPr>
          <p:cNvPr id="54" name="Connecteur droit 53"/>
          <p:cNvCxnSpPr>
            <a:stCxn id="52" idx="2"/>
          </p:cNvCxnSpPr>
          <p:nvPr/>
        </p:nvCxnSpPr>
        <p:spPr>
          <a:xfrm flipH="1">
            <a:off x="7463454" y="3957675"/>
            <a:ext cx="0" cy="1108516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55" name="ZoneTexte 54"/>
          <p:cNvSpPr txBox="1"/>
          <p:nvPr/>
        </p:nvSpPr>
        <p:spPr>
          <a:xfrm rot="16200000">
            <a:off x="7135822" y="4674223"/>
            <a:ext cx="891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fr-FR" sz="1050" b="1" dirty="0">
                <a:solidFill>
                  <a:srgbClr val="F79646">
                    <a:lumMod val="75000"/>
                  </a:srgbClr>
                </a:solidFill>
              </a:rPr>
              <a:t>A</a:t>
            </a:r>
            <a:r>
              <a:rPr lang="fr-FR" sz="1050" b="1" dirty="0" smtClean="0">
                <a:solidFill>
                  <a:srgbClr val="F79646">
                    <a:lumMod val="75000"/>
                  </a:srgbClr>
                </a:solidFill>
              </a:rPr>
              <a:t>cquisition</a:t>
            </a:r>
            <a:endParaRPr lang="fr-FR" sz="105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168311" y="5530466"/>
            <a:ext cx="11252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A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leading international analytics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and data science consulting services company </a:t>
            </a:r>
          </a:p>
          <a:p>
            <a:pPr defTabSz="914400"/>
            <a:endParaRPr lang="en-US" sz="1000" b="1" dirty="0">
              <a:solidFill>
                <a:srgbClr val="4BACC6">
                  <a:lumMod val="75000"/>
                </a:srgbClr>
              </a:solidFill>
            </a:endParaRPr>
          </a:p>
        </p:txBody>
      </p:sp>
      <p:cxnSp>
        <p:nvCxnSpPr>
          <p:cNvPr id="57" name="Connecteur droit 56"/>
          <p:cNvCxnSpPr/>
          <p:nvPr/>
        </p:nvCxnSpPr>
        <p:spPr>
          <a:xfrm>
            <a:off x="8293543" y="2466275"/>
            <a:ext cx="0" cy="701468"/>
          </a:xfrm>
          <a:prstGeom prst="line">
            <a:avLst/>
          </a:prstGeom>
          <a:noFill/>
          <a:ln w="9525" cap="flat" cmpd="sng" algn="ctr">
            <a:solidFill>
              <a:srgbClr val="4BACC6">
                <a:lumMod val="20000"/>
                <a:lumOff val="80000"/>
              </a:srgbClr>
            </a:solidFill>
            <a:prstDash val="dash"/>
          </a:ln>
          <a:effectLst/>
        </p:spPr>
      </p:cxnSp>
      <p:sp>
        <p:nvSpPr>
          <p:cNvPr id="58" name="Hexagone 57"/>
          <p:cNvSpPr/>
          <p:nvPr/>
        </p:nvSpPr>
        <p:spPr>
          <a:xfrm>
            <a:off x="8120217" y="3167743"/>
            <a:ext cx="776556" cy="693305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1F497D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8148064" y="3398803"/>
            <a:ext cx="683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1000" b="1" dirty="0" smtClean="0">
                <a:solidFill>
                  <a:srgbClr val="4F81BD">
                    <a:lumMod val="40000"/>
                    <a:lumOff val="60000"/>
                  </a:srgbClr>
                </a:solidFill>
              </a:rPr>
              <a:t>2015</a:t>
            </a:r>
            <a:endParaRPr lang="fr-FR" sz="1000" b="1" dirty="0">
              <a:solidFill>
                <a:srgbClr val="4F81B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8009247" y="948210"/>
            <a:ext cx="1171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T</a:t>
            </a:r>
            <a:r>
              <a:rPr lang="en-US" sz="1000" b="1" dirty="0" smtClean="0">
                <a:solidFill>
                  <a:srgbClr val="4BACC6">
                    <a:lumMod val="75000"/>
                  </a:srgbClr>
                </a:solidFill>
              </a:rPr>
              <a:t>o </a:t>
            </a:r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develop future</a:t>
            </a:r>
          </a:p>
          <a:p>
            <a:pPr defTabSz="914400"/>
            <a:r>
              <a:rPr lang="en-US" sz="1000" b="1" dirty="0">
                <a:solidFill>
                  <a:srgbClr val="4BACC6">
                    <a:lumMod val="75000"/>
                  </a:srgbClr>
                </a:solidFill>
              </a:rPr>
              <a:t>software platform for intelligent vehicles and machines</a:t>
            </a:r>
          </a:p>
        </p:txBody>
      </p:sp>
      <p:sp>
        <p:nvSpPr>
          <p:cNvPr id="61" name="ZoneTexte 60"/>
          <p:cNvSpPr txBox="1"/>
          <p:nvPr/>
        </p:nvSpPr>
        <p:spPr>
          <a:xfrm rot="16200000">
            <a:off x="7959940" y="2597173"/>
            <a:ext cx="8910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 err="1" smtClean="0">
                <a:solidFill>
                  <a:srgbClr val="0070C0"/>
                </a:solidFill>
              </a:rPr>
              <a:t>Partnership</a:t>
            </a:r>
            <a:endParaRPr lang="fr-FR" sz="1050" b="1" dirty="0">
              <a:solidFill>
                <a:srgbClr val="0070C0"/>
              </a:solidFill>
            </a:endParaRPr>
          </a:p>
        </p:txBody>
      </p:sp>
      <p:pic>
        <p:nvPicPr>
          <p:cNvPr id="62" name="Picture 2" descr="http://www.freemalaysiatoday.com/wp-content/uploads/2014/02/Tata-Jaguar-Land-Rover-300x18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3882" y="1801511"/>
            <a:ext cx="998995" cy="61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Tessella logo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5095627"/>
            <a:ext cx="936329" cy="37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7" descr="http://www.altran.fr/fileadmin/medias/FR.altran.fr/CP/Visuels/Logo_Oxo_OK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398" y="1859201"/>
            <a:ext cx="523482" cy="57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1" descr="http://www.altran.fr/fileadmin/medias/FR.altran.fr/images/Nspyre_logo_02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5750" y="2067489"/>
            <a:ext cx="665324" cy="15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Hexagone 65"/>
          <p:cNvSpPr/>
          <p:nvPr/>
        </p:nvSpPr>
        <p:spPr>
          <a:xfrm>
            <a:off x="3036" y="2983304"/>
            <a:ext cx="517704" cy="445696"/>
          </a:xfrm>
          <a:prstGeom prst="hexagon">
            <a:avLst/>
          </a:prstGeom>
          <a:solidFill>
            <a:sysClr val="window" lastClr="FFFFFF"/>
          </a:solidFill>
          <a:ln w="19050" cap="flat" cmpd="sng" algn="ctr">
            <a:solidFill>
              <a:srgbClr val="4BACC6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fr-FR" kern="0" smtClean="0">
              <a:solidFill>
                <a:prstClr val="black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-72008" y="3082591"/>
            <a:ext cx="683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fr-FR" sz="900" b="1" dirty="0" smtClean="0">
                <a:solidFill>
                  <a:srgbClr val="4BACC6">
                    <a:lumMod val="20000"/>
                    <a:lumOff val="80000"/>
                  </a:srgbClr>
                </a:solidFill>
              </a:rPr>
              <a:t>…</a:t>
            </a:r>
            <a:endParaRPr lang="fr-FR" sz="900" b="1" dirty="0">
              <a:solidFill>
                <a:srgbClr val="4BACC6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 rot="16200000">
            <a:off x="292216" y="4477682"/>
            <a:ext cx="8910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1050" b="1" dirty="0" err="1" smtClean="0">
                <a:solidFill>
                  <a:srgbClr val="0070C0"/>
                </a:solidFill>
              </a:rPr>
              <a:t>Industrial</a:t>
            </a:r>
            <a:r>
              <a:rPr lang="fr-FR" sz="1050" b="1" dirty="0" smtClean="0">
                <a:solidFill>
                  <a:srgbClr val="0070C0"/>
                </a:solidFill>
              </a:rPr>
              <a:t> </a:t>
            </a:r>
            <a:r>
              <a:rPr lang="fr-FR" sz="1050" b="1" dirty="0" err="1" smtClean="0">
                <a:solidFill>
                  <a:srgbClr val="0070C0"/>
                </a:solidFill>
              </a:rPr>
              <a:t>Partnership</a:t>
            </a:r>
            <a:endParaRPr lang="fr-FR" sz="1050" b="1" dirty="0">
              <a:solidFill>
                <a:srgbClr val="0070C0"/>
              </a:solidFill>
            </a:endParaRPr>
          </a:p>
        </p:txBody>
      </p:sp>
      <p:sp>
        <p:nvSpPr>
          <p:cNvPr id="69" name="Espace réservé du texte 5"/>
          <p:cNvSpPr txBox="1">
            <a:spLocks/>
          </p:cNvSpPr>
          <p:nvPr/>
        </p:nvSpPr>
        <p:spPr>
          <a:xfrm>
            <a:off x="415723" y="0"/>
            <a:ext cx="8229600" cy="252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bg1">
                    <a:lumMod val="75000"/>
                  </a:schemeClr>
                </a:solidFill>
                <a:latin typeface="Lucida Sans"/>
                <a:ea typeface="+mn-ea"/>
                <a:cs typeface="Lucida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Lucida Sans"/>
                <a:ea typeface="+mn-ea"/>
              </a:rPr>
              <a:t>ALTRAN GROUP KEY FACTS |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C7F92"/>
                </a:solidFill>
                <a:effectLst/>
                <a:uLnTx/>
                <a:uFillTx/>
                <a:latin typeface="Lucida Sans"/>
                <a:ea typeface="+mn-ea"/>
              </a:rPr>
              <a:t>ALTRAN KEY FACTS IN RAIL, I&amp;T 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Lucida Sans"/>
                <a:ea typeface="+mn-ea"/>
              </a:rPr>
              <a:t>| MARKET DYNAMICS | RAIL, I&amp;T OFFERS PORTFOLIO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75000"/>
                </a:sysClr>
              </a:solidFill>
              <a:effectLst/>
              <a:uLnTx/>
              <a:uFillTx/>
              <a:latin typeface="Lucida San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64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Altran</a:t>
            </a:r>
            <a:r>
              <a:rPr lang="en-US" dirty="0" smtClean="0"/>
              <a:t> Rail, Infrastructure &amp; Transport market dynamics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13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406" y="558715"/>
            <a:ext cx="8753594" cy="415807"/>
          </a:xfrm>
        </p:spPr>
        <p:txBody>
          <a:bodyPr>
            <a:noAutofit/>
          </a:bodyPr>
          <a:lstStyle/>
          <a:p>
            <a:pPr marL="0" indent="0">
              <a:spcBef>
                <a:spcPct val="20000"/>
              </a:spcBef>
              <a:buNone/>
            </a:pPr>
            <a:r>
              <a:rPr lang="en-US" dirty="0" smtClean="0">
                <a:solidFill>
                  <a:srgbClr val="5C7F92"/>
                </a:solidFill>
                <a:ea typeface="+mn-ea"/>
              </a:rPr>
              <a:t>Railway, Infrastructure &amp; Transport market </a:t>
            </a:r>
            <a:r>
              <a:rPr lang="en-US" dirty="0">
                <a:solidFill>
                  <a:srgbClr val="5C7F92"/>
                </a:solidFill>
                <a:ea typeface="+mn-ea"/>
              </a:rPr>
              <a:t>dynamics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422681" y="895586"/>
            <a:ext cx="8229600" cy="259857"/>
          </a:xfrm>
        </p:spPr>
        <p:txBody>
          <a:bodyPr/>
          <a:lstStyle/>
          <a:p>
            <a:pPr defTabSz="456540">
              <a:lnSpc>
                <a:spcPct val="120000"/>
              </a:lnSpc>
              <a:defRPr/>
            </a:pPr>
            <a:r>
              <a:rPr lang="en-US" altLang="en-US" dirty="0">
                <a:latin typeface="Lucida Sans"/>
                <a:cs typeface="Lucida Sans"/>
              </a:rPr>
              <a:t>TOGETHER, HOW TO MAKE TRAVEL EASIER?</a:t>
            </a:r>
          </a:p>
        </p:txBody>
      </p:sp>
      <p:sp>
        <p:nvSpPr>
          <p:cNvPr id="33" name="Espace réservé du numéro de diapositive 22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825074" cy="365125"/>
          </a:xfrm>
        </p:spPr>
        <p:txBody>
          <a:bodyPr/>
          <a:lstStyle/>
          <a:p>
            <a:fld id="{8DDA363B-9929-1348-AF0F-C36686991D0D}" type="slidenum">
              <a:rPr lang="fr-FR" sz="1100" smtClean="0">
                <a:solidFill>
                  <a:prstClr val="white"/>
                </a:solidFill>
                <a:latin typeface="Lucida Sans" pitchFamily="34" charset="0"/>
              </a:rPr>
              <a:pPr/>
              <a:t>14</a:t>
            </a:fld>
            <a:endParaRPr lang="fr-FR" sz="1100" dirty="0">
              <a:solidFill>
                <a:prstClr val="white"/>
              </a:solidFill>
              <a:latin typeface="Lucida Sans" pitchFamily="34" charset="0"/>
            </a:endParaRPr>
          </a:p>
        </p:txBody>
      </p:sp>
      <p:grpSp>
        <p:nvGrpSpPr>
          <p:cNvPr id="29" name="Group 3"/>
          <p:cNvGrpSpPr/>
          <p:nvPr/>
        </p:nvGrpSpPr>
        <p:grpSpPr>
          <a:xfrm>
            <a:off x="3213288" y="2654498"/>
            <a:ext cx="2240574" cy="1607450"/>
            <a:chOff x="3213288" y="2547872"/>
            <a:chExt cx="2240574" cy="160745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4278" y="3399001"/>
              <a:ext cx="688490" cy="75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ZoneTexte 33"/>
            <p:cNvSpPr txBox="1"/>
            <p:nvPr/>
          </p:nvSpPr>
          <p:spPr>
            <a:xfrm>
              <a:off x="3213288" y="2547872"/>
              <a:ext cx="22405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dirty="0" smtClean="0">
                  <a:solidFill>
                    <a:srgbClr val="595959"/>
                  </a:solidFill>
                  <a:latin typeface="Lucida Bright" panose="02040602050505020304" pitchFamily="18" charset="0"/>
                </a:rPr>
                <a:t>RAILWAY, INFRASTRUCTURE&amp; TRANSPORT</a:t>
              </a:r>
              <a:endParaRPr lang="fr-FR" dirty="0">
                <a:solidFill>
                  <a:srgbClr val="595959"/>
                </a:solidFill>
                <a:latin typeface="Lucida Bright" panose="02040602050505020304" pitchFamily="18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28535" y="4171988"/>
            <a:ext cx="4234233" cy="2286257"/>
          </a:xfrm>
          <a:prstGeom prst="rect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65112" y="4166917"/>
            <a:ext cx="3912304" cy="2291034"/>
          </a:xfrm>
          <a:prstGeom prst="rect">
            <a:avLst/>
          </a:prstGeom>
          <a:solidFill>
            <a:srgbClr val="5C7F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ZoneTexte 25"/>
          <p:cNvSpPr txBox="1"/>
          <p:nvPr/>
        </p:nvSpPr>
        <p:spPr>
          <a:xfrm>
            <a:off x="4829996" y="4137648"/>
            <a:ext cx="4137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Lucida Bright"/>
                <a:cs typeface="Lucida Bright"/>
              </a:rPr>
              <a:t>“Train Control” (aka advanced signalling)</a:t>
            </a:r>
            <a:endParaRPr lang="en-US" sz="1400" b="1" dirty="0">
              <a:solidFill>
                <a:prstClr val="white"/>
              </a:solidFill>
              <a:latin typeface="Lucida Bright"/>
              <a:cs typeface="Lucida Brigh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62076" y="4592315"/>
            <a:ext cx="3653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white">
                    <a:lumMod val="95000"/>
                  </a:prstClr>
                </a:solidFill>
              </a:rPr>
              <a:t>European E</a:t>
            </a:r>
            <a:r>
              <a:rPr lang="en-US" sz="1100" b="1" dirty="0" smtClean="0">
                <a:solidFill>
                  <a:prstClr val="white">
                    <a:lumMod val="95000"/>
                  </a:prstClr>
                </a:solidFill>
              </a:rPr>
              <a:t>TC</a:t>
            </a:r>
            <a:r>
              <a:rPr lang="en-US" sz="1100" dirty="0" smtClean="0">
                <a:solidFill>
                  <a:prstClr val="white">
                    <a:lumMod val="95000"/>
                  </a:prstClr>
                </a:solidFill>
              </a:rPr>
              <a:t>S emerging as global standard for high-speed, installed in 39 countries (43% outside Europe)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" dirty="0" smtClean="0">
              <a:solidFill>
                <a:prstClr val="white">
                  <a:lumMod val="9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white">
                    <a:lumMod val="95000"/>
                  </a:prstClr>
                </a:solidFill>
              </a:rPr>
              <a:t>CBTC installed in 90 metros; N.E. CAGR </a:t>
            </a:r>
            <a:r>
              <a:rPr lang="en-US" sz="1600" b="1" dirty="0" smtClean="0">
                <a:solidFill>
                  <a:prstClr val="white">
                    <a:lumMod val="95000"/>
                  </a:prstClr>
                </a:solidFill>
              </a:rPr>
              <a:t>23%</a:t>
            </a:r>
            <a:endParaRPr lang="en-US" sz="1100" b="1" dirty="0" smtClean="0">
              <a:solidFill>
                <a:prstClr val="white">
                  <a:lumMod val="9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prstClr val="white">
                  <a:lumMod val="9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white">
                    <a:lumMod val="95000"/>
                  </a:prstClr>
                </a:solidFill>
              </a:rPr>
              <a:t>PTC €1.8Bn so far; ~€7Bn final price</a:t>
            </a:r>
            <a:endParaRPr lang="en-US" sz="1100" dirty="0">
              <a:solidFill>
                <a:prstClr val="white">
                  <a:lumMod val="95000"/>
                </a:prstClr>
              </a:solidFill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9" name="ZoneTexte 18"/>
          <p:cNvSpPr txBox="1"/>
          <p:nvPr/>
        </p:nvSpPr>
        <p:spPr>
          <a:xfrm>
            <a:off x="509814" y="4378879"/>
            <a:ext cx="402154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" dirty="0" smtClean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 smtClean="0">
                <a:solidFill>
                  <a:prstClr val="white"/>
                </a:solidFill>
              </a:rPr>
              <a:t>Global High Speed rail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 smtClean="0">
                <a:solidFill>
                  <a:prstClr val="white"/>
                </a:solidFill>
              </a:rPr>
              <a:t>+ urban rail CAGR is </a:t>
            </a:r>
            <a:r>
              <a:rPr lang="en-GB" sz="1600" b="1" dirty="0" smtClean="0">
                <a:solidFill>
                  <a:prstClr val="white"/>
                </a:solidFill>
              </a:rPr>
              <a:t>&gt;10%</a:t>
            </a:r>
            <a:endParaRPr lang="en-GB" sz="1100" b="1" dirty="0" smtClean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900" dirty="0" smtClean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 smtClean="0">
                <a:solidFill>
                  <a:prstClr val="white"/>
                </a:solidFill>
              </a:rPr>
              <a:t>N. Europe 2015-2022 is buying </a:t>
            </a:r>
            <a:r>
              <a:rPr lang="en-GB" sz="1400" b="1" dirty="0" smtClean="0">
                <a:solidFill>
                  <a:prstClr val="white"/>
                </a:solidFill>
              </a:rPr>
              <a:t>12,000</a:t>
            </a:r>
            <a:r>
              <a:rPr lang="en-GB" sz="1100" dirty="0" smtClean="0">
                <a:solidFill>
                  <a:prstClr val="white"/>
                </a:solidFill>
              </a:rPr>
              <a:t> new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 smtClean="0">
                <a:solidFill>
                  <a:prstClr val="white"/>
                </a:solidFill>
              </a:rPr>
              <a:t>trains and refurbishing </a:t>
            </a:r>
            <a:r>
              <a:rPr lang="en-GB" sz="1400" b="1" dirty="0" smtClean="0">
                <a:solidFill>
                  <a:prstClr val="white"/>
                </a:solidFill>
              </a:rPr>
              <a:t>8,000</a:t>
            </a:r>
            <a:r>
              <a:rPr lang="en-GB" sz="1100" dirty="0" smtClean="0">
                <a:solidFill>
                  <a:prstClr val="white"/>
                </a:solidFill>
              </a:rPr>
              <a:t> trains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white"/>
                </a:solidFill>
              </a:rPr>
              <a:t>        The greenest option for Governments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white"/>
                </a:solidFill>
              </a:rPr>
              <a:t>Global </a:t>
            </a:r>
            <a:r>
              <a:rPr lang="en-US" sz="1100" dirty="0">
                <a:solidFill>
                  <a:prstClr val="white"/>
                </a:solidFill>
              </a:rPr>
              <a:t>outsourced after-sales services </a:t>
            </a:r>
            <a:r>
              <a:rPr lang="en-US" sz="1600" b="1" dirty="0">
                <a:solidFill>
                  <a:prstClr val="white"/>
                </a:solidFill>
              </a:rPr>
              <a:t>€38Bn</a:t>
            </a:r>
            <a:endParaRPr lang="en-US" sz="1100" b="1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50" name="ZoneTexte 47"/>
          <p:cNvSpPr txBox="1"/>
          <p:nvPr/>
        </p:nvSpPr>
        <p:spPr>
          <a:xfrm>
            <a:off x="437500" y="4171988"/>
            <a:ext cx="4225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Lucida Bright"/>
                <a:cs typeface="Lucida Bright"/>
              </a:rPr>
              <a:t>Global Train Demand (New &amp; </a:t>
            </a:r>
            <a:r>
              <a:rPr lang="en-US" sz="1400" b="1" dirty="0" err="1" smtClean="0">
                <a:solidFill>
                  <a:prstClr val="white"/>
                </a:solidFill>
                <a:latin typeface="Lucida Bright"/>
                <a:cs typeface="Lucida Bright"/>
              </a:rPr>
              <a:t>Refurb</a:t>
            </a:r>
            <a:r>
              <a:rPr lang="en-US" sz="1400" b="1" dirty="0" smtClean="0">
                <a:solidFill>
                  <a:prstClr val="white"/>
                </a:solidFill>
                <a:latin typeface="Lucida Bright"/>
                <a:cs typeface="Lucida Bright"/>
              </a:rPr>
              <a:t>)</a:t>
            </a:r>
            <a:endParaRPr lang="en-US" sz="1400" b="1" dirty="0">
              <a:solidFill>
                <a:prstClr val="white"/>
              </a:solidFill>
              <a:latin typeface="Lucida Bright"/>
              <a:cs typeface="Lucida Bright"/>
            </a:endParaRPr>
          </a:p>
        </p:txBody>
      </p:sp>
      <p:sp>
        <p:nvSpPr>
          <p:cNvPr id="52" name="ZoneTexte 41"/>
          <p:cNvSpPr txBox="1"/>
          <p:nvPr/>
        </p:nvSpPr>
        <p:spPr>
          <a:xfrm>
            <a:off x="3063714" y="4541090"/>
            <a:ext cx="1480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FFFFFF"/>
                </a:solidFill>
                <a:cs typeface="Lucida Sans"/>
              </a:rPr>
              <a:t>Global RS supplier market by 2022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Lucida Bright" panose="02040602050505020304" pitchFamily="18" charset="0"/>
              </a:rPr>
              <a:t>€70Bn p.a.</a:t>
            </a:r>
            <a:endParaRPr lang="en-US" sz="2000" baseline="30000" dirty="0">
              <a:solidFill>
                <a:srgbClr val="FFFFFF"/>
              </a:solidFill>
              <a:latin typeface="Lucida Bright" panose="02040602050505020304" pitchFamily="18" charset="0"/>
              <a:cs typeface="Lucida Bright"/>
            </a:endParaRPr>
          </a:p>
        </p:txBody>
      </p:sp>
      <p:sp>
        <p:nvSpPr>
          <p:cNvPr id="53" name="ZoneTexte 41"/>
          <p:cNvSpPr txBox="1"/>
          <p:nvPr/>
        </p:nvSpPr>
        <p:spPr>
          <a:xfrm>
            <a:off x="5931912" y="5807804"/>
            <a:ext cx="17706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FFFFFF"/>
                </a:solidFill>
                <a:cs typeface="Lucida Sans"/>
              </a:rPr>
              <a:t>Global signalling supplier market by 2022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Lucida Bright" panose="02040602050505020304" pitchFamily="18" charset="0"/>
              </a:rPr>
              <a:t>€20Bn p.a.</a:t>
            </a:r>
            <a:endParaRPr lang="en-US" sz="2000" baseline="30000" dirty="0">
              <a:solidFill>
                <a:srgbClr val="FFFFFF"/>
              </a:solidFill>
              <a:latin typeface="Lucida Bright" panose="02040602050505020304" pitchFamily="18" charset="0"/>
              <a:cs typeface="Lucida Brigh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28535" y="2373577"/>
            <a:ext cx="2784753" cy="1646756"/>
          </a:xfrm>
          <a:prstGeom prst="rect">
            <a:avLst/>
          </a:prstGeom>
          <a:solidFill>
            <a:srgbClr val="5C7F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28536" y="1212997"/>
            <a:ext cx="4102824" cy="1220524"/>
          </a:xfrm>
          <a:prstGeom prst="rect">
            <a:avLst/>
          </a:prstGeom>
          <a:solidFill>
            <a:srgbClr val="5C7F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ZoneTexte 26"/>
          <p:cNvSpPr txBox="1"/>
          <p:nvPr/>
        </p:nvSpPr>
        <p:spPr>
          <a:xfrm>
            <a:off x="437500" y="1221327"/>
            <a:ext cx="3526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Lucida Bright"/>
                <a:cs typeface="Lucida Bright"/>
              </a:rPr>
              <a:t>Digitization</a:t>
            </a:r>
            <a:endParaRPr lang="en-US" sz="1400" b="1" dirty="0">
              <a:solidFill>
                <a:srgbClr val="FFFFFF"/>
              </a:solidFill>
              <a:latin typeface="Lucida Bright"/>
              <a:cs typeface="Lucida Bright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1573" y="1641861"/>
            <a:ext cx="264631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prstClr val="white">
                    <a:lumMod val="95000"/>
                  </a:prstClr>
                </a:solidFill>
              </a:rPr>
              <a:t>Digital mega-projects to exploit </a:t>
            </a:r>
            <a:r>
              <a:rPr lang="en-US" sz="1100" dirty="0" err="1" smtClean="0">
                <a:solidFill>
                  <a:prstClr val="white">
                    <a:lumMod val="95000"/>
                  </a:prstClr>
                </a:solidFill>
              </a:rPr>
              <a:t>IoT</a:t>
            </a:r>
            <a:r>
              <a:rPr lang="en-US" sz="1100" dirty="0" smtClean="0">
                <a:solidFill>
                  <a:prstClr val="white">
                    <a:lumMod val="95000"/>
                  </a:prstClr>
                </a:solidFill>
              </a:rPr>
              <a:t> and Big Data </a:t>
            </a:r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</a:rPr>
              <a:t>(DB, SNCF, NR, ..)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300" i="1" dirty="0" smtClean="0">
              <a:solidFill>
                <a:prstClr val="white">
                  <a:lumMod val="95000"/>
                </a:prstClr>
              </a:solidFill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prstClr val="white">
                    <a:lumMod val="95000"/>
                  </a:prstClr>
                </a:solidFill>
              </a:rPr>
              <a:t>Real Time Passenger Information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prstClr val="white">
                    <a:lumMod val="95000"/>
                  </a:prstClr>
                </a:solidFill>
              </a:rPr>
              <a:t>Inter-modal passenger flow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prstClr val="white">
                    <a:lumMod val="95000"/>
                  </a:prstClr>
                </a:solidFill>
              </a:rPr>
              <a:t>Predictive maintenance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prstClr val="white">
                    <a:lumMod val="95000"/>
                  </a:prstClr>
                </a:solidFill>
              </a:rPr>
              <a:t>Energy management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i="1" dirty="0" smtClean="0">
                <a:solidFill>
                  <a:prstClr val="white">
                    <a:lumMod val="95000"/>
                  </a:prstClr>
                </a:solidFill>
              </a:rPr>
              <a:t>Free </a:t>
            </a:r>
            <a:r>
              <a:rPr lang="en-US" sz="1100" i="1" dirty="0" err="1" smtClean="0">
                <a:solidFill>
                  <a:prstClr val="white">
                    <a:lumMod val="95000"/>
                  </a:prstClr>
                </a:solidFill>
              </a:rPr>
              <a:t>wifi</a:t>
            </a:r>
            <a:r>
              <a:rPr lang="en-US" sz="1100" i="1" dirty="0" smtClean="0">
                <a:solidFill>
                  <a:prstClr val="white">
                    <a:lumMod val="95000"/>
                  </a:prstClr>
                </a:solidFill>
              </a:rPr>
              <a:t> on trains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13663" y="3056348"/>
            <a:ext cx="255800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white"/>
                </a:solidFill>
              </a:rPr>
              <a:t>Annual railway operations expenditure on external supply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€80Bn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59" name="ZoneTexte 41"/>
          <p:cNvSpPr txBox="1"/>
          <p:nvPr/>
        </p:nvSpPr>
        <p:spPr>
          <a:xfrm>
            <a:off x="3276801" y="1266628"/>
            <a:ext cx="137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FFFFFF"/>
                </a:solidFill>
                <a:cs typeface="Lucida Sans"/>
              </a:rPr>
              <a:t>Passengers using smartphone during their commute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Lucida Bright" panose="02040602050505020304" pitchFamily="18" charset="0"/>
              </a:rPr>
              <a:t>65%</a:t>
            </a:r>
            <a:endParaRPr lang="en-US" sz="2000" baseline="30000" dirty="0">
              <a:solidFill>
                <a:srgbClr val="FFFFFF"/>
              </a:solidFill>
              <a:latin typeface="Lucida Bright" panose="02040602050505020304" pitchFamily="18" charset="0"/>
              <a:cs typeface="Lucida Bright"/>
            </a:endParaRPr>
          </a:p>
        </p:txBody>
      </p:sp>
      <p:sp>
        <p:nvSpPr>
          <p:cNvPr id="60" name="ZoneTexte 41"/>
          <p:cNvSpPr txBox="1"/>
          <p:nvPr/>
        </p:nvSpPr>
        <p:spPr>
          <a:xfrm>
            <a:off x="3282657" y="1902203"/>
            <a:ext cx="137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 smtClean="0">
                <a:solidFill>
                  <a:srgbClr val="FFFFFF"/>
                </a:solidFill>
                <a:cs typeface="Lucida Sans"/>
              </a:rPr>
              <a:t>Passengers using smartphone to manage their trip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Lucida Bright" panose="02040602050505020304" pitchFamily="18" charset="0"/>
              </a:rPr>
              <a:t>23%</a:t>
            </a:r>
            <a:endParaRPr lang="en-US" sz="2000" baseline="30000" dirty="0">
              <a:solidFill>
                <a:srgbClr val="FFFFFF"/>
              </a:solidFill>
              <a:latin typeface="Lucida Bright" panose="02040602050505020304" pitchFamily="18" charset="0"/>
              <a:cs typeface="Lucida Bright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453862" y="2554964"/>
            <a:ext cx="3323554" cy="1475927"/>
          </a:xfrm>
          <a:prstGeom prst="rect">
            <a:avLst/>
          </a:prstGeom>
          <a:solidFill>
            <a:srgbClr val="3095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ZoneTexte 19"/>
          <p:cNvSpPr txBox="1"/>
          <p:nvPr/>
        </p:nvSpPr>
        <p:spPr>
          <a:xfrm>
            <a:off x="5450902" y="2546497"/>
            <a:ext cx="3283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rgbClr val="FFFFFF"/>
                </a:solidFill>
                <a:latin typeface="Lucida Bright"/>
                <a:cs typeface="Lucida Brigh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Geographical Expansion of Rail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510239" y="3279462"/>
            <a:ext cx="334006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900" b="1" dirty="0" smtClean="0">
                <a:solidFill>
                  <a:prstClr val="white"/>
                </a:solidFill>
              </a:rPr>
              <a:t>“</a:t>
            </a:r>
            <a:r>
              <a:rPr lang="en-GB" sz="1200" b="1" dirty="0" smtClean="0">
                <a:solidFill>
                  <a:prstClr val="white"/>
                </a:solidFill>
              </a:rPr>
              <a:t>88%</a:t>
            </a:r>
            <a:r>
              <a:rPr lang="en-GB" sz="900" b="1" dirty="0" smtClean="0">
                <a:solidFill>
                  <a:prstClr val="white"/>
                </a:solidFill>
              </a:rPr>
              <a:t> </a:t>
            </a:r>
            <a:r>
              <a:rPr lang="en-GB" sz="900" dirty="0" smtClean="0">
                <a:solidFill>
                  <a:prstClr val="white"/>
                </a:solidFill>
              </a:rPr>
              <a:t>of Americans support high-speed rail” ~NYT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900" dirty="0">
              <a:solidFill>
                <a:prstClr val="whit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 dirty="0" smtClean="0">
                <a:solidFill>
                  <a:prstClr val="white"/>
                </a:solidFill>
              </a:rPr>
              <a:t>70,000 miles</a:t>
            </a:r>
            <a:r>
              <a:rPr lang="en-GB" sz="900" dirty="0" smtClean="0">
                <a:solidFill>
                  <a:prstClr val="white"/>
                </a:solidFill>
              </a:rPr>
              <a:t> of new high-speed line in USA by 2030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700" dirty="0" smtClean="0">
                <a:solidFill>
                  <a:prstClr val="white"/>
                </a:solidFill>
              </a:rPr>
              <a:t>(aspiration of US HSR Association)</a:t>
            </a:r>
            <a:endParaRPr lang="en-GB" sz="700" dirty="0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662768" y="1214492"/>
            <a:ext cx="4114648" cy="12190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65" name="ZoneTexte 45"/>
          <p:cNvSpPr txBox="1"/>
          <p:nvPr/>
        </p:nvSpPr>
        <p:spPr>
          <a:xfrm>
            <a:off x="4652122" y="1214030"/>
            <a:ext cx="3396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595959"/>
                </a:solidFill>
                <a:latin typeface="Lucida Bright"/>
                <a:cs typeface="Lucida Bright"/>
              </a:rPr>
              <a:t>Cost Pressure on European Rail</a:t>
            </a:r>
            <a:endParaRPr lang="en-US" sz="1400" b="1" dirty="0">
              <a:solidFill>
                <a:srgbClr val="595959"/>
              </a:solidFill>
              <a:latin typeface="Lucida Bright"/>
              <a:cs typeface="Lucida Bright"/>
            </a:endParaRPr>
          </a:p>
        </p:txBody>
      </p:sp>
      <p:sp>
        <p:nvSpPr>
          <p:cNvPr id="66" name="ZoneTexte 46"/>
          <p:cNvSpPr txBox="1"/>
          <p:nvPr/>
        </p:nvSpPr>
        <p:spPr>
          <a:xfrm>
            <a:off x="4781661" y="1510190"/>
            <a:ext cx="3952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595959"/>
                </a:solidFill>
                <a:cs typeface="Lucida Sans"/>
              </a:rPr>
              <a:t>BRIC </a:t>
            </a:r>
            <a:r>
              <a:rPr lang="en-US" sz="1100" dirty="0">
                <a:solidFill>
                  <a:srgbClr val="595959"/>
                </a:solidFill>
                <a:cs typeface="Lucida Sans"/>
              </a:rPr>
              <a:t>countries are creating new global </a:t>
            </a:r>
            <a:r>
              <a:rPr lang="en-US" sz="1100" dirty="0" smtClean="0">
                <a:solidFill>
                  <a:srgbClr val="595959"/>
                </a:solidFill>
                <a:cs typeface="Lucida Sans"/>
              </a:rPr>
              <a:t>Rail suppliers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dirty="0" smtClean="0">
              <a:solidFill>
                <a:srgbClr val="595959"/>
              </a:solidFill>
              <a:cs typeface="Lucida San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595959"/>
                </a:solidFill>
                <a:cs typeface="Lucida Sans"/>
              </a:rPr>
              <a:t>Threats to market share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595959"/>
                </a:solidFill>
                <a:cs typeface="Lucida Sans"/>
              </a:rPr>
              <a:t>‘Car Share’ and ‘alternative taxi’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595959"/>
                </a:solidFill>
                <a:cs typeface="Lucida Sans"/>
              </a:rPr>
              <a:t>Inner-city bicycle schemes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595959"/>
                </a:solidFill>
                <a:cs typeface="Lucida Sans"/>
              </a:rPr>
              <a:t>Automated cars</a:t>
            </a:r>
            <a:endParaRPr lang="en-US" sz="900" dirty="0">
              <a:solidFill>
                <a:srgbClr val="595959"/>
              </a:solidFill>
              <a:cs typeface="Lucida Sans"/>
            </a:endParaRPr>
          </a:p>
        </p:txBody>
      </p:sp>
      <p:pic>
        <p:nvPicPr>
          <p:cNvPr id="67" name="Picture 2" descr="Related ima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6020" y="2018021"/>
            <a:ext cx="176570" cy="17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https://encrypted-tbn2.gstatic.com/images?q=tbn:ANd9GcT_knOh9fhISZyixSvb2a3rx5dc9YP9wArdzBoIF43TG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13" y="2018021"/>
            <a:ext cx="173737" cy="17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ZoneTexte 41"/>
          <p:cNvSpPr txBox="1"/>
          <p:nvPr/>
        </p:nvSpPr>
        <p:spPr>
          <a:xfrm>
            <a:off x="3376443" y="5560154"/>
            <a:ext cx="1224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solidFill>
                  <a:srgbClr val="FFFFFF"/>
                </a:solidFill>
                <a:cs typeface="Lucida Sans"/>
              </a:rPr>
              <a:t>CO2 emissions from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solidFill>
                  <a:srgbClr val="FFFFFF"/>
                </a:solidFill>
                <a:cs typeface="Lucida Sans"/>
              </a:rPr>
              <a:t>Rail in EU </a:t>
            </a:r>
            <a:r>
              <a:rPr lang="en-US" sz="600" b="1" u="sng" dirty="0" smtClean="0">
                <a:solidFill>
                  <a:srgbClr val="FFFFFF"/>
                </a:solidFill>
                <a:cs typeface="Lucida Sans"/>
              </a:rPr>
              <a:t>Transport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Lucida Bright" panose="02040602050505020304" pitchFamily="18" charset="0"/>
              </a:rPr>
              <a:t>1.8%</a:t>
            </a:r>
            <a:endParaRPr lang="en-US" sz="2000" b="1" baseline="30000" dirty="0">
              <a:solidFill>
                <a:srgbClr val="FFFFFF"/>
              </a:solidFill>
              <a:latin typeface="Lucida Bright" panose="02040602050505020304" pitchFamily="18" charset="0"/>
              <a:cs typeface="Lucida Bright"/>
            </a:endParaRPr>
          </a:p>
        </p:txBody>
      </p:sp>
      <p:sp>
        <p:nvSpPr>
          <p:cNvPr id="70" name="ZoneTexte 42"/>
          <p:cNvSpPr txBox="1"/>
          <p:nvPr/>
        </p:nvSpPr>
        <p:spPr>
          <a:xfrm>
            <a:off x="5548340" y="2697086"/>
            <a:ext cx="322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  <a:cs typeface="Lucida Sans"/>
              </a:rPr>
              <a:t>BRIC and ME rail investments by 2016</a:t>
            </a:r>
            <a:r>
              <a:rPr lang="en-US" sz="800" dirty="0" smtClean="0">
                <a:solidFill>
                  <a:srgbClr val="FFFFFF"/>
                </a:solidFill>
                <a:cs typeface="Lucida Sans"/>
              </a:rPr>
              <a:t>   </a:t>
            </a:r>
            <a:r>
              <a:rPr lang="en-US" sz="2800" dirty="0" smtClean="0">
                <a:solidFill>
                  <a:srgbClr val="FFFFFF"/>
                </a:solidFill>
                <a:cs typeface="Lucida Sans"/>
              </a:rPr>
              <a:t>1</a:t>
            </a:r>
            <a:r>
              <a:rPr lang="en-US" sz="1600" dirty="0" smtClean="0">
                <a:solidFill>
                  <a:srgbClr val="FFFFFF"/>
                </a:solidFill>
                <a:cs typeface="Lucida Sans"/>
              </a:rPr>
              <a:t>tn</a:t>
            </a:r>
            <a:endParaRPr lang="en-US" sz="1000" dirty="0" smtClean="0">
              <a:solidFill>
                <a:srgbClr val="FFFFFF"/>
              </a:solidFill>
              <a:cs typeface="Lucida Sans"/>
            </a:endParaRPr>
          </a:p>
        </p:txBody>
      </p:sp>
      <p:sp>
        <p:nvSpPr>
          <p:cNvPr id="34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/>
          <a:lstStyle/>
          <a:p>
            <a:pPr lvl="0"/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ALTRAN GROUP KEY FACTS | ALTRAN KEY FACTS IN RAIL, I&amp;T  | </a:t>
            </a:r>
            <a:r>
              <a:rPr lang="en-US" sz="800" dirty="0">
                <a:solidFill>
                  <a:srgbClr val="5C7F92"/>
                </a:solidFill>
              </a:rPr>
              <a:t>MARKET DYNAMICS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OFFERS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PORTFOLIO</a:t>
            </a:r>
            <a:endParaRPr lang="en-US" dirty="0"/>
          </a:p>
        </p:txBody>
      </p:sp>
      <p:sp>
        <p:nvSpPr>
          <p:cNvPr id="36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57200" y="394421"/>
            <a:ext cx="8229600" cy="2598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MARKET DYNAMICS </a:t>
            </a:r>
          </a:p>
        </p:txBody>
      </p:sp>
    </p:spTree>
    <p:extLst>
      <p:ext uri="{BB962C8B-B14F-4D97-AF65-F5344CB8AC3E}">
        <p14:creationId xmlns:p14="http://schemas.microsoft.com/office/powerpoint/2010/main" val="15836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Rail, Infrastructure &amp; Transport Offers portfolio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04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22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ALTRAN RG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09" y="6380596"/>
            <a:ext cx="1070841" cy="2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angl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7690513" cy="415807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en-US" altLang="en-US" dirty="0">
                <a:solidFill>
                  <a:srgbClr val="5C7F92"/>
                </a:solidFill>
              </a:rPr>
              <a:t>Altran </a:t>
            </a:r>
            <a:r>
              <a:rPr lang="en-US" altLang="en-US" dirty="0" smtClean="0">
                <a:solidFill>
                  <a:srgbClr val="5C7F92"/>
                </a:solidFill>
              </a:rPr>
              <a:t>Railway</a:t>
            </a:r>
            <a:r>
              <a:rPr lang="en-US" altLang="en-US" dirty="0">
                <a:solidFill>
                  <a:srgbClr val="5C7F92"/>
                </a:solidFill>
              </a:rPr>
              <a:t>, Infrastructure and </a:t>
            </a:r>
            <a:r>
              <a:rPr lang="en-US" altLang="en-US" dirty="0" smtClean="0">
                <a:solidFill>
                  <a:srgbClr val="5C7F92"/>
                </a:solidFill>
              </a:rPr>
              <a:t>Transport Offering</a:t>
            </a:r>
            <a:endParaRPr lang="en-US" altLang="en-US" dirty="0">
              <a:solidFill>
                <a:srgbClr val="5C7F92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ysClr val="window" lastClr="FFFFFF">
                    <a:lumMod val="75000"/>
                  </a:sysClr>
                </a:solidFill>
                <a:latin typeface="Lucida Sans"/>
                <a:cs typeface="Lucida Sans"/>
              </a:rPr>
              <a:t>OFFERS PORTFOLIO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0"/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ALTRAN GROUP KEY FACTS | ALTRAN KEY FACTS IN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MARKET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DYNAMICS | </a:t>
            </a:r>
            <a:r>
              <a:rPr lang="en-US" sz="800" dirty="0">
                <a:solidFill>
                  <a:srgbClr val="5C7F92"/>
                </a:solidFill>
              </a:rPr>
              <a:t>ALTRAN </a:t>
            </a:r>
            <a:r>
              <a:rPr lang="en-US" sz="800" dirty="0" smtClean="0">
                <a:solidFill>
                  <a:srgbClr val="5C7F92"/>
                </a:solidFill>
              </a:rPr>
              <a:t>RAIL, I&amp;T OFFERS PORTFOLIO</a:t>
            </a:r>
            <a:endParaRPr lang="en-US" sz="800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5909" y="4381897"/>
            <a:ext cx="688490" cy="61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exagone 19"/>
          <p:cNvSpPr/>
          <p:nvPr/>
        </p:nvSpPr>
        <p:spPr>
          <a:xfrm>
            <a:off x="3682967" y="4954259"/>
            <a:ext cx="1594373" cy="1374460"/>
          </a:xfrm>
          <a:prstGeom prst="hexagon">
            <a:avLst/>
          </a:prstGeom>
          <a:solidFill>
            <a:srgbClr val="5C7F9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prstClr val="white"/>
                </a:solidFill>
                <a:cs typeface="Lucida Sans"/>
              </a:rPr>
              <a:t>INFRASTRUCTURE &amp;  PROJECTS</a:t>
            </a:r>
            <a:endParaRPr lang="en-US" sz="800" dirty="0">
              <a:solidFill>
                <a:prstClr val="white"/>
              </a:solidFill>
              <a:cs typeface="Lucida Sans"/>
            </a:endParaRPr>
          </a:p>
        </p:txBody>
      </p:sp>
      <p:sp>
        <p:nvSpPr>
          <p:cNvPr id="21" name="Hexagone 20"/>
          <p:cNvSpPr/>
          <p:nvPr/>
        </p:nvSpPr>
        <p:spPr>
          <a:xfrm>
            <a:off x="3687447" y="2179756"/>
            <a:ext cx="1594373" cy="1374460"/>
          </a:xfrm>
          <a:prstGeom prst="hexagon">
            <a:avLst/>
          </a:prstGeom>
          <a:solidFill>
            <a:srgbClr val="5C7F9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900" dirty="0" smtClean="0">
                <a:solidFill>
                  <a:srgbClr val="FFFFFF"/>
                </a:solidFill>
              </a:rPr>
              <a:t>ROLLING STOCK &amp; MANUFACTURE</a:t>
            </a:r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22" name="Hexagone 21"/>
          <p:cNvSpPr/>
          <p:nvPr/>
        </p:nvSpPr>
        <p:spPr>
          <a:xfrm>
            <a:off x="2416443" y="2866986"/>
            <a:ext cx="1594373" cy="1374460"/>
          </a:xfrm>
          <a:prstGeom prst="hexagon">
            <a:avLst/>
          </a:prstGeom>
          <a:solidFill>
            <a:srgbClr val="3095B4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prstClr val="white"/>
              </a:solidFill>
              <a:cs typeface="Lucida Sans"/>
            </a:endParaRPr>
          </a:p>
        </p:txBody>
      </p:sp>
      <p:sp>
        <p:nvSpPr>
          <p:cNvPr id="23" name="Hexagone 22"/>
          <p:cNvSpPr/>
          <p:nvPr/>
        </p:nvSpPr>
        <p:spPr>
          <a:xfrm>
            <a:off x="4955909" y="4269545"/>
            <a:ext cx="1594373" cy="1374460"/>
          </a:xfrm>
          <a:prstGeom prst="hexagon">
            <a:avLst/>
          </a:prstGeom>
          <a:solidFill>
            <a:srgbClr val="5C7F9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FFFFFF"/>
                </a:solidFill>
              </a:rPr>
              <a:t>OPERATIONS &amp; PASSENGER INFORMATION</a:t>
            </a:r>
          </a:p>
        </p:txBody>
      </p:sp>
      <p:sp>
        <p:nvSpPr>
          <p:cNvPr id="24" name="Hexagone 23"/>
          <p:cNvSpPr/>
          <p:nvPr/>
        </p:nvSpPr>
        <p:spPr>
          <a:xfrm>
            <a:off x="2416444" y="4267029"/>
            <a:ext cx="1594373" cy="1374460"/>
          </a:xfrm>
          <a:prstGeom prst="hexagon">
            <a:avLst/>
          </a:prstGeom>
          <a:solidFill>
            <a:srgbClr val="3095B4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prstClr val="white"/>
                </a:solidFill>
                <a:cs typeface="Lucida Sans"/>
              </a:rPr>
              <a:t>SAFETY &amp; CONFORMITY</a:t>
            </a:r>
            <a:endParaRPr lang="en-US" sz="900" dirty="0">
              <a:solidFill>
                <a:prstClr val="white"/>
              </a:solidFill>
              <a:cs typeface="Lucida Sans"/>
            </a:endParaRPr>
          </a:p>
        </p:txBody>
      </p:sp>
      <p:sp>
        <p:nvSpPr>
          <p:cNvPr id="25" name="Hexagone 24"/>
          <p:cNvSpPr/>
          <p:nvPr/>
        </p:nvSpPr>
        <p:spPr>
          <a:xfrm>
            <a:off x="4960413" y="2876210"/>
            <a:ext cx="1594373" cy="1374460"/>
          </a:xfrm>
          <a:prstGeom prst="hexagon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prstClr val="white"/>
                </a:solidFill>
                <a:cs typeface="Lucida Sans"/>
              </a:rPr>
              <a:t>SIGNALLING COMMAND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prstClr val="white"/>
                </a:solidFill>
                <a:cs typeface="Lucida Sans"/>
              </a:rPr>
              <a:t>&amp; CONTROL</a:t>
            </a:r>
            <a:endParaRPr lang="en-US" sz="900" dirty="0">
              <a:solidFill>
                <a:prstClr val="white"/>
              </a:solidFill>
              <a:cs typeface="Lucida San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697556" y="3780833"/>
            <a:ext cx="159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 smtClean="0">
                <a:solidFill>
                  <a:srgbClr val="595959"/>
                </a:solidFill>
                <a:latin typeface="Lucida Bright" panose="02040602050505020304" pitchFamily="18" charset="0"/>
              </a:rPr>
              <a:t>RAILWAY, INFRASTRUCTURE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dirty="0" smtClean="0">
                <a:solidFill>
                  <a:srgbClr val="595959"/>
                </a:solidFill>
                <a:latin typeface="Lucida Bright" panose="02040602050505020304" pitchFamily="18" charset="0"/>
              </a:rPr>
              <a:t>&amp; TRANSPORT</a:t>
            </a:r>
            <a:endParaRPr lang="fr-FR" sz="1200" dirty="0">
              <a:solidFill>
                <a:srgbClr val="595959"/>
              </a:solidFill>
              <a:latin typeface="Lucida Bright" panose="02040602050505020304" pitchFamily="18" charset="0"/>
            </a:endParaRPr>
          </a:p>
        </p:txBody>
      </p:sp>
      <p:sp>
        <p:nvSpPr>
          <p:cNvPr id="27" name="Hexagone 26"/>
          <p:cNvSpPr/>
          <p:nvPr/>
        </p:nvSpPr>
        <p:spPr>
          <a:xfrm>
            <a:off x="2421663" y="1475621"/>
            <a:ext cx="1594373" cy="1374460"/>
          </a:xfrm>
          <a:prstGeom prst="hexagon">
            <a:avLst/>
          </a:prstGeom>
          <a:solidFill>
            <a:srgbClr val="93939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prstClr val="white"/>
                </a:solidFill>
                <a:cs typeface="Lucida Sans"/>
              </a:rPr>
              <a:t>TRANSPORT R&amp;D</a:t>
            </a:r>
            <a:endParaRPr lang="en-US" sz="900" dirty="0">
              <a:solidFill>
                <a:prstClr val="white"/>
              </a:solidFill>
              <a:cs typeface="Lucida Sans"/>
            </a:endParaRPr>
          </a:p>
        </p:txBody>
      </p:sp>
      <p:sp>
        <p:nvSpPr>
          <p:cNvPr id="28" name="Hexagone 33"/>
          <p:cNvSpPr/>
          <p:nvPr/>
        </p:nvSpPr>
        <p:spPr>
          <a:xfrm>
            <a:off x="4955907" y="2876210"/>
            <a:ext cx="1594373" cy="1374460"/>
          </a:xfrm>
          <a:prstGeom prst="hexagon">
            <a:avLst/>
          </a:prstGeom>
          <a:solidFill>
            <a:srgbClr val="5C7F9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dirty="0">
                <a:solidFill>
                  <a:srgbClr val="FFFFFF"/>
                </a:solidFill>
              </a:rPr>
              <a:t>SIGNALLING COMMAND </a:t>
            </a:r>
          </a:p>
          <a:p>
            <a:pPr algn="ctr"/>
            <a:r>
              <a:rPr lang="en-US" sz="900" dirty="0">
                <a:solidFill>
                  <a:srgbClr val="FFFFFF"/>
                </a:solidFill>
              </a:rPr>
              <a:t>&amp; CONTROL</a:t>
            </a:r>
          </a:p>
        </p:txBody>
      </p:sp>
      <p:sp>
        <p:nvSpPr>
          <p:cNvPr id="29" name="Rectangle à coins arrondis 138"/>
          <p:cNvSpPr/>
          <p:nvPr/>
        </p:nvSpPr>
        <p:spPr>
          <a:xfrm>
            <a:off x="4135909" y="1949413"/>
            <a:ext cx="3416788" cy="774350"/>
          </a:xfrm>
          <a:prstGeom prst="round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rIns="0" anchor="ctr"/>
          <a:lstStyle/>
          <a:p>
            <a:pPr defTabSz="9088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Mechanical, &amp; Electrical Design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Compliance and Assurance</a:t>
            </a:r>
            <a:endParaRPr lang="en-US" sz="8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PLM, Process </a:t>
            </a:r>
            <a:r>
              <a:rPr lang="en-US" sz="800" kern="0" dirty="0" err="1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Optimisation</a:t>
            </a:r>
            <a:endParaRPr lang="en-US" sz="800" kern="0" dirty="0" smtClean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Supply Chain </a:t>
            </a: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Management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TCMS, MBSE</a:t>
            </a:r>
          </a:p>
          <a:p>
            <a:pPr marL="86802" indent="-86802" defTabSz="908803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endParaRPr lang="en-US" sz="7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</p:txBody>
      </p:sp>
      <p:sp>
        <p:nvSpPr>
          <p:cNvPr id="30" name="Rectangle à coins arrondis 136"/>
          <p:cNvSpPr/>
          <p:nvPr/>
        </p:nvSpPr>
        <p:spPr>
          <a:xfrm>
            <a:off x="6048909" y="2696776"/>
            <a:ext cx="2168181" cy="1051938"/>
          </a:xfrm>
          <a:prstGeom prst="round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rIns="0" anchor="ctr"/>
          <a:lstStyle/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Interlocking &amp; schematics design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Test and Assurance Services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SIL 4 software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Traffic Control 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ETCS/ERTMS</a:t>
            </a:r>
            <a:endParaRPr lang="en-US" sz="600" kern="0" dirty="0">
              <a:solidFill>
                <a:srgbClr val="6699FF"/>
              </a:solidFill>
              <a:latin typeface="Lucida Sans Unicode"/>
              <a:cs typeface="Lucida Sans Unicode" pitchFamily="34" charset="0"/>
            </a:endParaRPr>
          </a:p>
        </p:txBody>
      </p:sp>
      <p:sp>
        <p:nvSpPr>
          <p:cNvPr id="31" name="Rectangle à coins arrondis 135"/>
          <p:cNvSpPr/>
          <p:nvPr/>
        </p:nvSpPr>
        <p:spPr>
          <a:xfrm>
            <a:off x="4276894" y="5771603"/>
            <a:ext cx="2603890" cy="1006656"/>
          </a:xfrm>
          <a:prstGeom prst="round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rIns="0" anchor="ctr"/>
          <a:lstStyle/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Requirements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Capacity planning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Systems Engineering</a:t>
            </a:r>
            <a:endParaRPr lang="en-US" sz="8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Simulation and Modelling</a:t>
            </a:r>
          </a:p>
          <a:p>
            <a:pPr algn="ctr" defTabSz="908803">
              <a:buSzPct val="100000"/>
              <a:defRPr/>
            </a:pPr>
            <a:r>
              <a:rPr lang="en-US" sz="800" kern="0" dirty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Process </a:t>
            </a: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Assessments/advice</a:t>
            </a:r>
            <a:endParaRPr lang="en-US" sz="8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</p:txBody>
      </p:sp>
      <p:sp>
        <p:nvSpPr>
          <p:cNvPr id="32" name="Rectangle à coins arrondis 137"/>
          <p:cNvSpPr/>
          <p:nvPr/>
        </p:nvSpPr>
        <p:spPr>
          <a:xfrm>
            <a:off x="796681" y="4994473"/>
            <a:ext cx="2143125" cy="851785"/>
          </a:xfrm>
          <a:prstGeom prst="round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rIns="0" anchor="ctr"/>
          <a:lstStyle/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IV&amp;V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Safety Engineering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Notified Body, DeBo/AsBo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Independent Safety </a:t>
            </a: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Assessment</a:t>
            </a:r>
            <a:endParaRPr lang="en-US" sz="8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  <a:p>
            <a:pPr marL="86802" indent="-86802" algn="ctr" defTabSz="9088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kern="0" dirty="0">
              <a:solidFill>
                <a:srgbClr val="595959">
                  <a:lumMod val="65000"/>
                  <a:lumOff val="35000"/>
                </a:srgbClr>
              </a:solidFill>
              <a:latin typeface="Lucida Sans Unicode"/>
              <a:cs typeface="Lucida Sans Unicode" pitchFamily="34" charset="0"/>
            </a:endParaRPr>
          </a:p>
        </p:txBody>
      </p:sp>
      <p:sp>
        <p:nvSpPr>
          <p:cNvPr id="33" name="Rectangle à coins arrondis 138"/>
          <p:cNvSpPr/>
          <p:nvPr/>
        </p:nvSpPr>
        <p:spPr>
          <a:xfrm>
            <a:off x="960107" y="2239023"/>
            <a:ext cx="2090746" cy="774350"/>
          </a:xfrm>
          <a:prstGeom prst="round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rIns="0" anchor="ctr"/>
          <a:lstStyle/>
          <a:p>
            <a:pPr algn="ctr" defTabSz="9088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rgbClr val="3095B4"/>
              </a:solidFill>
              <a:latin typeface="Lucida Sans Unicode"/>
              <a:cs typeface="Lucida Sans Unicode" pitchFamily="34" charset="0"/>
            </a:endParaRP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Design-to-X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Agile </a:t>
            </a:r>
            <a:r>
              <a:rPr lang="en-US" sz="800" kern="0" dirty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engineering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Passenger flow analytics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err="1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VueForge</a:t>
            </a: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/ Big Data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Innovation Management</a:t>
            </a:r>
          </a:p>
          <a:p>
            <a:pPr marL="86802" indent="-86802" defTabSz="908803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endParaRPr lang="en-US" sz="700" kern="0" dirty="0" smtClean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  <a:p>
            <a:pPr marL="86802" indent="-86802" defTabSz="908803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endParaRPr lang="en-US" sz="7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</p:txBody>
      </p:sp>
      <p:sp>
        <p:nvSpPr>
          <p:cNvPr id="34" name="Rectangle à coins arrondis 139"/>
          <p:cNvSpPr/>
          <p:nvPr/>
        </p:nvSpPr>
        <p:spPr>
          <a:xfrm>
            <a:off x="1054310" y="3610501"/>
            <a:ext cx="1800829" cy="986994"/>
          </a:xfrm>
          <a:prstGeom prst="round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rIns="0" anchor="ctr"/>
          <a:lstStyle/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Critical Networks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PA systems, CCTV, Alarms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GSM-R, LTE, PABX, </a:t>
            </a:r>
            <a:r>
              <a:rPr lang="en-US" sz="800" kern="0" dirty="0" err="1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WiFi</a:t>
            </a:r>
            <a:endParaRPr lang="en-US" sz="8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  <a:p>
            <a:pPr marL="170429" indent="-170429" defTabSz="908803" fontAlgn="auto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endParaRPr lang="en-US" sz="7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</p:txBody>
      </p:sp>
      <p:sp>
        <p:nvSpPr>
          <p:cNvPr id="35" name="Rectangle à coins arrondis 138"/>
          <p:cNvSpPr/>
          <p:nvPr/>
        </p:nvSpPr>
        <p:spPr>
          <a:xfrm>
            <a:off x="6126344" y="4426026"/>
            <a:ext cx="2090746" cy="774350"/>
          </a:xfrm>
          <a:prstGeom prst="round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/>
        </p:spPr>
        <p:txBody>
          <a:bodyPr lIns="0" rIns="0" anchor="ctr"/>
          <a:lstStyle/>
          <a:p>
            <a:pPr algn="ctr" defTabSz="9088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" kern="0" dirty="0">
              <a:solidFill>
                <a:srgbClr val="595959"/>
              </a:solidFill>
              <a:latin typeface="Lucida Sans Unicode"/>
              <a:cs typeface="Lucida Sans Unicode" pitchFamily="34" charset="0"/>
            </a:endParaRP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Passenger Information Systems Operators systems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websites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Passenger Apps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Surveillance &amp; </a:t>
            </a:r>
          </a:p>
          <a:p>
            <a:pPr algn="ctr" defTabSz="908803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800" kern="0" dirty="0" smtClean="0">
                <a:solidFill>
                  <a:srgbClr val="595959"/>
                </a:solidFill>
                <a:latin typeface="Lucida Sans Unicode"/>
                <a:cs typeface="Lucida Sans Unicode" pitchFamily="34" charset="0"/>
              </a:rPr>
              <a:t>Security Systems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561187" y="3332607"/>
            <a:ext cx="131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solidFill>
                  <a:schemeClr val="bg1"/>
                </a:solidFill>
              </a:rPr>
              <a:t>TRANSPORT COMMUNICATIONS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37" name="Espace réservé du texte 5"/>
          <p:cNvSpPr txBox="1">
            <a:spLocks/>
          </p:cNvSpPr>
          <p:nvPr/>
        </p:nvSpPr>
        <p:spPr>
          <a:xfrm>
            <a:off x="467543" y="1190481"/>
            <a:ext cx="7739437" cy="371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5C7F92"/>
                </a:solidFill>
                <a:latin typeface="Lucida Bright"/>
                <a:ea typeface="+mn-ea"/>
                <a:cs typeface="Lucida Br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1" kern="1200">
                <a:solidFill>
                  <a:srgbClr val="5C7F92"/>
                </a:solidFill>
                <a:latin typeface="Lucida Bright"/>
                <a:ea typeface="+mn-ea"/>
                <a:cs typeface="Lucida Br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5C7F92"/>
                </a:solidFill>
                <a:latin typeface="Lucida Bright"/>
                <a:ea typeface="+mn-ea"/>
                <a:cs typeface="Lucida Br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1" kern="1200">
                <a:solidFill>
                  <a:srgbClr val="5C7F92"/>
                </a:solidFill>
                <a:latin typeface="Lucida Bright"/>
                <a:ea typeface="+mn-ea"/>
                <a:cs typeface="Lucida Br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b="1" kern="1200">
                <a:solidFill>
                  <a:srgbClr val="5C7F92"/>
                </a:solidFill>
                <a:latin typeface="Lucida Bright"/>
                <a:ea typeface="+mn-ea"/>
                <a:cs typeface="Lucida Br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b="0" dirty="0">
                <a:solidFill>
                  <a:srgbClr val="3095B4"/>
                </a:solidFill>
                <a:latin typeface="Lucida Sans"/>
                <a:cs typeface="Lucida Sans"/>
              </a:rPr>
              <a:t>A CORE EXPERTISE WITH 7</a:t>
            </a:r>
            <a:r>
              <a:rPr lang="en-US" altLang="en-US" sz="1200" b="0" dirty="0" smtClean="0">
                <a:solidFill>
                  <a:srgbClr val="3095B4"/>
                </a:solidFill>
                <a:latin typeface="Lucida Sans"/>
                <a:cs typeface="Lucida Sans"/>
              </a:rPr>
              <a:t> OFFERING TO </a:t>
            </a:r>
            <a:r>
              <a:rPr lang="en-US" altLang="en-US" sz="1200" b="0" dirty="0">
                <a:solidFill>
                  <a:srgbClr val="3095B4"/>
                </a:solidFill>
                <a:latin typeface="Lucida Sans"/>
                <a:cs typeface="Lucida Sans"/>
              </a:rPr>
              <a:t>ANSWER OUR CLIENTS NEEDS </a:t>
            </a:r>
          </a:p>
          <a:p>
            <a:pPr>
              <a:defRPr/>
            </a:pPr>
            <a:r>
              <a:rPr lang="en-US" altLang="en-US" sz="1200" b="0" dirty="0">
                <a:solidFill>
                  <a:srgbClr val="3095B4"/>
                </a:solidFill>
                <a:latin typeface="Lucida Sans"/>
                <a:cs typeface="Lucida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08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asq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7"/>
            <a:ext cx="9144000" cy="6858000"/>
          </a:xfrm>
          <a:prstGeom prst="rect">
            <a:avLst/>
          </a:prstGeom>
        </p:spPr>
      </p:pic>
      <p:pic>
        <p:nvPicPr>
          <p:cNvPr id="10" name="Image 9" descr="img_polygon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221" y="2262912"/>
            <a:ext cx="1562100" cy="2679700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26486" y="1403885"/>
            <a:ext cx="5260398" cy="33988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5"/>
              </a:buBlip>
            </a:pPr>
            <a:r>
              <a:rPr lang="en-US" sz="1400" dirty="0" smtClean="0">
                <a:solidFill>
                  <a:srgbClr val="5C7F92"/>
                </a:solidFill>
                <a:latin typeface="Lucida Bright"/>
                <a:cs typeface="Lucida Bright"/>
              </a:rPr>
              <a:t>Our </a:t>
            </a:r>
            <a:r>
              <a:rPr lang="en-US" sz="1400" dirty="0">
                <a:solidFill>
                  <a:srgbClr val="5C7F92"/>
                </a:solidFill>
                <a:latin typeface="Lucida Bright"/>
                <a:cs typeface="Lucida Bright"/>
              </a:rPr>
              <a:t>domains of expertise</a:t>
            </a:r>
          </a:p>
          <a:p>
            <a:pPr marL="0" indent="0">
              <a:buSzPct val="100000"/>
              <a:buNone/>
            </a:pPr>
            <a:r>
              <a:rPr lang="en-US" sz="1100" dirty="0">
                <a:latin typeface="+mn-lt"/>
              </a:rPr>
              <a:t>Key competencies in the following fields : </a:t>
            </a:r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Rolling Stock, Trams, Braking and Traction Systems, on-board signalling systems, on-board </a:t>
            </a:r>
            <a:r>
              <a:rPr lang="en-US" sz="1100" dirty="0" err="1" smtClean="0">
                <a:latin typeface="+mn-lt"/>
              </a:rPr>
              <a:t>comms</a:t>
            </a:r>
            <a:r>
              <a:rPr lang="en-US" sz="1100" dirty="0" smtClean="0">
                <a:latin typeface="+mn-lt"/>
              </a:rPr>
              <a:t> systems, PLM</a:t>
            </a:r>
          </a:p>
          <a:p>
            <a:pPr lvl="1">
              <a:buSzPct val="100000"/>
              <a:buBlip>
                <a:blip r:embed="rId6"/>
              </a:buBlip>
            </a:pPr>
            <a:endParaRPr lang="en-US" sz="1100" dirty="0">
              <a:latin typeface="+mn-lt"/>
            </a:endParaRPr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/>
          </a:p>
          <a:p>
            <a:pPr>
              <a:buSzPct val="100000"/>
              <a:buBlip>
                <a:blip r:embed="rId5"/>
              </a:buBlip>
            </a:pPr>
            <a:r>
              <a:rPr lang="en-US" sz="1400" dirty="0" smtClean="0">
                <a:solidFill>
                  <a:srgbClr val="5C7F92"/>
                </a:solidFill>
                <a:latin typeface="Lucida Bright"/>
                <a:cs typeface="Lucida Bright"/>
              </a:rPr>
              <a:t>Our leading edge offers</a:t>
            </a:r>
          </a:p>
          <a:p>
            <a:pPr marL="0" indent="0">
              <a:buSzPct val="100000"/>
              <a:buNone/>
            </a:pPr>
            <a:r>
              <a:rPr lang="en-US" sz="1100" dirty="0" smtClean="0">
                <a:latin typeface="+mn-lt"/>
              </a:rPr>
              <a:t>Altran develops 7 value added offers in this service line: </a:t>
            </a:r>
            <a:endParaRPr lang="en-US" sz="1100" dirty="0">
              <a:latin typeface="+mn-lt"/>
            </a:endParaRPr>
          </a:p>
          <a:p>
            <a:pPr marL="0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Mechanical Design</a:t>
            </a:r>
            <a:endParaRPr lang="en-US" sz="105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Electrical Design</a:t>
            </a:r>
            <a:endParaRPr lang="en-US" sz="105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Supply Chain Management</a:t>
            </a:r>
            <a:endParaRPr lang="en-US" sz="105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Compliance assurance (to train safety &amp; environmental standards)</a:t>
            </a:r>
            <a:endParaRPr lang="en-US" sz="105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Verification and RAMS</a:t>
            </a: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Process optimization (production and maintenance)</a:t>
            </a: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Test benches and hardware-in-the-loop</a:t>
            </a:r>
            <a:endParaRPr lang="en-US" sz="1050" dirty="0">
              <a:latin typeface="+mn-lt"/>
            </a:endParaRPr>
          </a:p>
        </p:txBody>
      </p:sp>
      <p:pic>
        <p:nvPicPr>
          <p:cNvPr id="12" name="Image 11" descr="picto_homm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499" y="3118530"/>
            <a:ext cx="393700" cy="431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86884" y="3678865"/>
            <a:ext cx="12867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FFFFFF"/>
                </a:solidFill>
                <a:latin typeface="Lucida Sans"/>
                <a:cs typeface="Lucida Sans"/>
              </a:rPr>
              <a:t>EXPERTS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Lucida Bright"/>
                <a:cs typeface="Lucida Bright"/>
              </a:rPr>
              <a:t>+</a:t>
            </a:r>
            <a:r>
              <a:rPr lang="en-US" sz="2000" dirty="0">
                <a:solidFill>
                  <a:srgbClr val="FFFFFF"/>
                </a:solidFill>
                <a:latin typeface="Lucida Bright"/>
                <a:cs typeface="Lucida Bright"/>
              </a:rPr>
              <a:t>2</a:t>
            </a:r>
            <a:r>
              <a:rPr lang="en-US" sz="2000" dirty="0" smtClean="0">
                <a:solidFill>
                  <a:srgbClr val="FFFFFF"/>
                </a:solidFill>
                <a:latin typeface="Lucida Bright"/>
                <a:cs typeface="Lucida Bright"/>
              </a:rPr>
              <a:t>00</a:t>
            </a:r>
            <a:endParaRPr lang="en-US" baseline="30000" dirty="0">
              <a:solidFill>
                <a:srgbClr val="FFFFFF"/>
              </a:solidFill>
              <a:latin typeface="Lucida Bright"/>
              <a:cs typeface="Lucida Bright"/>
            </a:endParaRPr>
          </a:p>
        </p:txBody>
      </p:sp>
      <p:pic>
        <p:nvPicPr>
          <p:cNvPr id="14" name="Image 13" descr="ALTRAN RGB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09" y="6380596"/>
            <a:ext cx="1070841" cy="2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angl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1535" y="4784436"/>
            <a:ext cx="4985794" cy="15677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718393" y="4857315"/>
            <a:ext cx="4980843" cy="14949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Font typeface="Arial"/>
              <a:buNone/>
            </a:pPr>
            <a:r>
              <a:rPr lang="en-US" sz="1400" dirty="0" smtClean="0">
                <a:solidFill>
                  <a:srgbClr val="3095B4"/>
                </a:solidFill>
                <a:latin typeface="Lucida Bright"/>
                <a:cs typeface="Lucida Bright"/>
              </a:rPr>
              <a:t>Our key differentiators</a:t>
            </a:r>
          </a:p>
          <a:p>
            <a:pPr marL="0" indent="0">
              <a:lnSpc>
                <a:spcPct val="50000"/>
              </a:lnSpc>
              <a:buSzPct val="100000"/>
              <a:buFont typeface="Arial"/>
              <a:buNone/>
            </a:pPr>
            <a:endParaRPr lang="en-US" sz="1400" dirty="0" smtClean="0">
              <a:solidFill>
                <a:srgbClr val="3095B4"/>
              </a:solidFill>
              <a:latin typeface="Lucida Bright"/>
              <a:cs typeface="Lucida Bright"/>
            </a:endParaRP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A competency </a:t>
            </a:r>
            <a:r>
              <a:rPr lang="en-US" sz="1100" dirty="0" err="1" smtClean="0">
                <a:solidFill>
                  <a:srgbClr val="595959"/>
                </a:solidFill>
                <a:latin typeface="Lucida Sans"/>
                <a:cs typeface="Lucida Sans"/>
              </a:rPr>
              <a:t>centre</a:t>
            </a: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 (</a:t>
            </a:r>
            <a:r>
              <a:rPr lang="en-US" sz="1100" dirty="0" err="1" smtClean="0">
                <a:solidFill>
                  <a:srgbClr val="595959"/>
                </a:solidFill>
                <a:latin typeface="Lucida Sans"/>
                <a:cs typeface="Lucida Sans"/>
              </a:rPr>
              <a:t>Valenciennes</a:t>
            </a: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) offering ADM4 design and compliance services for Rolling Stock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Broad knowledge after working closely with nearly all Rolling Stock Manufacturers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We can act as an Integration Partner due to vast experience of supply chain management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We can X-shore some of the design services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endParaRPr lang="en-US" sz="1100" dirty="0">
              <a:solidFill>
                <a:srgbClr val="595959"/>
              </a:solidFill>
              <a:latin typeface="Lucida Sans"/>
              <a:cs typeface="Lucida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6004071" cy="415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5C7F92"/>
                </a:solidFill>
                <a:ea typeface="+mn-ea"/>
              </a:rPr>
              <a:t>Rolling Stock &amp; Manufacture</a:t>
            </a:r>
            <a:endParaRPr lang="en-US" dirty="0">
              <a:solidFill>
                <a:srgbClr val="5C7F92"/>
              </a:solidFill>
              <a:ea typeface="+mn-e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ysClr val="window" lastClr="FFFFFF">
                    <a:lumMod val="75000"/>
                  </a:sysClr>
                </a:solidFill>
                <a:latin typeface="Lucida Sans"/>
                <a:cs typeface="Lucida Sans"/>
              </a:rPr>
              <a:t>OFFERS PORTFOLIO</a:t>
            </a:r>
          </a:p>
        </p:txBody>
      </p:sp>
      <p:sp>
        <p:nvSpPr>
          <p:cNvPr id="18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/>
          <a:p>
            <a:pPr lvl="0"/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ALTRAN GROUP KEY FACTS | ALTRAN KEY FACTS IN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MARKET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DYNAMICS | </a:t>
            </a:r>
            <a:r>
              <a:rPr lang="en-US" sz="800" dirty="0">
                <a:solidFill>
                  <a:srgbClr val="5C7F92"/>
                </a:solidFill>
              </a:rPr>
              <a:t>ALTRAN </a:t>
            </a:r>
            <a:r>
              <a:rPr lang="en-US" sz="800" dirty="0" smtClean="0">
                <a:solidFill>
                  <a:srgbClr val="5C7F92"/>
                </a:solidFill>
              </a:rPr>
              <a:t>RAIL, I&amp;T OFFERS PORTFOLIO</a:t>
            </a:r>
            <a:endParaRPr lang="en-US" sz="8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asq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7"/>
            <a:ext cx="9144000" cy="6858000"/>
          </a:xfrm>
          <a:prstGeom prst="rect">
            <a:avLst/>
          </a:prstGeom>
        </p:spPr>
      </p:pic>
      <p:pic>
        <p:nvPicPr>
          <p:cNvPr id="10" name="Image 9" descr="img_polygon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221" y="2262912"/>
            <a:ext cx="1562100" cy="2679700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26486" y="1403885"/>
            <a:ext cx="5260398" cy="33988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5"/>
              </a:buBlip>
            </a:pPr>
            <a:r>
              <a:rPr lang="en-US" dirty="0" smtClean="0">
                <a:solidFill>
                  <a:srgbClr val="5C7F92"/>
                </a:solidFill>
                <a:latin typeface="Lucida Bright"/>
                <a:cs typeface="Lucida Bright"/>
              </a:rPr>
              <a:t>Our </a:t>
            </a:r>
            <a:r>
              <a:rPr lang="en-US" dirty="0">
                <a:solidFill>
                  <a:srgbClr val="5C7F92"/>
                </a:solidFill>
                <a:latin typeface="Lucida Bright"/>
                <a:cs typeface="Lucida Bright"/>
              </a:rPr>
              <a:t>domains of expertise</a:t>
            </a:r>
          </a:p>
          <a:p>
            <a:pPr marL="0" indent="0">
              <a:buSzPct val="100000"/>
              <a:buNone/>
            </a:pPr>
            <a:r>
              <a:rPr lang="en-US" sz="1100" dirty="0">
                <a:latin typeface="+mn-lt"/>
              </a:rPr>
              <a:t>Key competencies in the following fields : </a:t>
            </a:r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Interlocking, signalling test &amp; commissioning, electrical schematics, FPGA, SCADA, critical software, CBTC, ERTMS</a:t>
            </a:r>
          </a:p>
          <a:p>
            <a:pPr lvl="1">
              <a:buSzPct val="100000"/>
              <a:buBlip>
                <a:blip r:embed="rId6"/>
              </a:buBlip>
            </a:pPr>
            <a:endParaRPr lang="en-US" sz="1100" dirty="0"/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/>
          </a:p>
          <a:p>
            <a:pPr>
              <a:buSzPct val="100000"/>
              <a:buBlip>
                <a:blip r:embed="rId5"/>
              </a:buBlip>
            </a:pPr>
            <a:r>
              <a:rPr lang="en-US" sz="1400" dirty="0" smtClean="0">
                <a:solidFill>
                  <a:srgbClr val="5C7F92"/>
                </a:solidFill>
                <a:latin typeface="Lucida Bright"/>
                <a:cs typeface="Lucida Bright"/>
              </a:rPr>
              <a:t>Our leading edge offers</a:t>
            </a:r>
          </a:p>
          <a:p>
            <a:pPr marL="0" indent="0">
              <a:buSzPct val="100000"/>
              <a:buNone/>
            </a:pPr>
            <a:r>
              <a:rPr lang="en-US" sz="1100" dirty="0" smtClean="0">
                <a:latin typeface="+mn-lt"/>
              </a:rPr>
              <a:t>Altran develops </a:t>
            </a:r>
            <a:r>
              <a:rPr lang="en-US" sz="1100" dirty="0">
                <a:latin typeface="+mn-lt"/>
              </a:rPr>
              <a:t>4</a:t>
            </a:r>
            <a:r>
              <a:rPr lang="en-US" sz="1100" dirty="0" smtClean="0">
                <a:latin typeface="+mn-lt"/>
              </a:rPr>
              <a:t> value added offers in this service line: </a:t>
            </a:r>
            <a:endParaRPr lang="en-US" sz="1100" dirty="0">
              <a:latin typeface="+mn-lt"/>
            </a:endParaRPr>
          </a:p>
          <a:p>
            <a:pPr marL="0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 Interlocking design</a:t>
            </a: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 </a:t>
            </a:r>
            <a:r>
              <a:rPr lang="en-US" sz="1050" dirty="0" smtClean="0">
                <a:latin typeface="+mn-lt"/>
              </a:rPr>
              <a:t>Signaling </a:t>
            </a:r>
            <a:r>
              <a:rPr lang="en-US" sz="1050" dirty="0" smtClean="0">
                <a:latin typeface="+mn-lt"/>
              </a:rPr>
              <a:t>testing &amp; commissioning</a:t>
            </a: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 SIL 2-4 software design</a:t>
            </a: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>
                <a:latin typeface="+mn-lt"/>
              </a:rPr>
              <a:t>  Independent testing and assurance services</a:t>
            </a:r>
          </a:p>
          <a:p>
            <a:pPr lvl="1">
              <a:buSzPct val="100000"/>
              <a:buBlip>
                <a:blip r:embed="rId6"/>
              </a:buBlip>
            </a:pPr>
            <a:endParaRPr lang="en-US" sz="1050" dirty="0"/>
          </a:p>
        </p:txBody>
      </p:sp>
      <p:pic>
        <p:nvPicPr>
          <p:cNvPr id="12" name="Image 11" descr="picto_homm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499" y="3118530"/>
            <a:ext cx="393700" cy="431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86884" y="3678865"/>
            <a:ext cx="12867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FFFFFF"/>
                </a:solidFill>
                <a:latin typeface="Lucida Sans"/>
                <a:cs typeface="Lucida Sans"/>
              </a:rPr>
              <a:t>EXPERTS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Lucida Bright"/>
                <a:cs typeface="Lucida Bright"/>
              </a:rPr>
              <a:t>+70</a:t>
            </a:r>
            <a:endParaRPr lang="en-US" baseline="30000" dirty="0">
              <a:solidFill>
                <a:srgbClr val="FFFFFF"/>
              </a:solidFill>
              <a:latin typeface="Lucida Bright"/>
              <a:cs typeface="Lucida Bright"/>
            </a:endParaRPr>
          </a:p>
        </p:txBody>
      </p:sp>
      <p:pic>
        <p:nvPicPr>
          <p:cNvPr id="14" name="Image 13" descr="ALTRAN RGB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09" y="6380596"/>
            <a:ext cx="1070841" cy="2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angl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1535" y="4784436"/>
            <a:ext cx="4985794" cy="15677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718393" y="4857315"/>
            <a:ext cx="4980843" cy="14949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Font typeface="Arial"/>
              <a:buNone/>
            </a:pPr>
            <a:r>
              <a:rPr lang="en-US" sz="1400" dirty="0" smtClean="0">
                <a:solidFill>
                  <a:srgbClr val="3095B4"/>
                </a:solidFill>
                <a:latin typeface="Lucida Bright"/>
                <a:cs typeface="Lucida Bright"/>
              </a:rPr>
              <a:t>Our key differentiators</a:t>
            </a:r>
          </a:p>
          <a:p>
            <a:pPr marL="0" indent="0">
              <a:lnSpc>
                <a:spcPct val="50000"/>
              </a:lnSpc>
              <a:buSzPct val="100000"/>
              <a:buFont typeface="Arial"/>
              <a:buNone/>
            </a:pPr>
            <a:endParaRPr lang="en-US" sz="1400" dirty="0" smtClean="0">
              <a:solidFill>
                <a:srgbClr val="3095B4"/>
              </a:solidFill>
              <a:latin typeface="Lucida Bright"/>
              <a:cs typeface="Lucida Bright"/>
            </a:endParaRP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Underpinning knowledge of </a:t>
            </a: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signaling </a:t>
            </a: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fundamentals (interlocking)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Depth of knowledge in modern signalling systems (CBTC and ERTMS)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Experience of signalling products from most Tier 1 suppliers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We can X-shore interlocking/logic designs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endParaRPr lang="en-US" sz="1100" dirty="0">
              <a:solidFill>
                <a:srgbClr val="595959"/>
              </a:solidFill>
              <a:latin typeface="Lucida Sans"/>
              <a:cs typeface="Lucida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6004071" cy="415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5C7F92"/>
                </a:solidFill>
                <a:ea typeface="+mn-ea"/>
              </a:rPr>
              <a:t>Signalling Command &amp; Control</a:t>
            </a:r>
            <a:endParaRPr lang="en-US" dirty="0">
              <a:solidFill>
                <a:srgbClr val="5C7F92"/>
              </a:solidFill>
              <a:ea typeface="+mn-e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ysClr val="window" lastClr="FFFFFF">
                    <a:lumMod val="75000"/>
                  </a:sysClr>
                </a:solidFill>
                <a:latin typeface="Lucida Sans"/>
                <a:cs typeface="Lucida Sans"/>
              </a:rPr>
              <a:t>OFFERS PORTFOLIO</a:t>
            </a:r>
          </a:p>
        </p:txBody>
      </p:sp>
      <p:sp>
        <p:nvSpPr>
          <p:cNvPr id="18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/>
          <a:p>
            <a:pPr lvl="0"/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ALTRAN GROUP KEY FACTS | ALTRAN KEY FACTS IN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MARKET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DYNAMICS | </a:t>
            </a:r>
            <a:r>
              <a:rPr lang="en-US" sz="800" dirty="0">
                <a:solidFill>
                  <a:srgbClr val="5C7F92"/>
                </a:solidFill>
              </a:rPr>
              <a:t>ALTRAN </a:t>
            </a:r>
            <a:r>
              <a:rPr lang="en-US" sz="800" dirty="0" smtClean="0">
                <a:solidFill>
                  <a:srgbClr val="5C7F92"/>
                </a:solidFill>
              </a:rPr>
              <a:t>RAIL, I&amp;T OFFERS PORTFOLIO</a:t>
            </a:r>
            <a:endParaRPr lang="en-US" sz="8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7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asq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7"/>
            <a:ext cx="9144000" cy="6858000"/>
          </a:xfrm>
          <a:prstGeom prst="rect">
            <a:avLst/>
          </a:prstGeom>
        </p:spPr>
      </p:pic>
      <p:pic>
        <p:nvPicPr>
          <p:cNvPr id="10" name="Image 9" descr="img_polygon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221" y="2262912"/>
            <a:ext cx="1562100" cy="2679700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26486" y="1403885"/>
            <a:ext cx="5260398" cy="33988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5"/>
              </a:buBlip>
            </a:pPr>
            <a:r>
              <a:rPr lang="en-US" sz="1400" dirty="0" smtClean="0">
                <a:solidFill>
                  <a:srgbClr val="5C7F92"/>
                </a:solidFill>
                <a:latin typeface="Lucida Bright"/>
                <a:cs typeface="Lucida Bright"/>
              </a:rPr>
              <a:t>Our </a:t>
            </a:r>
            <a:r>
              <a:rPr lang="en-US" sz="1400" dirty="0">
                <a:solidFill>
                  <a:srgbClr val="5C7F92"/>
                </a:solidFill>
                <a:latin typeface="Lucida Bright"/>
                <a:cs typeface="Lucida Bright"/>
              </a:rPr>
              <a:t>domains of expertise</a:t>
            </a:r>
          </a:p>
          <a:p>
            <a:pPr marL="0" indent="0">
              <a:buSzPct val="100000"/>
              <a:buNone/>
            </a:pPr>
            <a:r>
              <a:rPr lang="en-US" sz="1100" dirty="0">
                <a:latin typeface="+mn-lt"/>
              </a:rPr>
              <a:t>Key competencies in the following fields : </a:t>
            </a:r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Software </a:t>
            </a:r>
            <a:r>
              <a:rPr lang="en-US" sz="1100" dirty="0" smtClean="0">
                <a:latin typeface="+mn-lt"/>
              </a:rPr>
              <a:t>(3GL/4GL), connectivity, Java/HTML, HMI design</a:t>
            </a:r>
          </a:p>
          <a:p>
            <a:pPr lvl="1">
              <a:buSzPct val="100000"/>
              <a:buBlip>
                <a:blip r:embed="rId6"/>
              </a:buBlip>
            </a:pPr>
            <a:endParaRPr lang="en-US" sz="1100" dirty="0">
              <a:latin typeface="+mn-lt"/>
            </a:endParaRPr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>
              <a:buSzPct val="100000"/>
              <a:buBlip>
                <a:blip r:embed="rId5"/>
              </a:buBlip>
            </a:pPr>
            <a:r>
              <a:rPr lang="en-US" sz="1400" dirty="0" smtClean="0">
                <a:solidFill>
                  <a:srgbClr val="5C7F92"/>
                </a:solidFill>
                <a:latin typeface="Lucida Bright"/>
                <a:cs typeface="Lucida Bright"/>
              </a:rPr>
              <a:t>Our leading edge offers</a:t>
            </a:r>
          </a:p>
          <a:p>
            <a:pPr marL="0" indent="0">
              <a:buSzPct val="100000"/>
              <a:buNone/>
            </a:pPr>
            <a:r>
              <a:rPr lang="en-US" sz="1100" dirty="0" smtClean="0">
                <a:latin typeface="+mn-lt"/>
              </a:rPr>
              <a:t>Altran develops </a:t>
            </a:r>
            <a:r>
              <a:rPr lang="en-US" sz="1100" dirty="0">
                <a:latin typeface="+mn-lt"/>
              </a:rPr>
              <a:t>4</a:t>
            </a:r>
            <a:r>
              <a:rPr lang="en-US" sz="1100" dirty="0" smtClean="0">
                <a:latin typeface="+mn-lt"/>
              </a:rPr>
              <a:t> value added offers in this service line: </a:t>
            </a:r>
            <a:endParaRPr lang="en-US" sz="1100" dirty="0">
              <a:latin typeface="+mn-lt"/>
            </a:endParaRPr>
          </a:p>
          <a:p>
            <a:pPr marL="0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Full-scale </a:t>
            </a:r>
            <a:r>
              <a:rPr lang="en-US" sz="1100" dirty="0">
                <a:latin typeface="+mn-lt"/>
              </a:rPr>
              <a:t>design and software development for:</a:t>
            </a:r>
          </a:p>
          <a:p>
            <a:pPr lvl="2">
              <a:buSzPct val="100000"/>
              <a:buBlip>
                <a:blip r:embed="rId6"/>
              </a:buBlip>
            </a:pPr>
            <a:r>
              <a:rPr lang="en-US" sz="1100" dirty="0">
                <a:latin typeface="+mn-lt"/>
              </a:rPr>
              <a:t>PIS (</a:t>
            </a:r>
            <a:r>
              <a:rPr lang="en-US" sz="1100" dirty="0" err="1">
                <a:latin typeface="+mn-lt"/>
              </a:rPr>
              <a:t>trainbourbe</a:t>
            </a:r>
            <a:r>
              <a:rPr lang="en-US" sz="1100" dirty="0">
                <a:latin typeface="+mn-lt"/>
              </a:rPr>
              <a:t> and station) </a:t>
            </a:r>
          </a:p>
          <a:p>
            <a:pPr lvl="2">
              <a:buSzPct val="100000"/>
              <a:buBlip>
                <a:blip r:embed="rId6"/>
              </a:buBlip>
            </a:pPr>
            <a:r>
              <a:rPr lang="en-US" sz="1100" dirty="0">
                <a:latin typeface="+mn-lt"/>
              </a:rPr>
              <a:t>Operators websites</a:t>
            </a:r>
          </a:p>
          <a:p>
            <a:pPr lvl="2">
              <a:buSzPct val="100000"/>
              <a:buBlip>
                <a:blip r:embed="rId6"/>
              </a:buBlip>
            </a:pPr>
            <a:r>
              <a:rPr lang="en-US" sz="1100" dirty="0">
                <a:latin typeface="+mn-lt"/>
              </a:rPr>
              <a:t>passenger apps</a:t>
            </a:r>
          </a:p>
          <a:p>
            <a:pPr lvl="2">
              <a:buSzPct val="100000"/>
              <a:buBlip>
                <a:blip r:embed="rId6"/>
              </a:buBlip>
            </a:pPr>
            <a:r>
              <a:rPr lang="en-US" sz="1100" dirty="0">
                <a:latin typeface="+mn-lt"/>
              </a:rPr>
              <a:t>Operator surveillance and security systems</a:t>
            </a:r>
          </a:p>
          <a:p>
            <a:pPr lvl="1">
              <a:buSzPct val="100000"/>
              <a:buBlip>
                <a:blip r:embed="rId6"/>
              </a:buBlip>
            </a:pPr>
            <a:endParaRPr lang="en-US" sz="1050" dirty="0" smtClean="0"/>
          </a:p>
          <a:p>
            <a:pPr lvl="1">
              <a:buSzPct val="100000"/>
              <a:buBlip>
                <a:blip r:embed="rId6"/>
              </a:buBlip>
            </a:pPr>
            <a:endParaRPr lang="en-US" sz="1050" dirty="0" smtClean="0"/>
          </a:p>
          <a:p>
            <a:pPr lvl="1">
              <a:buSzPct val="100000"/>
              <a:buBlip>
                <a:blip r:embed="rId6"/>
              </a:buBlip>
            </a:pPr>
            <a:endParaRPr lang="en-US" sz="1050" dirty="0"/>
          </a:p>
        </p:txBody>
      </p:sp>
      <p:pic>
        <p:nvPicPr>
          <p:cNvPr id="12" name="Image 11" descr="picto_homm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499" y="3118530"/>
            <a:ext cx="393700" cy="431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86884" y="3678865"/>
            <a:ext cx="12867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FFFFFF"/>
                </a:solidFill>
                <a:latin typeface="Lucida Sans"/>
                <a:cs typeface="Lucida Sans"/>
              </a:rPr>
              <a:t>EXPERTS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Lucida Bright"/>
                <a:cs typeface="Lucida Bright"/>
              </a:rPr>
              <a:t>+150</a:t>
            </a:r>
            <a:endParaRPr lang="en-US" baseline="30000" dirty="0">
              <a:solidFill>
                <a:srgbClr val="FFFFFF"/>
              </a:solidFill>
              <a:latin typeface="Lucida Bright"/>
              <a:cs typeface="Lucida Bright"/>
            </a:endParaRPr>
          </a:p>
        </p:txBody>
      </p:sp>
      <p:pic>
        <p:nvPicPr>
          <p:cNvPr id="14" name="Image 13" descr="ALTRAN RGB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09" y="6380596"/>
            <a:ext cx="1070841" cy="2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angl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1535" y="4784436"/>
            <a:ext cx="4985794" cy="15677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718393" y="4857315"/>
            <a:ext cx="4980843" cy="1494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Font typeface="Arial"/>
              <a:buNone/>
            </a:pPr>
            <a:r>
              <a:rPr lang="en-US" sz="1400" dirty="0" smtClean="0">
                <a:solidFill>
                  <a:srgbClr val="3095B4"/>
                </a:solidFill>
                <a:latin typeface="Lucida Bright"/>
                <a:cs typeface="Lucida Bright"/>
              </a:rPr>
              <a:t>Our key differentiators</a:t>
            </a:r>
          </a:p>
          <a:p>
            <a:pPr marL="0" indent="0">
              <a:lnSpc>
                <a:spcPct val="50000"/>
              </a:lnSpc>
              <a:buSzPct val="100000"/>
              <a:buFont typeface="Arial"/>
              <a:buNone/>
            </a:pPr>
            <a:endParaRPr lang="en-US" sz="1400" dirty="0" smtClean="0">
              <a:solidFill>
                <a:srgbClr val="3095B4"/>
              </a:solidFill>
              <a:latin typeface="Lucida Bright"/>
              <a:cs typeface="Lucida Bright"/>
            </a:endParaRP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Cradle-to-grave software development of systems to all the above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Long-term 24X7 support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Ability to X-shore software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endParaRPr lang="en-US" sz="1100" dirty="0">
              <a:solidFill>
                <a:srgbClr val="595959"/>
              </a:solidFill>
              <a:latin typeface="Lucida Sans"/>
              <a:cs typeface="Lucida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6004071" cy="415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5C7F92"/>
                </a:solidFill>
                <a:ea typeface="+mn-ea"/>
              </a:rPr>
              <a:t>Operations &amp; Passenger Information</a:t>
            </a:r>
            <a:endParaRPr lang="en-US" dirty="0">
              <a:solidFill>
                <a:srgbClr val="5C7F92"/>
              </a:solidFill>
              <a:ea typeface="+mn-e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ysClr val="window" lastClr="FFFFFF">
                    <a:lumMod val="75000"/>
                  </a:sysClr>
                </a:solidFill>
                <a:latin typeface="Lucida Sans"/>
                <a:cs typeface="Lucida Sans"/>
              </a:rPr>
              <a:t>OFFERS PORTFOLIO</a:t>
            </a:r>
          </a:p>
        </p:txBody>
      </p:sp>
      <p:sp>
        <p:nvSpPr>
          <p:cNvPr id="18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/>
          <a:p>
            <a:pPr lvl="0"/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ALTRAN GROUP KEY FACTS | ALTRAN KEY FACTS IN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MARKET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DYNAMICS | </a:t>
            </a:r>
            <a:r>
              <a:rPr lang="en-US" sz="800" dirty="0">
                <a:solidFill>
                  <a:srgbClr val="5C7F92"/>
                </a:solidFill>
              </a:rPr>
              <a:t>ALTRAN </a:t>
            </a:r>
            <a:r>
              <a:rPr lang="en-US" sz="800" dirty="0" smtClean="0">
                <a:solidFill>
                  <a:srgbClr val="5C7F92"/>
                </a:solidFill>
              </a:rPr>
              <a:t>RAIL, I&amp;T OFFERS PORTFOLIO</a:t>
            </a:r>
            <a:endParaRPr lang="en-US" sz="8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2</a:t>
            </a:fld>
            <a:endParaRPr lang="fr-FR" dirty="0"/>
          </a:p>
        </p:txBody>
      </p:sp>
      <p:pic>
        <p:nvPicPr>
          <p:cNvPr id="7" name="Image 6" descr="polyg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7155" cy="6160930"/>
          </a:xfrm>
          <a:prstGeom prst="rect">
            <a:avLst/>
          </a:prstGeom>
        </p:spPr>
      </p:pic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66136" y="438861"/>
            <a:ext cx="4642828" cy="615762"/>
          </a:xfrm>
        </p:spPr>
        <p:txBody>
          <a:bodyPr>
            <a:normAutofit/>
          </a:bodyPr>
          <a:lstStyle/>
          <a:p>
            <a:r>
              <a:rPr lang="en-US" sz="1400" dirty="0" smtClean="0"/>
              <a:t>01</a:t>
            </a:r>
          </a:p>
          <a:p>
            <a:r>
              <a:rPr lang="en-US" sz="1600" kern="0" spc="250" dirty="0">
                <a:solidFill>
                  <a:srgbClr val="5C7F92"/>
                </a:solidFill>
                <a:latin typeface="Lucida Bright"/>
                <a:cs typeface="Lucida Bright"/>
              </a:rPr>
              <a:t>Altran Group key facts </a:t>
            </a:r>
          </a:p>
        </p:txBody>
      </p:sp>
      <p:sp>
        <p:nvSpPr>
          <p:cNvPr id="10" name="Espace réservé du texte 5"/>
          <p:cNvSpPr>
            <a:spLocks noGrp="1"/>
          </p:cNvSpPr>
          <p:nvPr>
            <p:ph type="body" sz="quarter" idx="4294967295"/>
          </p:nvPr>
        </p:nvSpPr>
        <p:spPr>
          <a:xfrm>
            <a:off x="3670075" y="3323649"/>
            <a:ext cx="4639662" cy="78283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500" dirty="0" smtClean="0">
                <a:solidFill>
                  <a:srgbClr val="BFBFBF"/>
                </a:solidFill>
              </a:rPr>
              <a:t>04</a:t>
            </a:r>
            <a:endParaRPr lang="en-US" dirty="0" smtClean="0">
              <a:solidFill>
                <a:srgbClr val="BFBFBF"/>
              </a:solidFill>
            </a:endParaRPr>
          </a:p>
          <a:p>
            <a:pPr marL="0" indent="0" fontAlgn="base">
              <a:spcAft>
                <a:spcPct val="0"/>
              </a:spcAft>
              <a:buFont typeface="Arial" charset="0"/>
              <a:buNone/>
            </a:pPr>
            <a:r>
              <a:rPr lang="en-US" sz="1700" kern="0" spc="250" dirty="0" smtClean="0">
                <a:solidFill>
                  <a:srgbClr val="5C7F92"/>
                </a:solidFill>
                <a:latin typeface="Lucida Bright"/>
                <a:cs typeface="Lucida Bright"/>
              </a:rPr>
              <a:t>Rail, Infrastructure &amp; Transport </a:t>
            </a:r>
            <a:r>
              <a:rPr lang="en-US" sz="1700" kern="0" spc="250" dirty="0">
                <a:solidFill>
                  <a:srgbClr val="5C7F92"/>
                </a:solidFill>
                <a:latin typeface="Lucida Bright"/>
                <a:cs typeface="Lucida Bright"/>
              </a:rPr>
              <a:t>Offers portfolio</a:t>
            </a:r>
          </a:p>
        </p:txBody>
      </p:sp>
      <p:sp>
        <p:nvSpPr>
          <p:cNvPr id="11" name="Espace réservé du texte 5"/>
          <p:cNvSpPr txBox="1">
            <a:spLocks/>
          </p:cNvSpPr>
          <p:nvPr/>
        </p:nvSpPr>
        <p:spPr bwMode="auto">
          <a:xfrm>
            <a:off x="3666136" y="1400457"/>
            <a:ext cx="4642828" cy="61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1600" kern="1200">
                <a:solidFill>
                  <a:schemeClr val="tx2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  <a:lvl2pPr marL="265113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988" indent="-180975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Arial" charset="0"/>
              <a:buChar char="›"/>
              <a:defRPr sz="1400" kern="1200">
                <a:solidFill>
                  <a:srgbClr val="8B8178"/>
                </a:solidFill>
                <a:latin typeface="+mn-lt"/>
                <a:ea typeface="+mn-ea"/>
                <a:cs typeface="Lucida Sans Unicode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400" kern="1200">
                <a:solidFill>
                  <a:srgbClr val="8B8178"/>
                </a:solidFill>
                <a:latin typeface="+mn-lt"/>
                <a:ea typeface="+mn-ea"/>
                <a:cs typeface="Lucida Sans Unicode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BFBFBF"/>
                </a:solidFill>
                <a:latin typeface="Lucida Sans"/>
                <a:cs typeface="Lucida Sans"/>
              </a:rPr>
              <a:t>02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kern="0" spc="250" dirty="0">
                <a:solidFill>
                  <a:srgbClr val="5C7F92"/>
                </a:solidFill>
                <a:latin typeface="Lucida Bright"/>
                <a:cs typeface="Lucida Bright"/>
              </a:rPr>
              <a:t>Altran key facts in </a:t>
            </a:r>
            <a:r>
              <a:rPr lang="en-US" kern="0" spc="250" dirty="0" smtClean="0">
                <a:solidFill>
                  <a:srgbClr val="5C7F92"/>
                </a:solidFill>
                <a:latin typeface="Lucida Bright"/>
                <a:cs typeface="Lucida Bright"/>
              </a:rPr>
              <a:t>Rail, Infrastructure &amp; Transport</a:t>
            </a:r>
            <a:endParaRPr lang="en-US" kern="0" spc="250" dirty="0">
              <a:solidFill>
                <a:srgbClr val="5C7F92"/>
              </a:solidFill>
              <a:latin typeface="Lucida Bright"/>
              <a:cs typeface="Lucida Bright"/>
            </a:endParaRPr>
          </a:p>
          <a:p>
            <a:endParaRPr lang="en-US" kern="0" spc="250" dirty="0">
              <a:solidFill>
                <a:srgbClr val="5C7F92"/>
              </a:solidFill>
              <a:latin typeface="Lucida Bright"/>
              <a:cs typeface="Lucida Bright"/>
            </a:endParaRPr>
          </a:p>
        </p:txBody>
      </p:sp>
      <p:sp>
        <p:nvSpPr>
          <p:cNvPr id="12" name="Espace réservé du texte 5"/>
          <p:cNvSpPr txBox="1">
            <a:spLocks/>
          </p:cNvSpPr>
          <p:nvPr/>
        </p:nvSpPr>
        <p:spPr bwMode="auto">
          <a:xfrm>
            <a:off x="3666136" y="2362053"/>
            <a:ext cx="4642828" cy="61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1600" kern="1200">
                <a:solidFill>
                  <a:schemeClr val="tx2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  <a:lvl2pPr marL="265113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fr-FR" sz="14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169988" indent="-180975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lang="fr-FR" sz="1600" kern="1200" dirty="0" smtClean="0">
                <a:solidFill>
                  <a:srgbClr val="8B8178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Font typeface="Arial" charset="0"/>
              <a:buChar char="›"/>
              <a:defRPr sz="1400" kern="1200">
                <a:solidFill>
                  <a:srgbClr val="8B8178"/>
                </a:solidFill>
                <a:latin typeface="+mn-lt"/>
                <a:ea typeface="+mn-ea"/>
                <a:cs typeface="Lucida Sans Unicode" pitchFamily="34" charset="0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­"/>
              <a:defRPr sz="1400" kern="1200">
                <a:solidFill>
                  <a:srgbClr val="8B8178"/>
                </a:solidFill>
                <a:latin typeface="+mn-lt"/>
                <a:ea typeface="+mn-ea"/>
                <a:cs typeface="Lucida Sans Unicode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BFBFBF"/>
                </a:solidFill>
                <a:latin typeface="Lucida Sans"/>
                <a:cs typeface="Lucida Sans"/>
              </a:rPr>
              <a:t>03</a:t>
            </a:r>
          </a:p>
          <a:p>
            <a:r>
              <a:rPr lang="en-US" kern="0" spc="250" dirty="0" err="1">
                <a:solidFill>
                  <a:srgbClr val="5C7F92"/>
                </a:solidFill>
                <a:latin typeface="Lucida Bright"/>
                <a:cs typeface="Lucida Bright"/>
              </a:rPr>
              <a:t>Altran</a:t>
            </a:r>
            <a:r>
              <a:rPr lang="en-US" kern="0" spc="250" dirty="0">
                <a:solidFill>
                  <a:srgbClr val="5C7F92"/>
                </a:solidFill>
                <a:latin typeface="Lucida Bright"/>
                <a:cs typeface="Lucida Bright"/>
              </a:rPr>
              <a:t> </a:t>
            </a:r>
            <a:r>
              <a:rPr lang="en-US" kern="0" spc="250" dirty="0" smtClean="0">
                <a:solidFill>
                  <a:srgbClr val="5C7F92"/>
                </a:solidFill>
                <a:latin typeface="Lucida Bright"/>
                <a:cs typeface="Lucida Bright"/>
              </a:rPr>
              <a:t>Rail, Infrastructure &amp; Transport </a:t>
            </a:r>
            <a:r>
              <a:rPr lang="en-US" kern="0" spc="250" dirty="0">
                <a:solidFill>
                  <a:srgbClr val="5C7F92"/>
                </a:solidFill>
                <a:latin typeface="Lucida Bright"/>
                <a:cs typeface="Lucida Bright"/>
              </a:rPr>
              <a:t>market dynamics</a:t>
            </a:r>
          </a:p>
        </p:txBody>
      </p:sp>
    </p:spTree>
    <p:extLst>
      <p:ext uri="{BB962C8B-B14F-4D97-AF65-F5344CB8AC3E}">
        <p14:creationId xmlns:p14="http://schemas.microsoft.com/office/powerpoint/2010/main" val="2026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asq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7"/>
            <a:ext cx="9144000" cy="6858000"/>
          </a:xfrm>
          <a:prstGeom prst="rect">
            <a:avLst/>
          </a:prstGeom>
        </p:spPr>
      </p:pic>
      <p:pic>
        <p:nvPicPr>
          <p:cNvPr id="10" name="Image 9" descr="img_polygon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221" y="2262912"/>
            <a:ext cx="1562100" cy="2679700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26486" y="1403885"/>
            <a:ext cx="4980843" cy="3129643"/>
          </a:xfrm>
        </p:spPr>
        <p:txBody>
          <a:bodyPr>
            <a:normAutofit lnSpcReduction="10000"/>
          </a:bodyPr>
          <a:lstStyle/>
          <a:p>
            <a:pPr marL="247825" indent="0" defTabSz="427237">
              <a:buSzPct val="100000"/>
              <a:buBlip>
                <a:blip r:embed="rId5"/>
              </a:buBlip>
            </a:pPr>
            <a:r>
              <a:rPr lang="en-US" dirty="0">
                <a:solidFill>
                  <a:srgbClr val="5C7F92"/>
                </a:solidFill>
                <a:latin typeface="Lucida Bright"/>
                <a:cs typeface="Lucida Bright"/>
              </a:rPr>
              <a:t>Our domains of expertise</a:t>
            </a:r>
          </a:p>
          <a:p>
            <a:pPr marL="0" indent="0">
              <a:buSzPct val="100000"/>
              <a:buNone/>
            </a:pPr>
            <a:r>
              <a:rPr lang="en-US" sz="1100" dirty="0"/>
              <a:t>Key competencies in the following fields : </a:t>
            </a:r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/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/>
              <a:t>Requirements Engineering, SCADA, MBSE, project engineering, whole-systems-thinking</a:t>
            </a:r>
            <a:endParaRPr lang="en-US" sz="1100" dirty="0"/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/>
              <a:t>. Rail Systems Engineering</a:t>
            </a:r>
            <a:endParaRPr lang="en-US" sz="1100" dirty="0" smtClean="0">
              <a:solidFill>
                <a:srgbClr val="5C7F92"/>
              </a:solidFill>
              <a:latin typeface="Lucida Bright"/>
              <a:cs typeface="Lucida Bright"/>
            </a:endParaRPr>
          </a:p>
          <a:p>
            <a:pPr marL="0" indent="0">
              <a:buSzPct val="100000"/>
              <a:buNone/>
            </a:pPr>
            <a:endParaRPr lang="en-US" dirty="0">
              <a:solidFill>
                <a:srgbClr val="5C7F92"/>
              </a:solidFill>
              <a:latin typeface="Lucida Bright"/>
              <a:cs typeface="Lucida Bright"/>
            </a:endParaRPr>
          </a:p>
          <a:p>
            <a:pPr marL="247825" indent="0" defTabSz="427237">
              <a:buSzPct val="100000"/>
              <a:buBlip>
                <a:blip r:embed="rId5"/>
              </a:buBlip>
            </a:pPr>
            <a:r>
              <a:rPr lang="en-US" dirty="0">
                <a:solidFill>
                  <a:srgbClr val="5C7F92"/>
                </a:solidFill>
                <a:latin typeface="Lucida Bright"/>
                <a:cs typeface="Lucida Bright"/>
              </a:rPr>
              <a:t>Our leading edge offers</a:t>
            </a:r>
          </a:p>
          <a:p>
            <a:pPr marL="0" indent="0">
              <a:buSzPct val="100000"/>
              <a:buNone/>
            </a:pPr>
            <a:r>
              <a:rPr lang="en-US" sz="1100" dirty="0" smtClean="0"/>
              <a:t>Altran develops 3 value added offers in this service line: </a:t>
            </a:r>
            <a:endParaRPr lang="en-US" sz="1100" dirty="0"/>
          </a:p>
          <a:p>
            <a:pPr marL="0" indent="0">
              <a:lnSpc>
                <a:spcPct val="50000"/>
              </a:lnSpc>
              <a:buSzPct val="100000"/>
              <a:buNone/>
            </a:pPr>
            <a:endParaRPr lang="en-US" sz="1100" dirty="0"/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/>
              <a:t>Subsystem Supplier management and integration</a:t>
            </a:r>
            <a:endParaRPr lang="en-US" sz="1050" dirty="0"/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err="1" smtClean="0"/>
              <a:t>Programme</a:t>
            </a:r>
            <a:r>
              <a:rPr lang="en-US" sz="1050" dirty="0" smtClean="0"/>
              <a:t> Master-planning (Assurance, Safety)</a:t>
            </a:r>
            <a:endParaRPr lang="en-US" sz="1050" dirty="0"/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/>
              <a:t>Requirements Capture and Validation</a:t>
            </a: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/>
              <a:t>Infrastructure and tunnel control systems design and simulation</a:t>
            </a:r>
          </a:p>
          <a:p>
            <a:pPr lvl="1">
              <a:buSzPct val="100000"/>
              <a:buBlip>
                <a:blip r:embed="rId6"/>
              </a:buBlip>
            </a:pPr>
            <a:r>
              <a:rPr lang="en-US" sz="1050" dirty="0" smtClean="0"/>
              <a:t>Capacity modelling</a:t>
            </a:r>
            <a:endParaRPr lang="en-US" sz="1050" dirty="0"/>
          </a:p>
        </p:txBody>
      </p:sp>
      <p:pic>
        <p:nvPicPr>
          <p:cNvPr id="12" name="Image 11" descr="picto_homm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499" y="3118530"/>
            <a:ext cx="393700" cy="431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86884" y="3678865"/>
            <a:ext cx="12867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FFFFFF"/>
                </a:solidFill>
                <a:latin typeface="Lucida Sans"/>
                <a:cs typeface="Lucida Sans"/>
              </a:rPr>
              <a:t>EXPERTS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Lucida Bright"/>
                <a:cs typeface="Lucida Bright"/>
              </a:rPr>
              <a:t>+70</a:t>
            </a:r>
            <a:endParaRPr lang="en-US" baseline="30000" dirty="0">
              <a:solidFill>
                <a:srgbClr val="FFFFFF"/>
              </a:solidFill>
              <a:latin typeface="Lucida Bright"/>
              <a:cs typeface="Lucida Bright"/>
            </a:endParaRPr>
          </a:p>
        </p:txBody>
      </p:sp>
      <p:pic>
        <p:nvPicPr>
          <p:cNvPr id="14" name="Image 13" descr="ALTRAN RGB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09" y="6380596"/>
            <a:ext cx="1070841" cy="2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angl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1535" y="4678088"/>
            <a:ext cx="5382450" cy="18816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718393" y="4679890"/>
            <a:ext cx="5168491" cy="198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Font typeface="Arial"/>
              <a:buNone/>
            </a:pPr>
            <a:r>
              <a:rPr lang="en-US" sz="1400" dirty="0" smtClean="0">
                <a:solidFill>
                  <a:srgbClr val="3095B4"/>
                </a:solidFill>
                <a:latin typeface="Lucida Bright"/>
                <a:cs typeface="Lucida Bright"/>
              </a:rPr>
              <a:t>Our key differentiators</a:t>
            </a:r>
          </a:p>
          <a:p>
            <a:pPr marL="0" indent="0">
              <a:lnSpc>
                <a:spcPct val="50000"/>
              </a:lnSpc>
              <a:buSzPct val="100000"/>
              <a:buFont typeface="Arial"/>
              <a:buNone/>
            </a:pPr>
            <a:endParaRPr lang="en-US" sz="1400" dirty="0" smtClean="0">
              <a:solidFill>
                <a:srgbClr val="3095B4"/>
              </a:solidFill>
              <a:latin typeface="Lucida Bright"/>
              <a:cs typeface="Lucida Bright"/>
            </a:endParaRP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Bring best-practice systems engineering from outside transport industry and apply it to transport </a:t>
            </a:r>
            <a:r>
              <a:rPr lang="en-US" sz="1100" dirty="0" err="1" smtClean="0">
                <a:solidFill>
                  <a:srgbClr val="595959"/>
                </a:solidFill>
                <a:latin typeface="Lucida Sans"/>
                <a:cs typeface="Lucida Sans"/>
              </a:rPr>
              <a:t>programmes</a:t>
            </a:r>
            <a:endParaRPr lang="en-US" sz="1100" dirty="0" smtClean="0">
              <a:solidFill>
                <a:srgbClr val="595959"/>
              </a:solidFill>
              <a:latin typeface="Lucida Sans"/>
              <a:cs typeface="Lucida Sans"/>
            </a:endParaRP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Modelling and simulation to assist transport infrastructure providers in key investment decisions</a:t>
            </a:r>
            <a:endParaRPr lang="en-US" sz="1100" dirty="0">
              <a:solidFill>
                <a:srgbClr val="595959"/>
              </a:solidFill>
              <a:latin typeface="Lucida Sans"/>
              <a:cs typeface="Lucida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+mn-ea"/>
              </a:rPr>
              <a:t>Infrastructure &amp; Projects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ysClr val="window" lastClr="FFFFFF">
                    <a:lumMod val="75000"/>
                  </a:sysClr>
                </a:solidFill>
              </a:rPr>
              <a:t>OFFERS PORTFOLIO</a:t>
            </a:r>
          </a:p>
        </p:txBody>
      </p:sp>
      <p:sp>
        <p:nvSpPr>
          <p:cNvPr id="18" name="Espace réservé du texte 5"/>
          <p:cNvSpPr txBox="1">
            <a:spLocks/>
          </p:cNvSpPr>
          <p:nvPr/>
        </p:nvSpPr>
        <p:spPr>
          <a:xfrm>
            <a:off x="457200" y="141993"/>
            <a:ext cx="8229600" cy="252428"/>
          </a:xfrm>
          <a:prstGeom prst="rect">
            <a:avLst/>
          </a:prstGeom>
        </p:spPr>
        <p:txBody>
          <a:bodyPr vert="horz" lIns="85654" tIns="42900" rIns="85654" bIns="42900" rtlCol="0">
            <a:normAutofit/>
          </a:bodyPr>
          <a:lstStyle>
            <a:lvl1pPr marL="0" indent="0" algn="l" defTabSz="427237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bg1">
                    <a:lumMod val="75000"/>
                  </a:schemeClr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  <a:lvl2pPr marL="247825" indent="0" algn="l" defTabSz="427237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068195" indent="-213649" algn="l" defTabSz="427237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 marL="1495481" indent="-213649" algn="l" defTabSz="427237" rtl="0" eaLnBrk="1" latinLnBrk="0" hangingPunct="1">
              <a:spcBef>
                <a:spcPct val="20000"/>
              </a:spcBef>
              <a:buClr>
                <a:schemeClr val="tx1"/>
              </a:buClr>
              <a:buSzPct val="150000"/>
              <a:buFont typeface="Arial" pitchFamily="34" charset="0"/>
              <a:buChar char="›"/>
              <a:defRPr sz="14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4pPr>
            <a:lvl5pPr marL="1922751" indent="-213649" algn="l" defTabSz="427237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­"/>
              <a:defRPr sz="14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5pPr>
            <a:lvl6pPr marL="2350036" indent="-213649" algn="l" defTabSz="42723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7316" indent="-213649" algn="l" defTabSz="42723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4585" indent="-213649" algn="l" defTabSz="42723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1880" indent="-213649" algn="l" defTabSz="42723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2723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Lucida Sans Unicode" pitchFamily="34" charset="0"/>
              </a:rPr>
              <a:t>ALTRAN GROUP KEY FACTS | ALTRAN KEY FACTS IN RAIL, I&amp;T  | MARKET DYNAMICS | </a:t>
            </a: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C7F92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Lucida Sans Unicode" pitchFamily="34" charset="0"/>
              </a:rPr>
              <a:t>ALTRAN RAIL, I&amp;T OFFERS PORTFOLIO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Lucida Sans Unicode" pitchFamily="34" charset="0"/>
              <a:ea typeface="+mn-ea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asq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7"/>
            <a:ext cx="9144000" cy="6858000"/>
          </a:xfrm>
          <a:prstGeom prst="rect">
            <a:avLst/>
          </a:prstGeom>
        </p:spPr>
      </p:pic>
      <p:pic>
        <p:nvPicPr>
          <p:cNvPr id="10" name="Image 9" descr="img_polygon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221" y="2262912"/>
            <a:ext cx="1562100" cy="2679700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26486" y="1403885"/>
            <a:ext cx="5369868" cy="33988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5"/>
              </a:buBlip>
            </a:pPr>
            <a:r>
              <a:rPr lang="en-US" dirty="0" smtClean="0">
                <a:solidFill>
                  <a:srgbClr val="5C7F92"/>
                </a:solidFill>
                <a:latin typeface="Lucida Bright"/>
                <a:cs typeface="Lucida Bright"/>
              </a:rPr>
              <a:t>Our </a:t>
            </a:r>
            <a:r>
              <a:rPr lang="en-US" dirty="0">
                <a:solidFill>
                  <a:srgbClr val="5C7F92"/>
                </a:solidFill>
                <a:latin typeface="Lucida Bright"/>
                <a:cs typeface="Lucida Bright"/>
              </a:rPr>
              <a:t>domains of expertise</a:t>
            </a:r>
          </a:p>
          <a:p>
            <a:pPr marL="0" indent="0">
              <a:buSzPct val="100000"/>
              <a:buNone/>
            </a:pPr>
            <a:r>
              <a:rPr lang="en-US" sz="1100" dirty="0">
                <a:latin typeface="+mn-lt"/>
              </a:rPr>
              <a:t>Key competencies in the following fields : </a:t>
            </a:r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Safety engineering, ISA/NoBo, IV&amp;V</a:t>
            </a:r>
          </a:p>
          <a:p>
            <a:pPr lvl="1">
              <a:buSzPct val="100000"/>
              <a:buBlip>
                <a:blip r:embed="rId6"/>
              </a:buBlip>
            </a:pPr>
            <a:endParaRPr lang="en-US" sz="1100" dirty="0"/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/>
          </a:p>
          <a:p>
            <a:pPr>
              <a:buSzPct val="100000"/>
              <a:buBlip>
                <a:blip r:embed="rId5"/>
              </a:buBlip>
            </a:pPr>
            <a:r>
              <a:rPr lang="en-US" sz="1400" dirty="0" smtClean="0">
                <a:solidFill>
                  <a:srgbClr val="5C7F92"/>
                </a:solidFill>
                <a:latin typeface="Lucida Bright"/>
                <a:cs typeface="Lucida Bright"/>
              </a:rPr>
              <a:t>Our leading edge offers</a:t>
            </a:r>
          </a:p>
          <a:p>
            <a:pPr marL="0" indent="0">
              <a:buSzPct val="100000"/>
              <a:buNone/>
            </a:pPr>
            <a:r>
              <a:rPr lang="en-US" sz="1100" dirty="0" smtClean="0">
                <a:latin typeface="+mn-lt"/>
              </a:rPr>
              <a:t>Altran develops 5 value added offers in this service line: </a:t>
            </a:r>
            <a:endParaRPr lang="en-US" sz="1100" dirty="0">
              <a:latin typeface="+mn-lt"/>
            </a:endParaRPr>
          </a:p>
          <a:p>
            <a:pPr marL="0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Safety Engineering: safety case, hazard analysis, safety management, FMECA, RAMS, </a:t>
            </a:r>
            <a:r>
              <a:rPr lang="en-US" sz="1100" dirty="0" err="1" smtClean="0">
                <a:latin typeface="+mn-lt"/>
              </a:rPr>
              <a:t>etc</a:t>
            </a:r>
            <a:endParaRPr lang="en-US" sz="1100" dirty="0" smtClean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Safety </a:t>
            </a:r>
            <a:r>
              <a:rPr lang="en-US" sz="1100" dirty="0">
                <a:latin typeface="+mn-lt"/>
              </a:rPr>
              <a:t>Training</a:t>
            </a: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Independent Safety Assessor (ISA)</a:t>
            </a: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Notified Body (NoBo), Designated Body (DeBo), Associated Body (AsBo)</a:t>
            </a: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Software IV&amp;V</a:t>
            </a:r>
          </a:p>
          <a:p>
            <a:pPr lvl="1">
              <a:buSzPct val="100000"/>
              <a:buBlip>
                <a:blip r:embed="rId6"/>
              </a:buBlip>
            </a:pPr>
            <a:endParaRPr lang="en-US" sz="1050" dirty="0" smtClean="0"/>
          </a:p>
          <a:p>
            <a:pPr lvl="1">
              <a:buSzPct val="100000"/>
              <a:buBlip>
                <a:blip r:embed="rId6"/>
              </a:buBlip>
            </a:pPr>
            <a:endParaRPr lang="en-US" sz="1050" dirty="0" smtClean="0"/>
          </a:p>
          <a:p>
            <a:pPr lvl="1">
              <a:buSzPct val="100000"/>
              <a:buBlip>
                <a:blip r:embed="rId6"/>
              </a:buBlip>
            </a:pPr>
            <a:endParaRPr lang="en-US" sz="1050" dirty="0"/>
          </a:p>
        </p:txBody>
      </p:sp>
      <p:pic>
        <p:nvPicPr>
          <p:cNvPr id="12" name="Image 11" descr="picto_homm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499" y="3118530"/>
            <a:ext cx="393700" cy="431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86884" y="3678865"/>
            <a:ext cx="12867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FFFFFF"/>
                </a:solidFill>
                <a:latin typeface="Lucida Sans"/>
                <a:cs typeface="Lucida Sans"/>
              </a:rPr>
              <a:t>EXPERTS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Lucida Bright"/>
                <a:cs typeface="Lucida Bright"/>
              </a:rPr>
              <a:t>+60</a:t>
            </a:r>
            <a:endParaRPr lang="en-US" baseline="30000" dirty="0">
              <a:solidFill>
                <a:srgbClr val="FFFFFF"/>
              </a:solidFill>
              <a:latin typeface="Lucida Bright"/>
              <a:cs typeface="Lucida Bright"/>
            </a:endParaRPr>
          </a:p>
        </p:txBody>
      </p:sp>
      <p:pic>
        <p:nvPicPr>
          <p:cNvPr id="14" name="Image 13" descr="ALTRAN RGB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09" y="6380596"/>
            <a:ext cx="1070841" cy="2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angl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1535" y="4784436"/>
            <a:ext cx="4985794" cy="15677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718393" y="4857315"/>
            <a:ext cx="4980843" cy="1494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Font typeface="Arial"/>
              <a:buNone/>
            </a:pPr>
            <a:r>
              <a:rPr lang="en-US" sz="1400" dirty="0" smtClean="0">
                <a:solidFill>
                  <a:srgbClr val="3095B4"/>
                </a:solidFill>
                <a:latin typeface="Lucida Bright"/>
                <a:cs typeface="Lucida Bright"/>
              </a:rPr>
              <a:t>Our key differentiators</a:t>
            </a:r>
          </a:p>
          <a:p>
            <a:pPr marL="0" indent="0">
              <a:lnSpc>
                <a:spcPct val="50000"/>
              </a:lnSpc>
              <a:buSzPct val="100000"/>
              <a:buFont typeface="Arial"/>
              <a:buNone/>
            </a:pPr>
            <a:endParaRPr lang="en-US" sz="1400" dirty="0" smtClean="0">
              <a:solidFill>
                <a:srgbClr val="3095B4"/>
              </a:solidFill>
              <a:latin typeface="Lucida Bright"/>
              <a:cs typeface="Lucida Bright"/>
            </a:endParaRP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Accredited as ISA/NoBo in UK, Spain, Germany (soon)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A local front-office can offer back-office accredited services from the above GEOS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Vast experience as ISA/NoBo of modern signalling (ERTMS and CBTC)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endParaRPr lang="en-US" sz="1100" dirty="0">
              <a:solidFill>
                <a:srgbClr val="595959"/>
              </a:solidFill>
              <a:latin typeface="Lucida Sans"/>
              <a:cs typeface="Lucida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6004071" cy="415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5C7F92"/>
                </a:solidFill>
                <a:ea typeface="+mn-ea"/>
              </a:rPr>
              <a:t>Safety &amp; Conformity</a:t>
            </a:r>
            <a:endParaRPr lang="en-US" dirty="0">
              <a:solidFill>
                <a:srgbClr val="5C7F92"/>
              </a:solidFill>
              <a:ea typeface="+mn-e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ysClr val="window" lastClr="FFFFFF">
                    <a:lumMod val="75000"/>
                  </a:sysClr>
                </a:solidFill>
                <a:latin typeface="Lucida Sans"/>
                <a:cs typeface="Lucida Sans"/>
              </a:rPr>
              <a:t>OFFERS PORTFOLIO</a:t>
            </a:r>
          </a:p>
        </p:txBody>
      </p:sp>
      <p:sp>
        <p:nvSpPr>
          <p:cNvPr id="18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/>
          <a:p>
            <a:pPr lvl="0"/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ALTRAN GROUP KEY FACTS | ALTRAN KEY FACTS IN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MARKET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DYNAMICS | </a:t>
            </a:r>
            <a:r>
              <a:rPr lang="en-US" sz="800" dirty="0">
                <a:solidFill>
                  <a:srgbClr val="5C7F92"/>
                </a:solidFill>
              </a:rPr>
              <a:t>ALTRAN </a:t>
            </a:r>
            <a:r>
              <a:rPr lang="en-US" sz="800" dirty="0" smtClean="0">
                <a:solidFill>
                  <a:srgbClr val="5C7F92"/>
                </a:solidFill>
              </a:rPr>
              <a:t>RAIL, I&amp;T OFFERS PORTFOLIO</a:t>
            </a:r>
            <a:endParaRPr lang="en-US" sz="8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asq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7"/>
            <a:ext cx="9144000" cy="6858000"/>
          </a:xfrm>
          <a:prstGeom prst="rect">
            <a:avLst/>
          </a:prstGeom>
        </p:spPr>
      </p:pic>
      <p:pic>
        <p:nvPicPr>
          <p:cNvPr id="10" name="Image 9" descr="img_polygon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221" y="2262912"/>
            <a:ext cx="1562100" cy="2679700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26486" y="1403885"/>
            <a:ext cx="5369868" cy="3398838"/>
          </a:xfrm>
        </p:spPr>
        <p:txBody>
          <a:bodyPr>
            <a:normAutofit/>
          </a:bodyPr>
          <a:lstStyle/>
          <a:p>
            <a:pPr>
              <a:buSzPct val="100000"/>
              <a:buBlip>
                <a:blip r:embed="rId5"/>
              </a:buBlip>
            </a:pPr>
            <a:r>
              <a:rPr lang="en-US" sz="1400" dirty="0" smtClean="0">
                <a:solidFill>
                  <a:srgbClr val="5C7F92"/>
                </a:solidFill>
                <a:latin typeface="Lucida Bright"/>
                <a:cs typeface="Lucida Bright"/>
              </a:rPr>
              <a:t>Our </a:t>
            </a:r>
            <a:r>
              <a:rPr lang="en-US" sz="1400" dirty="0">
                <a:solidFill>
                  <a:srgbClr val="5C7F92"/>
                </a:solidFill>
                <a:latin typeface="Lucida Bright"/>
                <a:cs typeface="Lucida Bright"/>
              </a:rPr>
              <a:t>domains of expertise</a:t>
            </a:r>
          </a:p>
          <a:p>
            <a:pPr marL="0" indent="0">
              <a:buSzPct val="100000"/>
              <a:buNone/>
            </a:pPr>
            <a:r>
              <a:rPr lang="en-US" sz="1100" dirty="0">
                <a:solidFill>
                  <a:srgbClr val="595959"/>
                </a:solidFill>
                <a:latin typeface="+mn-lt"/>
                <a:cs typeface="Lucida Sans"/>
              </a:rPr>
              <a:t>Key competencies in the following fields : </a:t>
            </a:r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GSM-R, LTE, </a:t>
            </a:r>
            <a:r>
              <a:rPr lang="en-US" sz="1100" dirty="0" err="1" smtClean="0">
                <a:latin typeface="+mn-lt"/>
              </a:rPr>
              <a:t>WiFi</a:t>
            </a:r>
            <a:r>
              <a:rPr lang="en-US" sz="1100" dirty="0" smtClean="0">
                <a:latin typeface="+mn-lt"/>
              </a:rPr>
              <a:t>, PABX</a:t>
            </a:r>
          </a:p>
          <a:p>
            <a:pPr lvl="1">
              <a:buSzPct val="100000"/>
              <a:buBlip>
                <a:blip r:embed="rId6"/>
              </a:buBlip>
            </a:pPr>
            <a:endParaRPr lang="en-US" sz="1100" dirty="0">
              <a:latin typeface="+mn-lt"/>
            </a:endParaRPr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>
              <a:buSzPct val="100000"/>
              <a:buBlip>
                <a:blip r:embed="rId5"/>
              </a:buBlip>
            </a:pPr>
            <a:r>
              <a:rPr lang="en-US" sz="1400" dirty="0" smtClean="0">
                <a:solidFill>
                  <a:srgbClr val="5C7F92"/>
                </a:solidFill>
                <a:latin typeface="+mn-lt"/>
                <a:cs typeface="Lucida Bright"/>
              </a:rPr>
              <a:t>Our leading edge offers</a:t>
            </a:r>
          </a:p>
          <a:p>
            <a:pPr marL="0" indent="0">
              <a:buSzPct val="100000"/>
              <a:buNone/>
            </a:pPr>
            <a:r>
              <a:rPr lang="en-US" sz="1100" dirty="0">
                <a:solidFill>
                  <a:srgbClr val="595959"/>
                </a:solidFill>
                <a:latin typeface="+mn-lt"/>
                <a:cs typeface="Lucida Sans"/>
              </a:rPr>
              <a:t>Altran develops 4 value added offers in this service line: </a:t>
            </a:r>
          </a:p>
          <a:p>
            <a:pPr marL="0" indent="0">
              <a:lnSpc>
                <a:spcPct val="50000"/>
              </a:lnSpc>
              <a:buSzPct val="100000"/>
              <a:buNone/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Bespoke </a:t>
            </a:r>
            <a:r>
              <a:rPr lang="en-US" sz="1100" dirty="0">
                <a:latin typeface="+mn-lt"/>
              </a:rPr>
              <a:t>design and development of the following systems:</a:t>
            </a:r>
          </a:p>
          <a:p>
            <a:pPr lvl="2">
              <a:buSzPct val="100000"/>
              <a:buBlip>
                <a:blip r:embed="rId6"/>
              </a:buBlip>
            </a:pPr>
            <a:r>
              <a:rPr lang="en-US" sz="1100" dirty="0">
                <a:latin typeface="+mn-lt"/>
              </a:rPr>
              <a:t>Public address (PA) systems</a:t>
            </a:r>
          </a:p>
          <a:p>
            <a:pPr lvl="2">
              <a:buSzPct val="100000"/>
              <a:buBlip>
                <a:blip r:embed="rId6"/>
              </a:buBlip>
            </a:pPr>
            <a:r>
              <a:rPr lang="en-US" sz="1100" dirty="0">
                <a:latin typeface="+mn-lt"/>
              </a:rPr>
              <a:t>CCTV systems</a:t>
            </a:r>
          </a:p>
          <a:p>
            <a:pPr lvl="2">
              <a:buSzPct val="100000"/>
              <a:buBlip>
                <a:blip r:embed="rId6"/>
              </a:buBlip>
            </a:pPr>
            <a:r>
              <a:rPr lang="en-US" sz="1100" dirty="0">
                <a:latin typeface="+mn-lt"/>
              </a:rPr>
              <a:t>Alarms </a:t>
            </a:r>
            <a:r>
              <a:rPr lang="en-US" sz="1100" dirty="0" smtClean="0">
                <a:latin typeface="+mn-lt"/>
              </a:rPr>
              <a:t>systems</a:t>
            </a:r>
          </a:p>
          <a:p>
            <a:pPr lvl="2">
              <a:buSzPct val="100000"/>
              <a:buBlip>
                <a:blip r:embed="rId6"/>
              </a:buBlip>
            </a:pPr>
            <a:endParaRPr lang="en-US" sz="1100" dirty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r>
              <a:rPr lang="en-US" sz="1100" dirty="0" smtClean="0">
                <a:latin typeface="+mn-lt"/>
              </a:rPr>
              <a:t> Network </a:t>
            </a:r>
            <a:r>
              <a:rPr lang="en-US" sz="1100" dirty="0">
                <a:latin typeface="+mn-lt"/>
              </a:rPr>
              <a:t>design for critical communication systems</a:t>
            </a:r>
          </a:p>
          <a:p>
            <a:pPr lvl="1">
              <a:buSzPct val="100000"/>
              <a:buBlip>
                <a:blip r:embed="rId6"/>
              </a:buBlip>
            </a:pPr>
            <a:endParaRPr lang="en-US" sz="1050" dirty="0" smtClean="0">
              <a:latin typeface="+mn-lt"/>
            </a:endParaRPr>
          </a:p>
          <a:p>
            <a:pPr lvl="1">
              <a:buSzPct val="100000"/>
              <a:buBlip>
                <a:blip r:embed="rId6"/>
              </a:buBlip>
            </a:pPr>
            <a:endParaRPr lang="en-US" sz="1050" dirty="0" smtClean="0"/>
          </a:p>
          <a:p>
            <a:pPr lvl="1">
              <a:buSzPct val="100000"/>
              <a:buBlip>
                <a:blip r:embed="rId6"/>
              </a:buBlip>
            </a:pPr>
            <a:endParaRPr lang="en-US" sz="1050" dirty="0"/>
          </a:p>
        </p:txBody>
      </p:sp>
      <p:pic>
        <p:nvPicPr>
          <p:cNvPr id="12" name="Image 11" descr="picto_homm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499" y="3118530"/>
            <a:ext cx="393700" cy="431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86884" y="3678865"/>
            <a:ext cx="12867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FFFFFF"/>
                </a:solidFill>
                <a:latin typeface="Lucida Sans"/>
                <a:cs typeface="Lucida Sans"/>
              </a:rPr>
              <a:t>EXPERTS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Lucida Bright"/>
                <a:cs typeface="Lucida Bright"/>
              </a:rPr>
              <a:t>+50</a:t>
            </a:r>
            <a:endParaRPr lang="en-US" baseline="30000" dirty="0">
              <a:solidFill>
                <a:srgbClr val="FFFFFF"/>
              </a:solidFill>
              <a:latin typeface="Lucida Bright"/>
              <a:cs typeface="Lucida Bright"/>
            </a:endParaRPr>
          </a:p>
        </p:txBody>
      </p:sp>
      <p:pic>
        <p:nvPicPr>
          <p:cNvPr id="14" name="Image 13" descr="ALTRAN RGB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09" y="6380596"/>
            <a:ext cx="1070841" cy="2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angl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1535" y="4784436"/>
            <a:ext cx="4985794" cy="15677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718393" y="4857315"/>
            <a:ext cx="4980843" cy="1494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Font typeface="Arial"/>
              <a:buNone/>
            </a:pPr>
            <a:r>
              <a:rPr lang="en-US" sz="1400" dirty="0" smtClean="0">
                <a:solidFill>
                  <a:srgbClr val="3095B4"/>
                </a:solidFill>
                <a:latin typeface="Lucida Bright"/>
                <a:cs typeface="Lucida Bright"/>
              </a:rPr>
              <a:t>Our key differentiators</a:t>
            </a:r>
          </a:p>
          <a:p>
            <a:pPr marL="0" indent="0">
              <a:lnSpc>
                <a:spcPct val="50000"/>
              </a:lnSpc>
              <a:buSzPct val="100000"/>
              <a:buFont typeface="Arial"/>
              <a:buNone/>
            </a:pPr>
            <a:endParaRPr lang="en-US" sz="1400" dirty="0" smtClean="0">
              <a:solidFill>
                <a:srgbClr val="3095B4"/>
              </a:solidFill>
              <a:latin typeface="Lucida Bright"/>
              <a:cs typeface="Lucida Bright"/>
            </a:endParaRP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Full-scale system development, cradle-to-grave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r>
              <a:rPr lang="en-US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Able to design critical SIL2-4 networks</a:t>
            </a:r>
          </a:p>
          <a:p>
            <a:pPr lvl="1">
              <a:buSzPct val="100000"/>
              <a:buFont typeface="Arial"/>
              <a:buBlip>
                <a:blip r:embed="rId6"/>
              </a:buBlip>
            </a:pPr>
            <a:endParaRPr lang="en-US" sz="1100" dirty="0">
              <a:solidFill>
                <a:srgbClr val="595959"/>
              </a:solidFill>
              <a:latin typeface="Lucida Sans"/>
              <a:cs typeface="Lucida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14176"/>
            <a:ext cx="6004071" cy="415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5C7F92"/>
                </a:solidFill>
                <a:ea typeface="+mn-ea"/>
              </a:rPr>
              <a:t>Transport Communications</a:t>
            </a:r>
            <a:endParaRPr lang="en-US" dirty="0">
              <a:solidFill>
                <a:srgbClr val="5C7F92"/>
              </a:solidFill>
              <a:ea typeface="+mn-ea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ysClr val="window" lastClr="FFFFFF">
                    <a:lumMod val="75000"/>
                  </a:sysClr>
                </a:solidFill>
                <a:latin typeface="Lucida Sans"/>
                <a:cs typeface="Lucida Sans"/>
              </a:rPr>
              <a:t>OFFERS PORTFOLIO</a:t>
            </a:r>
          </a:p>
        </p:txBody>
      </p:sp>
      <p:sp>
        <p:nvSpPr>
          <p:cNvPr id="18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>
            <a:normAutofit/>
          </a:bodyPr>
          <a:lstStyle/>
          <a:p>
            <a:pPr lvl="0"/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ALTRAN GROUP KEY FACTS | ALTRAN KEY FACTS IN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MARKET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DYNAMICS | </a:t>
            </a:r>
            <a:r>
              <a:rPr lang="en-US" sz="800" dirty="0">
                <a:solidFill>
                  <a:srgbClr val="5C7F92"/>
                </a:solidFill>
              </a:rPr>
              <a:t>ALTRAN </a:t>
            </a:r>
            <a:r>
              <a:rPr lang="en-US" sz="800" dirty="0" smtClean="0">
                <a:solidFill>
                  <a:srgbClr val="5C7F92"/>
                </a:solidFill>
              </a:rPr>
              <a:t>RAIL, I&amp;T OFFERS PORTFOLIO</a:t>
            </a:r>
            <a:endParaRPr lang="en-US" sz="8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www.google.fr/url?source=imglanding&amp;ct=img&amp;q=https://i.ytimg.com/vi/o5emYqHJe-k/sddefault.jpg&amp;sa=X&amp;ei=3BJ3VdmBLIG1Udy9gSA&amp;ved=0CAkQ8wc&amp;usg=AFQjCNFNDcMnsGoGKViG9d1hM5o8oekwBA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2621" y="0"/>
            <a:ext cx="3941379" cy="68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masq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97"/>
            <a:ext cx="9144000" cy="6858000"/>
          </a:xfrm>
          <a:prstGeom prst="rect">
            <a:avLst/>
          </a:prstGeom>
        </p:spPr>
      </p:pic>
      <p:pic>
        <p:nvPicPr>
          <p:cNvPr id="10" name="Image 9" descr="img_polygone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221" y="2262912"/>
            <a:ext cx="1562100" cy="2679700"/>
          </a:xfrm>
          <a:prstGeom prst="rect">
            <a:avLst/>
          </a:prstGeom>
        </p:spPr>
      </p:pic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26486" y="1403885"/>
            <a:ext cx="5349012" cy="3356305"/>
          </a:xfrm>
        </p:spPr>
        <p:txBody>
          <a:bodyPr>
            <a:normAutofit/>
          </a:bodyPr>
          <a:lstStyle/>
          <a:p>
            <a:pPr marL="247825" indent="0" defTabSz="427237">
              <a:buSzPct val="100000"/>
              <a:buBlip>
                <a:blip r:embed="rId6"/>
              </a:buBlip>
            </a:pPr>
            <a:r>
              <a:rPr lang="en-US" dirty="0">
                <a:solidFill>
                  <a:srgbClr val="5C7F92"/>
                </a:solidFill>
                <a:latin typeface="Lucida Bright"/>
                <a:cs typeface="Lucida Bright"/>
              </a:rPr>
              <a:t>Our domains of expertise</a:t>
            </a:r>
          </a:p>
          <a:p>
            <a:pPr marL="0" indent="0">
              <a:buSzPct val="100000"/>
              <a:buNone/>
            </a:pPr>
            <a:r>
              <a:rPr lang="en-US" sz="1100" dirty="0"/>
              <a:t>Key competencies in the following fields : </a:t>
            </a:r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/>
          </a:p>
          <a:p>
            <a:pPr lvl="1">
              <a:buSzPct val="100000"/>
              <a:buBlip>
                <a:blip r:embed="rId7"/>
              </a:buBlip>
            </a:pPr>
            <a:r>
              <a:rPr lang="en-US" sz="1100" dirty="0" smtClean="0"/>
              <a:t>Connectivity, Embedded Systems, Information </a:t>
            </a:r>
            <a:r>
              <a:rPr lang="en-US" sz="1100" dirty="0"/>
              <a:t>Technologies &amp; Big data (including Hadoop and Cassandra</a:t>
            </a:r>
            <a:r>
              <a:rPr lang="en-US" sz="1100" dirty="0" smtClean="0"/>
              <a:t>), Analytics, Innovation (Prime), Agile systems engineering</a:t>
            </a:r>
            <a:endParaRPr lang="en-US" sz="1100" dirty="0"/>
          </a:p>
          <a:p>
            <a:pPr marL="457200" lvl="1" indent="0">
              <a:lnSpc>
                <a:spcPct val="50000"/>
              </a:lnSpc>
              <a:buSzPct val="100000"/>
              <a:buNone/>
            </a:pPr>
            <a:endParaRPr lang="en-US" sz="1100" dirty="0"/>
          </a:p>
          <a:p>
            <a:pPr marL="0" indent="0">
              <a:buSzPct val="100000"/>
              <a:buNone/>
            </a:pPr>
            <a:endParaRPr lang="en-US" dirty="0">
              <a:solidFill>
                <a:srgbClr val="5C7F92"/>
              </a:solidFill>
              <a:latin typeface="Lucida Bright"/>
              <a:cs typeface="Lucida Bright"/>
            </a:endParaRPr>
          </a:p>
          <a:p>
            <a:pPr marL="247825" indent="0" defTabSz="427237">
              <a:buSzPct val="100000"/>
              <a:buBlip>
                <a:blip r:embed="rId6"/>
              </a:buBlip>
            </a:pPr>
            <a:r>
              <a:rPr lang="en-US" dirty="0">
                <a:solidFill>
                  <a:srgbClr val="5C7F92"/>
                </a:solidFill>
                <a:latin typeface="Lucida Bright"/>
                <a:cs typeface="Lucida Bright"/>
              </a:rPr>
              <a:t>Our leading edge offers</a:t>
            </a:r>
          </a:p>
          <a:p>
            <a:pPr marL="0" indent="0">
              <a:buSzPct val="100000"/>
              <a:buNone/>
            </a:pPr>
            <a:r>
              <a:rPr lang="en-US" sz="1100" dirty="0" smtClean="0"/>
              <a:t>Altran develops 5 value added offers in this service line: </a:t>
            </a:r>
            <a:endParaRPr lang="en-US" sz="1100" dirty="0"/>
          </a:p>
          <a:p>
            <a:pPr marL="0" indent="0">
              <a:lnSpc>
                <a:spcPct val="50000"/>
              </a:lnSpc>
              <a:buSzPct val="100000"/>
              <a:buNone/>
            </a:pPr>
            <a:endParaRPr lang="en-US" sz="1100" dirty="0"/>
          </a:p>
          <a:p>
            <a:pPr lvl="1">
              <a:buSzPct val="100000"/>
              <a:buBlip>
                <a:blip r:embed="rId7"/>
              </a:buBlip>
            </a:pPr>
            <a:r>
              <a:rPr lang="en-US" sz="1050" dirty="0" err="1" smtClean="0"/>
              <a:t>VueForge</a:t>
            </a:r>
            <a:r>
              <a:rPr lang="en-US" sz="1050" dirty="0" smtClean="0"/>
              <a:t> co-development</a:t>
            </a:r>
            <a:endParaRPr lang="en-US" sz="1050" dirty="0"/>
          </a:p>
          <a:p>
            <a:pPr lvl="1">
              <a:buSzPct val="100000"/>
              <a:buBlip>
                <a:blip r:embed="rId7"/>
              </a:buBlip>
            </a:pPr>
            <a:r>
              <a:rPr lang="en-US" sz="1050" dirty="0" smtClean="0"/>
              <a:t>Innovation Management</a:t>
            </a:r>
          </a:p>
          <a:p>
            <a:pPr lvl="1">
              <a:buSzPct val="100000"/>
              <a:buBlip>
                <a:blip r:embed="rId7"/>
              </a:buBlip>
            </a:pPr>
            <a:r>
              <a:rPr lang="en-US" sz="1050" dirty="0" smtClean="0"/>
              <a:t>Design-to-X</a:t>
            </a:r>
          </a:p>
          <a:p>
            <a:pPr lvl="1">
              <a:buSzPct val="100000"/>
              <a:buBlip>
                <a:blip r:embed="rId7"/>
              </a:buBlip>
            </a:pPr>
            <a:r>
              <a:rPr lang="en-US" sz="1050" dirty="0" smtClean="0"/>
              <a:t>Traffic and passenger flow analytics</a:t>
            </a:r>
            <a:endParaRPr lang="en-US" sz="1050" dirty="0"/>
          </a:p>
        </p:txBody>
      </p:sp>
      <p:pic>
        <p:nvPicPr>
          <p:cNvPr id="12" name="Image 11" descr="picto_homm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499" y="3118530"/>
            <a:ext cx="393700" cy="431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886884" y="3678865"/>
            <a:ext cx="12867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FFFFFF"/>
                </a:solidFill>
                <a:latin typeface="Lucida Sans"/>
                <a:cs typeface="Lucida Sans"/>
              </a:rPr>
              <a:t>EXPERTS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Lucida Bright"/>
                <a:cs typeface="Lucida Bright"/>
              </a:rPr>
              <a:t>+30</a:t>
            </a:r>
            <a:endParaRPr lang="en-US" baseline="30000" dirty="0">
              <a:solidFill>
                <a:srgbClr val="FFFFFF"/>
              </a:solidFill>
              <a:latin typeface="Lucida Bright"/>
              <a:cs typeface="Lucida Bright"/>
            </a:endParaRPr>
          </a:p>
        </p:txBody>
      </p:sp>
      <p:pic>
        <p:nvPicPr>
          <p:cNvPr id="14" name="Image 13" descr="ALTRAN RGB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09" y="6380596"/>
            <a:ext cx="1070841" cy="2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angle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85332" y="4729844"/>
            <a:ext cx="5201551" cy="17662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718393" y="4760190"/>
            <a:ext cx="5086983" cy="169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Font typeface="Arial"/>
              <a:buNone/>
            </a:pPr>
            <a:r>
              <a:rPr lang="en-US" sz="1400" dirty="0" smtClean="0">
                <a:solidFill>
                  <a:srgbClr val="3095B4"/>
                </a:solidFill>
                <a:latin typeface="Lucida Bright"/>
                <a:cs typeface="Lucida Bright"/>
              </a:rPr>
              <a:t>Our key differentiators</a:t>
            </a:r>
          </a:p>
          <a:p>
            <a:pPr marL="0" indent="0">
              <a:lnSpc>
                <a:spcPct val="50000"/>
              </a:lnSpc>
              <a:buSzPct val="100000"/>
              <a:buFont typeface="Arial"/>
              <a:buNone/>
            </a:pPr>
            <a:endParaRPr lang="en-US" sz="1400" dirty="0" smtClean="0">
              <a:solidFill>
                <a:srgbClr val="3095B4"/>
              </a:solidFill>
              <a:latin typeface="Lucida Bright"/>
              <a:cs typeface="Lucida Bright"/>
            </a:endParaRPr>
          </a:p>
          <a:p>
            <a:pPr lvl="1">
              <a:buSzPct val="100000"/>
              <a:buBlip>
                <a:blip r:embed="rId7"/>
              </a:buBlip>
            </a:pPr>
            <a:r>
              <a:rPr lang="en-US" sz="1100" dirty="0" err="1">
                <a:solidFill>
                  <a:srgbClr val="595959"/>
                </a:solidFill>
                <a:latin typeface="Lucida Sans"/>
                <a:cs typeface="Lucida Sans"/>
              </a:rPr>
              <a:t>Vueforge</a:t>
            </a:r>
            <a:r>
              <a:rPr lang="en-US" sz="1100" dirty="0">
                <a:solidFill>
                  <a:srgbClr val="595959"/>
                </a:solidFill>
                <a:latin typeface="Lucida Sans"/>
                <a:cs typeface="Lucida Sans"/>
              </a:rPr>
              <a:t> (including partner ecosystems, such as SAS and ability to be global integrator)</a:t>
            </a:r>
          </a:p>
          <a:p>
            <a:pPr lvl="1">
              <a:buSzPct val="100000"/>
              <a:buBlip>
                <a:blip r:embed="rId7"/>
              </a:buBlip>
            </a:pPr>
            <a:r>
              <a:rPr lang="en-US" sz="1100" dirty="0">
                <a:solidFill>
                  <a:srgbClr val="595959"/>
                </a:solidFill>
                <a:latin typeface="Lucida Sans"/>
                <a:cs typeface="Lucida Sans"/>
              </a:rPr>
              <a:t>An expertise </a:t>
            </a:r>
            <a:r>
              <a:rPr lang="en-US" sz="1100" dirty="0" err="1">
                <a:solidFill>
                  <a:srgbClr val="595959"/>
                </a:solidFill>
                <a:latin typeface="Lucida Sans"/>
                <a:cs typeface="Lucida Sans"/>
              </a:rPr>
              <a:t>centre</a:t>
            </a:r>
            <a:r>
              <a:rPr lang="en-US" sz="1100" dirty="0">
                <a:solidFill>
                  <a:srgbClr val="595959"/>
                </a:solidFill>
                <a:latin typeface="Lucida Sans"/>
                <a:cs typeface="Lucida Sans"/>
              </a:rPr>
              <a:t> for innovation management</a:t>
            </a:r>
          </a:p>
          <a:p>
            <a:pPr lvl="1">
              <a:buSzPct val="100000"/>
              <a:buFont typeface="Arial"/>
              <a:buBlip>
                <a:blip r:embed="rId7"/>
              </a:buBlip>
            </a:pPr>
            <a:endParaRPr lang="en-US" sz="1300" dirty="0">
              <a:solidFill>
                <a:srgbClr val="595959"/>
              </a:solidFill>
              <a:latin typeface="Lucida Sans"/>
              <a:cs typeface="Lucida San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+mn-ea"/>
              </a:rPr>
              <a:t>Transport R&amp;D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ysClr val="window" lastClr="FFFFFF">
                    <a:lumMod val="75000"/>
                  </a:sysClr>
                </a:solidFill>
              </a:rPr>
              <a:t>OFFERS PORTFOLIO</a:t>
            </a:r>
          </a:p>
        </p:txBody>
      </p:sp>
      <p:sp>
        <p:nvSpPr>
          <p:cNvPr id="18" name="Espace réservé du texte 5"/>
          <p:cNvSpPr txBox="1">
            <a:spLocks/>
          </p:cNvSpPr>
          <p:nvPr/>
        </p:nvSpPr>
        <p:spPr>
          <a:xfrm>
            <a:off x="457200" y="141993"/>
            <a:ext cx="8229600" cy="252428"/>
          </a:xfrm>
          <a:prstGeom prst="rect">
            <a:avLst/>
          </a:prstGeom>
        </p:spPr>
        <p:txBody>
          <a:bodyPr vert="horz" lIns="85654" tIns="42900" rIns="85654" bIns="42900" rtlCol="0">
            <a:normAutofit/>
          </a:bodyPr>
          <a:lstStyle>
            <a:lvl1pPr marL="0" indent="0" algn="l" defTabSz="427237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bg1">
                    <a:lumMod val="75000"/>
                  </a:schemeClr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1pPr>
            <a:lvl2pPr marL="247825" indent="0" algn="l" defTabSz="427237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2pPr>
            <a:lvl3pPr marL="1068195" indent="-213649" algn="l" defTabSz="427237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3pPr>
            <a:lvl4pPr marL="1495481" indent="-213649" algn="l" defTabSz="427237" rtl="0" eaLnBrk="1" latinLnBrk="0" hangingPunct="1">
              <a:spcBef>
                <a:spcPct val="20000"/>
              </a:spcBef>
              <a:buClr>
                <a:schemeClr val="tx1"/>
              </a:buClr>
              <a:buSzPct val="150000"/>
              <a:buFont typeface="Arial" pitchFamily="34" charset="0"/>
              <a:buChar char="›"/>
              <a:defRPr sz="14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4pPr>
            <a:lvl5pPr marL="1922751" indent="-213649" algn="l" defTabSz="427237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­"/>
              <a:defRPr sz="14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Lucida Sans Unicode" pitchFamily="34" charset="0"/>
              </a:defRPr>
            </a:lvl5pPr>
            <a:lvl6pPr marL="2350036" indent="-213649" algn="l" defTabSz="42723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7316" indent="-213649" algn="l" defTabSz="42723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4585" indent="-213649" algn="l" defTabSz="42723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1880" indent="-213649" algn="l" defTabSz="42723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2723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Lucida Sans Unicode" pitchFamily="34" charset="0"/>
              </a:rPr>
              <a:t>ALTRAN GROUP KEY FACTS | ALTRAN KEY FACTS IN RAIL, I&amp;T  | MARKET DYNAMICS | </a:t>
            </a: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C7F92"/>
                </a:solidFill>
                <a:effectLst/>
                <a:uLnTx/>
                <a:uFillTx/>
                <a:latin typeface="Lucida Sans Unicode" pitchFamily="34" charset="0"/>
                <a:ea typeface="+mn-ea"/>
                <a:cs typeface="Lucida Sans Unicode" pitchFamily="34" charset="0"/>
              </a:rPr>
              <a:t>ALTRAN RAIL, I&amp;T OFFERS PORTFOLIO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Lucida Sans Unicode" pitchFamily="34" charset="0"/>
              <a:ea typeface="+mn-ea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61" y="0"/>
            <a:ext cx="4819650" cy="68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masq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31"/>
            <a:ext cx="6982334" cy="6858000"/>
          </a:xfrm>
          <a:prstGeom prst="rect">
            <a:avLst/>
          </a:prstGeom>
        </p:spPr>
      </p:pic>
      <p:pic>
        <p:nvPicPr>
          <p:cNvPr id="11" name="Image 10" descr="ALTRAN RGB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0455" y="6483245"/>
            <a:ext cx="1070841" cy="23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angl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172200"/>
            <a:ext cx="17446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27540" y="2907812"/>
            <a:ext cx="4859615" cy="3726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7989" tIns="107989" rIns="107989" bIns="107989">
            <a:spAutoFit/>
          </a:bodyPr>
          <a:lstStyle/>
          <a:p>
            <a:pPr defTabSz="457152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smtClean="0">
                <a:solidFill>
                  <a:srgbClr val="595959"/>
                </a:solidFill>
              </a:rPr>
              <a:t>A </a:t>
            </a:r>
            <a:r>
              <a:rPr lang="en-US" sz="1400" dirty="0">
                <a:solidFill>
                  <a:srgbClr val="595959"/>
                </a:solidFill>
              </a:rPr>
              <a:t>World Class Centre </a:t>
            </a:r>
            <a:r>
              <a:rPr lang="en-US" sz="1400" dirty="0" smtClean="0">
                <a:solidFill>
                  <a:srgbClr val="595959"/>
                </a:solidFill>
              </a:rPr>
              <a:t>(WCC) is </a:t>
            </a:r>
            <a:r>
              <a:rPr lang="en-US" sz="1400" dirty="0">
                <a:solidFill>
                  <a:srgbClr val="595959"/>
                </a:solidFill>
              </a:rPr>
              <a:t>a </a:t>
            </a:r>
            <a:r>
              <a:rPr lang="en-US" sz="1400" b="1" dirty="0" err="1">
                <a:solidFill>
                  <a:srgbClr val="3095B4"/>
                </a:solidFill>
              </a:rPr>
              <a:t>centre</a:t>
            </a:r>
            <a:r>
              <a:rPr lang="en-US" sz="1400" b="1" dirty="0">
                <a:solidFill>
                  <a:srgbClr val="3095B4"/>
                </a:solidFill>
              </a:rPr>
              <a:t> of expertise </a:t>
            </a:r>
            <a:r>
              <a:rPr lang="en-US" sz="1400" dirty="0" smtClean="0">
                <a:solidFill>
                  <a:srgbClr val="595959"/>
                </a:solidFill>
              </a:rPr>
              <a:t>within </a:t>
            </a:r>
            <a:r>
              <a:rPr lang="en-US" sz="1400" dirty="0">
                <a:solidFill>
                  <a:srgbClr val="595959"/>
                </a:solidFill>
              </a:rPr>
              <a:t>Altran, delivering a </a:t>
            </a:r>
            <a:r>
              <a:rPr lang="en-US" sz="1400" b="1" dirty="0">
                <a:solidFill>
                  <a:srgbClr val="3095B4"/>
                </a:solidFill>
              </a:rPr>
              <a:t>set of </a:t>
            </a:r>
            <a:r>
              <a:rPr lang="en-US" sz="1400" b="1" dirty="0" smtClean="0">
                <a:solidFill>
                  <a:srgbClr val="3095B4"/>
                </a:solidFill>
              </a:rPr>
              <a:t>World </a:t>
            </a:r>
            <a:r>
              <a:rPr lang="en-US" sz="1400" b="1" dirty="0">
                <a:solidFill>
                  <a:srgbClr val="3095B4"/>
                </a:solidFill>
              </a:rPr>
              <a:t>Class </a:t>
            </a:r>
            <a:r>
              <a:rPr lang="en-US" sz="1400" b="1" dirty="0" smtClean="0">
                <a:solidFill>
                  <a:srgbClr val="3095B4"/>
                </a:solidFill>
              </a:rPr>
              <a:t>solutions </a:t>
            </a:r>
            <a:r>
              <a:rPr lang="en-US" sz="1400" dirty="0" smtClean="0">
                <a:solidFill>
                  <a:srgbClr val="595959"/>
                </a:solidFill>
              </a:rPr>
              <a:t>and </a:t>
            </a:r>
            <a:r>
              <a:rPr lang="en-US" sz="1400" b="1" dirty="0">
                <a:solidFill>
                  <a:srgbClr val="3095B4"/>
                </a:solidFill>
              </a:rPr>
              <a:t>serving the worldwide market</a:t>
            </a:r>
            <a:r>
              <a:rPr lang="en-US" sz="1400" b="1" dirty="0">
                <a:solidFill>
                  <a:srgbClr val="595959"/>
                </a:solidFill>
              </a:rPr>
              <a:t>. </a:t>
            </a:r>
            <a:endParaRPr lang="fr-FR" sz="1400" dirty="0">
              <a:solidFill>
                <a:srgbClr val="595959"/>
              </a:solidFill>
            </a:endParaRPr>
          </a:p>
          <a:p>
            <a:pPr defTabSz="457152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595959"/>
                </a:solidFill>
              </a:rPr>
              <a:t>Its area of expertise can belong to an</a:t>
            </a:r>
            <a:r>
              <a:rPr lang="en-US" sz="1400" b="1" dirty="0">
                <a:solidFill>
                  <a:srgbClr val="595959"/>
                </a:solidFill>
              </a:rPr>
              <a:t> </a:t>
            </a:r>
            <a:r>
              <a:rPr lang="en-US" sz="1400" b="1" dirty="0">
                <a:solidFill>
                  <a:srgbClr val="3095B4"/>
                </a:solidFill>
              </a:rPr>
              <a:t>Industry segment</a:t>
            </a:r>
            <a:r>
              <a:rPr lang="en-US" sz="1400" dirty="0">
                <a:solidFill>
                  <a:srgbClr val="3095B4"/>
                </a:solidFill>
              </a:rPr>
              <a:t> </a:t>
            </a:r>
            <a:r>
              <a:rPr lang="en-US" sz="1400" dirty="0">
                <a:solidFill>
                  <a:srgbClr val="595959"/>
                </a:solidFill>
              </a:rPr>
              <a:t>or be </a:t>
            </a:r>
            <a:r>
              <a:rPr lang="en-US" sz="1400" b="1" dirty="0" smtClean="0">
                <a:solidFill>
                  <a:srgbClr val="3095B4"/>
                </a:solidFill>
              </a:rPr>
              <a:t>cross-industries oriented</a:t>
            </a:r>
            <a:r>
              <a:rPr lang="en-US" sz="1400" dirty="0" smtClean="0">
                <a:solidFill>
                  <a:srgbClr val="595959"/>
                </a:solidFill>
              </a:rPr>
              <a:t>. </a:t>
            </a:r>
          </a:p>
          <a:p>
            <a:pPr defTabSz="457152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smtClean="0">
                <a:solidFill>
                  <a:srgbClr val="595959"/>
                </a:solidFill>
              </a:rPr>
              <a:t>The </a:t>
            </a:r>
            <a:r>
              <a:rPr lang="en-US" sz="1400" dirty="0">
                <a:solidFill>
                  <a:srgbClr val="595959"/>
                </a:solidFill>
              </a:rPr>
              <a:t>World Class Centre relies on </a:t>
            </a:r>
            <a:r>
              <a:rPr lang="en-US" sz="1400" b="1" dirty="0">
                <a:solidFill>
                  <a:srgbClr val="3095B4"/>
                </a:solidFill>
              </a:rPr>
              <a:t>differentiating assets</a:t>
            </a:r>
            <a:r>
              <a:rPr lang="en-US" sz="1400" dirty="0">
                <a:solidFill>
                  <a:srgbClr val="3095B4"/>
                </a:solidFill>
              </a:rPr>
              <a:t> </a:t>
            </a:r>
            <a:r>
              <a:rPr lang="en-US" sz="1400" dirty="0">
                <a:solidFill>
                  <a:srgbClr val="595959"/>
                </a:solidFill>
              </a:rPr>
              <a:t>(including labs, patents</a:t>
            </a:r>
            <a:r>
              <a:rPr lang="en-US" sz="1400" dirty="0" smtClean="0">
                <a:solidFill>
                  <a:srgbClr val="595959"/>
                </a:solidFill>
              </a:rPr>
              <a:t>, specific certifications…)</a:t>
            </a:r>
            <a:r>
              <a:rPr lang="fr-FR" sz="1400" dirty="0">
                <a:solidFill>
                  <a:srgbClr val="595959"/>
                </a:solidFill>
              </a:rPr>
              <a:t> </a:t>
            </a:r>
            <a:r>
              <a:rPr lang="en-US" sz="1400" dirty="0" smtClean="0">
                <a:solidFill>
                  <a:srgbClr val="595959"/>
                </a:solidFill>
              </a:rPr>
              <a:t>and </a:t>
            </a:r>
            <a:r>
              <a:rPr lang="en-US" sz="1400" dirty="0">
                <a:solidFill>
                  <a:srgbClr val="595959"/>
                </a:solidFill>
              </a:rPr>
              <a:t>leverages </a:t>
            </a:r>
            <a:r>
              <a:rPr lang="en-US" sz="1400" dirty="0" smtClean="0">
                <a:solidFill>
                  <a:srgbClr val="595959"/>
                </a:solidFill>
              </a:rPr>
              <a:t>a </a:t>
            </a:r>
            <a:r>
              <a:rPr lang="en-US" sz="1400" b="1" dirty="0">
                <a:solidFill>
                  <a:srgbClr val="3095B4"/>
                </a:solidFill>
              </a:rPr>
              <a:t>unique team of Innovation Makers</a:t>
            </a:r>
            <a:r>
              <a:rPr lang="en-US" sz="1400" dirty="0">
                <a:solidFill>
                  <a:srgbClr val="3095B4"/>
                </a:solidFill>
              </a:rPr>
              <a:t> </a:t>
            </a:r>
            <a:r>
              <a:rPr lang="en-US" sz="1400" dirty="0">
                <a:solidFill>
                  <a:srgbClr val="595959"/>
                </a:solidFill>
              </a:rPr>
              <a:t>including </a:t>
            </a:r>
            <a:r>
              <a:rPr lang="en-US" sz="1400" b="1" dirty="0">
                <a:solidFill>
                  <a:srgbClr val="3095B4"/>
                </a:solidFill>
              </a:rPr>
              <a:t>experts, architects </a:t>
            </a:r>
            <a:r>
              <a:rPr lang="en-US" sz="1400" dirty="0">
                <a:solidFill>
                  <a:srgbClr val="595959"/>
                </a:solidFill>
              </a:rPr>
              <a:t>and </a:t>
            </a:r>
            <a:r>
              <a:rPr lang="en-US" sz="1400" b="1" dirty="0">
                <a:solidFill>
                  <a:srgbClr val="3095B4"/>
                </a:solidFill>
              </a:rPr>
              <a:t>solution </a:t>
            </a:r>
            <a:r>
              <a:rPr lang="en-US" sz="1400" b="1" dirty="0" smtClean="0">
                <a:solidFill>
                  <a:srgbClr val="3095B4"/>
                </a:solidFill>
              </a:rPr>
              <a:t>managers</a:t>
            </a:r>
            <a:r>
              <a:rPr lang="en-US" sz="1400" dirty="0" smtClean="0">
                <a:solidFill>
                  <a:srgbClr val="595959"/>
                </a:solidFill>
              </a:rPr>
              <a:t>.</a:t>
            </a:r>
            <a:endParaRPr lang="fr-FR" sz="1400" dirty="0">
              <a:solidFill>
                <a:srgbClr val="595959"/>
              </a:solidFill>
            </a:endParaRPr>
          </a:p>
          <a:p>
            <a:pPr defTabSz="457152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smtClean="0">
                <a:solidFill>
                  <a:srgbClr val="595959"/>
                </a:solidFill>
              </a:rPr>
              <a:t>The </a:t>
            </a:r>
            <a:r>
              <a:rPr lang="en-US" sz="1400" dirty="0">
                <a:solidFill>
                  <a:srgbClr val="595959"/>
                </a:solidFill>
              </a:rPr>
              <a:t>World Class </a:t>
            </a:r>
            <a:r>
              <a:rPr lang="en-US" sz="1400" dirty="0" smtClean="0">
                <a:solidFill>
                  <a:srgbClr val="595959"/>
                </a:solidFill>
              </a:rPr>
              <a:t>Centre has the required </a:t>
            </a:r>
            <a:r>
              <a:rPr lang="en-US" sz="1400" dirty="0">
                <a:solidFill>
                  <a:srgbClr val="595959"/>
                </a:solidFill>
              </a:rPr>
              <a:t>local presence </a:t>
            </a:r>
            <a:r>
              <a:rPr lang="en-US" sz="1400" dirty="0" smtClean="0">
                <a:solidFill>
                  <a:srgbClr val="595959"/>
                </a:solidFill>
              </a:rPr>
              <a:t>to </a:t>
            </a:r>
            <a:r>
              <a:rPr lang="en-US" sz="1400" dirty="0">
                <a:solidFill>
                  <a:srgbClr val="595959"/>
                </a:solidFill>
              </a:rPr>
              <a:t>support </a:t>
            </a:r>
            <a:r>
              <a:rPr lang="en-US" sz="1400" dirty="0" err="1" smtClean="0">
                <a:solidFill>
                  <a:srgbClr val="595959"/>
                </a:solidFill>
              </a:rPr>
              <a:t>Altran</a:t>
            </a:r>
            <a:r>
              <a:rPr lang="en-US" sz="1400" dirty="0" smtClean="0">
                <a:solidFill>
                  <a:srgbClr val="595959"/>
                </a:solidFill>
              </a:rPr>
              <a:t> </a:t>
            </a:r>
            <a:r>
              <a:rPr lang="en-US" sz="1400" dirty="0">
                <a:solidFill>
                  <a:srgbClr val="595959"/>
                </a:solidFill>
              </a:rPr>
              <a:t>customers</a:t>
            </a:r>
            <a:r>
              <a:rPr lang="en-US" sz="1400" dirty="0" smtClean="0">
                <a:solidFill>
                  <a:srgbClr val="595959"/>
                </a:solidFill>
              </a:rPr>
              <a:t>.</a:t>
            </a:r>
            <a:endParaRPr lang="fr-FR" sz="1400" dirty="0">
              <a:solidFill>
                <a:srgbClr val="595959"/>
              </a:solidFill>
            </a:endParaRPr>
          </a:p>
        </p:txBody>
      </p:sp>
      <p:pic>
        <p:nvPicPr>
          <p:cNvPr id="22" name="Image 1" descr="image0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" y="1630111"/>
            <a:ext cx="5186363" cy="136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8737" y="2391516"/>
            <a:ext cx="5224463" cy="415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… at Altran</a:t>
            </a:r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457199" y="483090"/>
            <a:ext cx="5029201" cy="4158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C7F92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r>
              <a:rPr lang="en-US" sz="2400" dirty="0" smtClean="0"/>
              <a:t>Leading-edge solutions will be delivered through a set of World Class Centers</a:t>
            </a:r>
            <a:endParaRPr lang="en-US" sz="2400" dirty="0"/>
          </a:p>
        </p:txBody>
      </p:sp>
      <p:sp>
        <p:nvSpPr>
          <p:cNvPr id="15" name="Espace réservé du numéro de diapositive 3"/>
          <p:cNvSpPr txBox="1">
            <a:spLocks/>
          </p:cNvSpPr>
          <p:nvPr/>
        </p:nvSpPr>
        <p:spPr>
          <a:xfrm>
            <a:off x="0" y="64193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prstClr val="white"/>
                </a:solidFill>
              </a:defRPr>
            </a:lvl1pPr>
          </a:lstStyle>
          <a:p>
            <a:pPr defTabSz="455605" fontAlgn="base">
              <a:spcBef>
                <a:spcPct val="0"/>
              </a:spcBef>
              <a:spcAft>
                <a:spcPct val="0"/>
              </a:spcAft>
            </a:pPr>
            <a:fld id="{F601DF58-B722-5547-95CB-FCE935BB8988}" type="slidenum">
              <a:rPr lang="en-US" smtClean="0">
                <a:latin typeface="Arial" charset="0"/>
              </a:rPr>
              <a:pPr defTabSz="455605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25</a:t>
            </a:fld>
            <a:endParaRPr lang="fr-FR"/>
          </a:p>
        </p:txBody>
      </p:sp>
      <p:pic>
        <p:nvPicPr>
          <p:cNvPr id="3" name="Picture 2" descr="D:\Lea\3 - Branding\DIRECT\GRAPHIC ELEMENTS\Prism_Innovation_Makers\Innovation makers block (more than 50%) [RVB] [Comp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2567" y="1666875"/>
            <a:ext cx="609917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72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Altran Group key facts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01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6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</a:t>
            </a:r>
            <a:r>
              <a:rPr lang="en-US" dirty="0"/>
              <a:t>a glance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9675"/>
            <a:ext cx="8229600" cy="8556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Altran is a global leader in innovation and high-tech engineering consulting. The Group’s mission is to assist companies in their efforts to create and develop new products and services.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4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GROUP KEY FACTS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94116" y="2839766"/>
            <a:ext cx="3697626" cy="8386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6265"/>
            <a:r>
              <a:rPr lang="en-US" sz="1100" kern="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  <a:t>2015 REVENUES</a:t>
            </a:r>
          </a:p>
          <a:p>
            <a:pPr defTabSz="456265"/>
            <a:r>
              <a:rPr lang="en-US" sz="4400" dirty="0" smtClean="0">
                <a:solidFill>
                  <a:srgbClr val="3095B4"/>
                </a:solidFill>
                <a:latin typeface="Lucida Bright"/>
              </a:rPr>
              <a:t>€</a:t>
            </a:r>
            <a:r>
              <a:rPr lang="en-US" sz="4400" dirty="0">
                <a:solidFill>
                  <a:srgbClr val="3095B4"/>
                </a:solidFill>
                <a:latin typeface="Lucida Bright"/>
              </a:rPr>
              <a:t>1.945bn</a:t>
            </a:r>
            <a:endParaRPr lang="en-US" sz="1100" kern="0" spc="100" dirty="0">
              <a:solidFill>
                <a:srgbClr val="3095B4"/>
              </a:solidFill>
              <a:latin typeface="Lucida Sans"/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694118" y="2817623"/>
            <a:ext cx="371401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4517226" y="2817623"/>
            <a:ext cx="371401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533613" y="2836471"/>
            <a:ext cx="368451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6265"/>
            <a:r>
              <a:rPr lang="en-US" sz="1100" kern="0" spc="100" dirty="0" smtClean="0">
                <a:solidFill>
                  <a:srgbClr val="A6A6A6"/>
                </a:solidFill>
                <a:latin typeface="Lucida Sans"/>
              </a:rPr>
              <a:t>INNOVATION MAKERS*</a:t>
            </a:r>
          </a:p>
          <a:p>
            <a:pPr defTabSz="456265"/>
            <a:r>
              <a:rPr lang="en-US" sz="4400" dirty="0" smtClean="0">
                <a:solidFill>
                  <a:srgbClr val="3095B4"/>
                </a:solidFill>
                <a:latin typeface="Lucida Bright"/>
              </a:rPr>
              <a:t>25,935 </a:t>
            </a:r>
            <a:endParaRPr lang="en-US" sz="1100" kern="0" spc="100" dirty="0">
              <a:solidFill>
                <a:srgbClr val="3095B4"/>
              </a:solidFill>
              <a:latin typeface="Lucida Sans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699033" y="4354750"/>
            <a:ext cx="371401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4522143" y="4354750"/>
            <a:ext cx="371401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99035" y="4376892"/>
            <a:ext cx="3692709" cy="8386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6265"/>
            <a:r>
              <a:rPr lang="en-US" sz="1100" kern="0" spc="100" dirty="0" smtClean="0">
                <a:solidFill>
                  <a:srgbClr val="A6A6A6"/>
                </a:solidFill>
                <a:latin typeface="Lucida Sans"/>
              </a:rPr>
              <a:t>INNOVATION</a:t>
            </a:r>
          </a:p>
          <a:p>
            <a:pPr defTabSz="456265"/>
            <a:r>
              <a:rPr lang="en-US" sz="2000" dirty="0" smtClean="0">
                <a:solidFill>
                  <a:srgbClr val="3095B4"/>
                </a:solidFill>
                <a:latin typeface="Lucida Bright"/>
              </a:rPr>
              <a:t>over </a:t>
            </a:r>
            <a:r>
              <a:rPr lang="en-US" sz="4400" dirty="0" smtClean="0">
                <a:solidFill>
                  <a:srgbClr val="3095B4"/>
                </a:solidFill>
                <a:latin typeface="Lucida Bright"/>
              </a:rPr>
              <a:t>30</a:t>
            </a:r>
            <a:r>
              <a:rPr lang="en-US" sz="4400" dirty="0" smtClean="0">
                <a:solidFill>
                  <a:srgbClr val="3095B4"/>
                </a:solidFill>
              </a:rPr>
              <a:t> </a:t>
            </a:r>
            <a:r>
              <a:rPr lang="en-US" sz="4400" dirty="0" smtClean="0">
                <a:solidFill>
                  <a:srgbClr val="3095B4"/>
                </a:solidFill>
                <a:latin typeface="Lucida Bright"/>
              </a:rPr>
              <a:t>years</a:t>
            </a:r>
            <a:endParaRPr lang="en-US" sz="4400" dirty="0">
              <a:solidFill>
                <a:srgbClr val="3095B4"/>
              </a:solidFill>
              <a:latin typeface="Lucida Brigh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38546" y="4373597"/>
            <a:ext cx="4300671" cy="10112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6265"/>
            <a:r>
              <a:rPr lang="en-US" sz="1100" kern="0" spc="100" dirty="0" smtClean="0">
                <a:solidFill>
                  <a:srgbClr val="A6A6A6"/>
                </a:solidFill>
                <a:latin typeface="Lucida Sans"/>
              </a:rPr>
              <a:t>INTERNATIONAL</a:t>
            </a:r>
          </a:p>
          <a:p>
            <a:pPr defTabSz="456265"/>
            <a:r>
              <a:rPr lang="en-US" sz="4400" dirty="0" smtClean="0">
                <a:solidFill>
                  <a:srgbClr val="3095B4"/>
                </a:solidFill>
                <a:latin typeface="Lucida Bright"/>
              </a:rPr>
              <a:t>20+ countries</a:t>
            </a:r>
          </a:p>
          <a:p>
            <a:pPr defTabSz="456265"/>
            <a:endParaRPr lang="en-US" sz="1100" kern="0" spc="100" dirty="0">
              <a:solidFill>
                <a:srgbClr val="3095B4"/>
              </a:solidFill>
              <a:latin typeface="Lucida San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331118" y="5209196"/>
            <a:ext cx="230521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6265"/>
            <a:r>
              <a:rPr lang="en-US" sz="1100" dirty="0" smtClean="0">
                <a:solidFill>
                  <a:srgbClr val="A6A6A6"/>
                </a:solidFill>
                <a:latin typeface="Lucida Sans"/>
              </a:rPr>
              <a:t>of experience for a brighter future</a:t>
            </a:r>
            <a:endParaRPr lang="en-US" sz="1100" dirty="0">
              <a:solidFill>
                <a:srgbClr val="A6A6A6"/>
              </a:solidFill>
              <a:latin typeface="Lucida San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13177" y="6185677"/>
            <a:ext cx="2581836" cy="246221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defTabSz="456265"/>
            <a:r>
              <a:rPr lang="en-US" sz="1000" dirty="0" smtClean="0">
                <a:solidFill>
                  <a:srgbClr val="8B8178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*EMPLOYEES OF THE ALTRAN GROUP</a:t>
            </a:r>
            <a:endParaRPr lang="en-US" sz="1000" dirty="0">
              <a:solidFill>
                <a:srgbClr val="8B8178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7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/>
          <a:lstStyle/>
          <a:p>
            <a:pPr lvl="0"/>
            <a:r>
              <a:rPr lang="en-US" sz="800" dirty="0">
                <a:solidFill>
                  <a:srgbClr val="5C7F92"/>
                </a:solidFill>
              </a:rPr>
              <a:t>ALTRAN GROUP KEY FACTS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ALTRAN KEY FACTS IN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MARKET DYNAMICS 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OFFERS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PORTFOLIO</a:t>
            </a:r>
            <a:endParaRPr lang="en-US" sz="8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we do ? The solutions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4566"/>
            <a:ext cx="8229600" cy="4515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Our solutions cover five major technological domains: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GROUP KEY FACTS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01157" y="4068243"/>
            <a:ext cx="1418170" cy="600164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1100" kern="1000" spc="100" dirty="0" smtClean="0">
                <a:solidFill>
                  <a:srgbClr val="3095B4"/>
                </a:solidFill>
                <a:latin typeface="Lucida Sans"/>
              </a:rPr>
              <a:t>INNOVATIVE</a:t>
            </a:r>
          </a:p>
          <a:p>
            <a:pPr algn="ctr" defTabSz="456265"/>
            <a:r>
              <a:rPr lang="en-US" sz="1100" kern="1000" spc="100" dirty="0" smtClean="0">
                <a:solidFill>
                  <a:srgbClr val="3095B4"/>
                </a:solidFill>
                <a:latin typeface="Lucida Sans"/>
              </a:rPr>
              <a:t>PRODUCT</a:t>
            </a:r>
          </a:p>
          <a:p>
            <a:pPr algn="ctr" defTabSz="456265"/>
            <a:r>
              <a:rPr lang="en-US" sz="1100" kern="1000" spc="100" dirty="0" smtClean="0">
                <a:solidFill>
                  <a:srgbClr val="3095B4"/>
                </a:solidFill>
                <a:latin typeface="Lucida Sans"/>
              </a:rPr>
              <a:t>DEVELOPMENT</a:t>
            </a:r>
            <a:endParaRPr lang="en-US" sz="1100" kern="1000" spc="100" dirty="0">
              <a:solidFill>
                <a:srgbClr val="3095B4"/>
              </a:solidFill>
              <a:latin typeface="Lucida Sans"/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783166" y="4017434"/>
            <a:ext cx="140864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274357" y="4068244"/>
            <a:ext cx="1418170" cy="430887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1100" kern="1000" spc="100" dirty="0" smtClean="0">
                <a:solidFill>
                  <a:srgbClr val="3095B4"/>
                </a:solidFill>
                <a:latin typeface="Lucida Sans"/>
              </a:rPr>
              <a:t>INTELLIGENT</a:t>
            </a:r>
          </a:p>
          <a:p>
            <a:pPr algn="ctr" defTabSz="456265"/>
            <a:r>
              <a:rPr lang="en-US" sz="1100" kern="1000" spc="100" dirty="0" smtClean="0">
                <a:solidFill>
                  <a:srgbClr val="3095B4"/>
                </a:solidFill>
                <a:latin typeface="Lucida Sans"/>
              </a:rPr>
              <a:t>SYSTEMS</a:t>
            </a:r>
            <a:endParaRPr lang="en-US" sz="1100" kern="1000" spc="100" dirty="0">
              <a:solidFill>
                <a:srgbClr val="3095B4"/>
              </a:solidFill>
              <a:latin typeface="Lucida Sans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H="1">
            <a:off x="2256366" y="4017434"/>
            <a:ext cx="140864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785657" y="4068244"/>
            <a:ext cx="1418170" cy="430887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1100" kern="1000" spc="100" dirty="0" smtClean="0">
                <a:solidFill>
                  <a:srgbClr val="3095B4"/>
                </a:solidFill>
                <a:latin typeface="Lucida Sans"/>
              </a:rPr>
              <a:t>LIFECYCLE EXPERIENCE</a:t>
            </a:r>
            <a:endParaRPr lang="en-US" sz="1100" kern="1000" spc="100" dirty="0">
              <a:solidFill>
                <a:srgbClr val="3095B4"/>
              </a:solidFill>
              <a:latin typeface="Lucida Sans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3767666" y="4017434"/>
            <a:ext cx="140864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360457" y="4068244"/>
            <a:ext cx="1418170" cy="430887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1100" kern="1000" spc="100" dirty="0" smtClean="0">
                <a:solidFill>
                  <a:srgbClr val="3095B4"/>
                </a:solidFill>
                <a:latin typeface="Lucida Sans"/>
              </a:rPr>
              <a:t>INFORMATION SYSTEMS</a:t>
            </a:r>
            <a:endParaRPr lang="en-US" sz="1100" kern="1000" spc="100" dirty="0">
              <a:solidFill>
                <a:srgbClr val="3095B4"/>
              </a:solidFill>
              <a:latin typeface="Lucida Sans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5342466" y="4017434"/>
            <a:ext cx="140864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935257" y="4068244"/>
            <a:ext cx="1418170" cy="430887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1100" kern="1000" spc="100" dirty="0" smtClean="0">
                <a:solidFill>
                  <a:srgbClr val="3095B4"/>
                </a:solidFill>
                <a:latin typeface="Lucida Sans"/>
              </a:rPr>
              <a:t>MECHANICAL ENGINEERING</a:t>
            </a:r>
            <a:endParaRPr lang="en-US" sz="1100" kern="1000" spc="100" dirty="0">
              <a:solidFill>
                <a:srgbClr val="3095B4"/>
              </a:solidFill>
              <a:latin typeface="Lucida Sans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6917266" y="4017434"/>
            <a:ext cx="140864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pictos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70" y="2638339"/>
            <a:ext cx="960079" cy="1049159"/>
          </a:xfrm>
          <a:prstGeom prst="rect">
            <a:avLst/>
          </a:prstGeom>
        </p:spPr>
      </p:pic>
      <p:pic>
        <p:nvPicPr>
          <p:cNvPr id="18" name="Image 17" descr="pictos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735" y="2638322"/>
            <a:ext cx="968349" cy="1058196"/>
          </a:xfrm>
          <a:prstGeom prst="rect">
            <a:avLst/>
          </a:prstGeom>
        </p:spPr>
      </p:pic>
      <p:pic>
        <p:nvPicPr>
          <p:cNvPr id="19" name="Image 18" descr="pictos_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140" y="2638322"/>
            <a:ext cx="971498" cy="1061637"/>
          </a:xfrm>
          <a:prstGeom prst="rect">
            <a:avLst/>
          </a:prstGeom>
        </p:spPr>
      </p:pic>
      <p:pic>
        <p:nvPicPr>
          <p:cNvPr id="20" name="Image 19" descr="pictos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711" y="2638322"/>
            <a:ext cx="972000" cy="1062186"/>
          </a:xfrm>
          <a:prstGeom prst="rect">
            <a:avLst/>
          </a:prstGeom>
        </p:spPr>
      </p:pic>
      <p:pic>
        <p:nvPicPr>
          <p:cNvPr id="21" name="Image 20" descr="pictos_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782" y="2638339"/>
            <a:ext cx="957024" cy="1045821"/>
          </a:xfrm>
          <a:prstGeom prst="rect">
            <a:avLst/>
          </a:prstGeom>
        </p:spPr>
      </p:pic>
      <p:sp>
        <p:nvSpPr>
          <p:cNvPr id="22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/>
          <a:lstStyle/>
          <a:p>
            <a:pPr lvl="0"/>
            <a:r>
              <a:rPr lang="en-US" sz="800" dirty="0">
                <a:solidFill>
                  <a:srgbClr val="5C7F92"/>
                </a:solidFill>
              </a:rPr>
              <a:t>ALTRAN GROUP KEY FACTS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ALTRAN KEY FACTS IN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MARKET DYNAMICS 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OFFERS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PORTFOLIO</a:t>
            </a:r>
            <a:endParaRPr lang="en-US" sz="8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3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we do ? The industries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89545"/>
            <a:ext cx="8229600" cy="55418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Our presence in the main business sectors enables us to partner with key players in the market: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>
                <a:solidFill>
                  <a:prstClr val="white"/>
                </a:solidFill>
              </a:rPr>
              <a:pPr/>
              <a:t>6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GROUP KEY FACTS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60280" y="3637238"/>
            <a:ext cx="2183343" cy="400110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1000" kern="1000" spc="100" dirty="0">
                <a:solidFill>
                  <a:prstClr val="white">
                    <a:lumMod val="65000"/>
                  </a:prstClr>
                </a:solidFill>
                <a:latin typeface="Lucida Sans"/>
              </a:rPr>
              <a:t>ENERGY, INDUSTRY</a:t>
            </a:r>
          </a:p>
          <a:p>
            <a:pPr algn="ctr" defTabSz="456265"/>
            <a:r>
              <a:rPr lang="en-US" sz="1000" kern="1000" spc="100" dirty="0">
                <a:solidFill>
                  <a:prstClr val="white">
                    <a:lumMod val="65000"/>
                  </a:prstClr>
                </a:solidFill>
                <a:latin typeface="Lucida Sans"/>
              </a:rPr>
              <a:t>&amp; LIFE SCIENCES</a:t>
            </a:r>
          </a:p>
        </p:txBody>
      </p:sp>
      <p:cxnSp>
        <p:nvCxnSpPr>
          <p:cNvPr id="31" name="Connecteur droit 30"/>
          <p:cNvCxnSpPr/>
          <p:nvPr/>
        </p:nvCxnSpPr>
        <p:spPr>
          <a:xfrm flipV="1">
            <a:off x="1346132" y="3378995"/>
            <a:ext cx="0" cy="232834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1322674" y="4090195"/>
            <a:ext cx="0" cy="118534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679382" y="2875238"/>
            <a:ext cx="1307043" cy="523220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2800" kern="1000" spc="100" dirty="0" smtClean="0">
                <a:solidFill>
                  <a:srgbClr val="595959"/>
                </a:solidFill>
                <a:latin typeface="Lucida Bright"/>
              </a:rPr>
              <a:t>25%</a:t>
            </a:r>
            <a:endParaRPr lang="en-US" sz="2800" kern="1000" spc="100" dirty="0">
              <a:solidFill>
                <a:srgbClr val="595959"/>
              </a:solidFill>
              <a:latin typeface="Lucida Bright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212053" y="3624538"/>
            <a:ext cx="2183343" cy="400110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1000" kern="1000" spc="100" dirty="0">
                <a:solidFill>
                  <a:prstClr val="white">
                    <a:lumMod val="65000"/>
                  </a:prstClr>
                </a:solidFill>
                <a:latin typeface="Lucida Sans"/>
              </a:rPr>
              <a:t>AEROSPACE, DEFENCE </a:t>
            </a:r>
            <a:br>
              <a:rPr lang="en-US" sz="1000" kern="1000" spc="100" dirty="0">
                <a:solidFill>
                  <a:prstClr val="white">
                    <a:lumMod val="65000"/>
                  </a:prstClr>
                </a:solidFill>
                <a:latin typeface="Lucida Sans"/>
              </a:rPr>
            </a:br>
            <a:r>
              <a:rPr lang="en-US" sz="1000" kern="1000" spc="100" dirty="0">
                <a:solidFill>
                  <a:prstClr val="white">
                    <a:lumMod val="65000"/>
                  </a:prstClr>
                </a:solidFill>
                <a:latin typeface="Lucida Sans"/>
              </a:rPr>
              <a:t>&amp; RAILWAY</a:t>
            </a:r>
          </a:p>
        </p:txBody>
      </p:sp>
      <p:cxnSp>
        <p:nvCxnSpPr>
          <p:cNvPr id="35" name="Connecteur droit 34"/>
          <p:cNvCxnSpPr/>
          <p:nvPr/>
        </p:nvCxnSpPr>
        <p:spPr>
          <a:xfrm flipV="1">
            <a:off x="3297905" y="3366295"/>
            <a:ext cx="0" cy="232834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V="1">
            <a:off x="3297905" y="4077495"/>
            <a:ext cx="0" cy="34290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681956" y="2875238"/>
            <a:ext cx="1307043" cy="523220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2800" kern="1000" spc="100" dirty="0" smtClean="0">
                <a:solidFill>
                  <a:srgbClr val="595959"/>
                </a:solidFill>
                <a:latin typeface="Lucida Bright"/>
              </a:rPr>
              <a:t>24%</a:t>
            </a:r>
            <a:endParaRPr lang="en-US" sz="2800" kern="1000" spc="100" dirty="0">
              <a:solidFill>
                <a:srgbClr val="595959"/>
              </a:solidFill>
              <a:latin typeface="Lucida Bright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989526" y="3599138"/>
            <a:ext cx="2183343" cy="553998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  <a:t>AUTOMOTIVE, INFRASTRUCTURE </a:t>
            </a:r>
            <a:b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</a:br>
            <a: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  <a:t>&amp; TRANSPORTATION</a:t>
            </a:r>
            <a:endParaRPr lang="en-US" sz="1000" kern="1000" spc="100" dirty="0">
              <a:solidFill>
                <a:prstClr val="white">
                  <a:lumMod val="65000"/>
                </a:prstClr>
              </a:solidFill>
              <a:latin typeface="Lucida Sans"/>
            </a:endParaRPr>
          </a:p>
        </p:txBody>
      </p:sp>
      <p:cxnSp>
        <p:nvCxnSpPr>
          <p:cNvPr id="39" name="Connecteur droit 38"/>
          <p:cNvCxnSpPr/>
          <p:nvPr/>
        </p:nvCxnSpPr>
        <p:spPr>
          <a:xfrm flipV="1">
            <a:off x="5075378" y="3366295"/>
            <a:ext cx="0" cy="232834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5075378" y="4166395"/>
            <a:ext cx="0" cy="34290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459429" y="2875238"/>
            <a:ext cx="1307043" cy="523220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2800" kern="1000" spc="100" dirty="0" smtClean="0">
                <a:solidFill>
                  <a:srgbClr val="595959"/>
                </a:solidFill>
                <a:latin typeface="Lucida Bright"/>
              </a:rPr>
              <a:t>23%</a:t>
            </a:r>
            <a:endParaRPr lang="en-US" sz="2800" kern="1000" spc="100" dirty="0">
              <a:solidFill>
                <a:srgbClr val="595959"/>
              </a:solidFill>
              <a:latin typeface="Lucida Bright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5627684" y="3599138"/>
            <a:ext cx="2183343" cy="400110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  <a:t>TELECOMS </a:t>
            </a:r>
            <a:b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</a:br>
            <a: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  <a:t>&amp; MEDIA</a:t>
            </a:r>
            <a:endParaRPr lang="en-US" sz="1000" kern="1000" spc="100" dirty="0">
              <a:solidFill>
                <a:prstClr val="white">
                  <a:lumMod val="65000"/>
                </a:prstClr>
              </a:solidFill>
              <a:latin typeface="Lucida Sans"/>
            </a:endParaRPr>
          </a:p>
        </p:txBody>
      </p:sp>
      <p:cxnSp>
        <p:nvCxnSpPr>
          <p:cNvPr id="43" name="Connecteur droit 42"/>
          <p:cNvCxnSpPr/>
          <p:nvPr/>
        </p:nvCxnSpPr>
        <p:spPr>
          <a:xfrm flipV="1">
            <a:off x="6713536" y="3366295"/>
            <a:ext cx="0" cy="232834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>
            <a:endCxn id="42" idx="2"/>
          </p:cNvCxnSpPr>
          <p:nvPr/>
        </p:nvCxnSpPr>
        <p:spPr>
          <a:xfrm flipV="1">
            <a:off x="6713536" y="3999249"/>
            <a:ext cx="5820" cy="637047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6097587" y="2875238"/>
            <a:ext cx="1307043" cy="523220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2800" kern="1000" spc="100" dirty="0" smtClean="0">
                <a:solidFill>
                  <a:srgbClr val="595959"/>
                </a:solidFill>
                <a:latin typeface="Lucida Bright"/>
              </a:rPr>
              <a:t>16%</a:t>
            </a:r>
            <a:endParaRPr lang="en-US" sz="2800" kern="1000" spc="100" dirty="0">
              <a:solidFill>
                <a:srgbClr val="595959"/>
              </a:solidFill>
              <a:latin typeface="Lucida Bright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909859" y="3586438"/>
            <a:ext cx="2183343" cy="553998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  <a:t>FINANCIAL </a:t>
            </a:r>
            <a:b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</a:br>
            <a: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  <a:t>SERVICES </a:t>
            </a:r>
            <a:b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</a:br>
            <a:r>
              <a:rPr lang="en-US" sz="1000" kern="1000" spc="100" dirty="0" smtClean="0">
                <a:solidFill>
                  <a:prstClr val="white">
                    <a:lumMod val="65000"/>
                  </a:prstClr>
                </a:solidFill>
                <a:latin typeface="Lucida Sans"/>
              </a:rPr>
              <a:t>&amp; GOVERNMENT</a:t>
            </a:r>
            <a:endParaRPr lang="en-US" sz="1000" kern="1000" spc="100" dirty="0">
              <a:solidFill>
                <a:prstClr val="white">
                  <a:lumMod val="65000"/>
                </a:prstClr>
              </a:solidFill>
              <a:latin typeface="Lucida Sans"/>
            </a:endParaRPr>
          </a:p>
        </p:txBody>
      </p:sp>
      <p:cxnSp>
        <p:nvCxnSpPr>
          <p:cNvPr id="47" name="Connecteur droit 46"/>
          <p:cNvCxnSpPr/>
          <p:nvPr/>
        </p:nvCxnSpPr>
        <p:spPr>
          <a:xfrm flipV="1">
            <a:off x="7995709" y="3353595"/>
            <a:ext cx="0" cy="232834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>
            <a:endCxn id="46" idx="2"/>
          </p:cNvCxnSpPr>
          <p:nvPr/>
        </p:nvCxnSpPr>
        <p:spPr>
          <a:xfrm flipV="1">
            <a:off x="8001529" y="4140436"/>
            <a:ext cx="0" cy="82606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7379759" y="2862538"/>
            <a:ext cx="1307043" cy="523220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algn="ctr" defTabSz="456265"/>
            <a:r>
              <a:rPr lang="en-US" sz="2800" kern="1000" spc="100" dirty="0" smtClean="0">
                <a:solidFill>
                  <a:srgbClr val="595959"/>
                </a:solidFill>
                <a:latin typeface="Lucida Bright"/>
              </a:rPr>
              <a:t>12%</a:t>
            </a:r>
            <a:endParaRPr lang="en-US" sz="2800" kern="1000" spc="100" dirty="0">
              <a:solidFill>
                <a:srgbClr val="595959"/>
              </a:solidFill>
              <a:latin typeface="Lucida Bright"/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260280" y="4317772"/>
            <a:ext cx="8683572" cy="1585563"/>
            <a:chOff x="611560" y="1913334"/>
            <a:chExt cx="8683572" cy="1585563"/>
          </a:xfrm>
        </p:grpSpPr>
        <p:pic>
          <p:nvPicPr>
            <p:cNvPr id="51" name="Image 50" descr="traiangl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7" t="33654" r="71104" b="35580"/>
            <a:stretch/>
          </p:blipFill>
          <p:spPr>
            <a:xfrm>
              <a:off x="2707944" y="1988839"/>
              <a:ext cx="1894122" cy="1510057"/>
            </a:xfrm>
            <a:prstGeom prst="rect">
              <a:avLst/>
            </a:prstGeom>
          </p:spPr>
        </p:pic>
        <p:pic>
          <p:nvPicPr>
            <p:cNvPr id="52" name="Image 51" descr="traiangl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6" t="41038" b="35664"/>
            <a:stretch/>
          </p:blipFill>
          <p:spPr>
            <a:xfrm>
              <a:off x="4582702" y="2186023"/>
              <a:ext cx="4712430" cy="1312874"/>
            </a:xfrm>
            <a:prstGeom prst="rect">
              <a:avLst/>
            </a:prstGeom>
          </p:spPr>
        </p:pic>
        <p:pic>
          <p:nvPicPr>
            <p:cNvPr id="53" name="Image 52" descr="traiangl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23" t="39525" r="51107" b="36335"/>
            <a:stretch/>
          </p:blipFill>
          <p:spPr>
            <a:xfrm>
              <a:off x="611560" y="1913334"/>
              <a:ext cx="2136428" cy="1573378"/>
            </a:xfrm>
            <a:prstGeom prst="rect">
              <a:avLst/>
            </a:prstGeom>
          </p:spPr>
        </p:pic>
      </p:grpSp>
      <p:sp>
        <p:nvSpPr>
          <p:cNvPr id="54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/>
          <a:lstStyle/>
          <a:p>
            <a:pPr lvl="0"/>
            <a:r>
              <a:rPr lang="en-US" sz="800" dirty="0">
                <a:solidFill>
                  <a:srgbClr val="5C7F92"/>
                </a:solidFill>
              </a:rPr>
              <a:t>ALTRAN GROUP KEY FACTS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ALTRAN KEY FACTS IN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MARKET DYNAMICS 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OFFERS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PORTFOLIO</a:t>
            </a:r>
            <a:endParaRPr lang="en-US" sz="8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>
          <a:xfrm>
            <a:off x="45244" y="6492875"/>
            <a:ext cx="823912" cy="365125"/>
          </a:xfrm>
        </p:spPr>
        <p:txBody>
          <a:bodyPr/>
          <a:lstStyle/>
          <a:p>
            <a:pPr>
              <a:defRPr/>
            </a:pPr>
            <a:fld id="{9AC96FBA-2CAA-42AC-9598-5EC3B9014A49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8" name="Rechteck 54"/>
          <p:cNvSpPr/>
          <p:nvPr/>
        </p:nvSpPr>
        <p:spPr>
          <a:xfrm>
            <a:off x="4818852" y="3968214"/>
            <a:ext cx="172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 err="1">
                <a:solidFill>
                  <a:srgbClr val="3095B4"/>
                </a:solidFill>
                <a:latin typeface="Lucida Bright"/>
              </a:rPr>
              <a:t>F</a:t>
            </a:r>
            <a:r>
              <a:rPr lang="fr-FR" sz="1200" b="1" dirty="0" err="1" smtClean="0">
                <a:solidFill>
                  <a:srgbClr val="3095B4"/>
                </a:solidFill>
                <a:latin typeface="Lucida Bright"/>
              </a:rPr>
              <a:t>ixed</a:t>
            </a:r>
            <a:r>
              <a:rPr lang="fr-FR" sz="1200" b="1" dirty="0" smtClean="0">
                <a:solidFill>
                  <a:srgbClr val="3095B4"/>
                </a:solidFill>
                <a:latin typeface="Lucida Bright"/>
              </a:rPr>
              <a:t> </a:t>
            </a:r>
            <a:r>
              <a:rPr lang="fr-FR" sz="1200" b="1" dirty="0">
                <a:solidFill>
                  <a:srgbClr val="3095B4"/>
                </a:solidFill>
                <a:latin typeface="Lucida Bright"/>
              </a:rPr>
              <a:t>P</a:t>
            </a:r>
            <a:r>
              <a:rPr lang="fr-FR" sz="1200" b="1" dirty="0" smtClean="0">
                <a:solidFill>
                  <a:srgbClr val="3095B4"/>
                </a:solidFill>
                <a:latin typeface="Lucida Bright"/>
              </a:rPr>
              <a:t>rice </a:t>
            </a:r>
            <a:br>
              <a:rPr lang="fr-FR" sz="1200" b="1" dirty="0" smtClean="0">
                <a:solidFill>
                  <a:srgbClr val="3095B4"/>
                </a:solidFill>
                <a:latin typeface="Lucida Bright"/>
              </a:rPr>
            </a:br>
            <a:r>
              <a:rPr lang="fr-FR" sz="1200" b="1" dirty="0" smtClean="0">
                <a:solidFill>
                  <a:srgbClr val="3095B4"/>
                </a:solidFill>
                <a:latin typeface="Lucida Bright"/>
              </a:rPr>
              <a:t>Project</a:t>
            </a:r>
            <a:endParaRPr lang="fr-FR" sz="1200" b="1" dirty="0">
              <a:solidFill>
                <a:srgbClr val="3095B4"/>
              </a:solidFill>
              <a:latin typeface="Lucida Bright"/>
            </a:endParaRPr>
          </a:p>
        </p:txBody>
      </p:sp>
      <p:sp>
        <p:nvSpPr>
          <p:cNvPr id="49" name="Rechteck 55"/>
          <p:cNvSpPr/>
          <p:nvPr/>
        </p:nvSpPr>
        <p:spPr>
          <a:xfrm>
            <a:off x="6710832" y="3968214"/>
            <a:ext cx="1727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 err="1" smtClean="0">
                <a:solidFill>
                  <a:srgbClr val="3095B4"/>
                </a:solidFill>
                <a:latin typeface="Lucida Bright"/>
              </a:rPr>
              <a:t>Outsourced</a:t>
            </a:r>
            <a:r>
              <a:rPr lang="fr-FR" sz="1200" b="1" dirty="0" smtClean="0">
                <a:solidFill>
                  <a:srgbClr val="3095B4"/>
                </a:solidFill>
                <a:latin typeface="Lucida Bright"/>
              </a:rPr>
              <a:t> Services</a:t>
            </a:r>
            <a:endParaRPr lang="fr-FR" sz="1200" b="1" dirty="0">
              <a:solidFill>
                <a:srgbClr val="3095B4"/>
              </a:solidFill>
              <a:latin typeface="Lucida Bright"/>
            </a:endParaRPr>
          </a:p>
        </p:txBody>
      </p:sp>
      <p:sp>
        <p:nvSpPr>
          <p:cNvPr id="50" name="Rechteck 50"/>
          <p:cNvSpPr/>
          <p:nvPr/>
        </p:nvSpPr>
        <p:spPr>
          <a:xfrm>
            <a:off x="2609660" y="3968214"/>
            <a:ext cx="172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 err="1">
                <a:solidFill>
                  <a:srgbClr val="595959"/>
                </a:solidFill>
                <a:latin typeface="Lucida Bright"/>
              </a:rPr>
              <a:t>S</a:t>
            </a:r>
            <a:r>
              <a:rPr lang="fr-FR" sz="1200" b="1" dirty="0" err="1" smtClean="0">
                <a:solidFill>
                  <a:srgbClr val="595959"/>
                </a:solidFill>
                <a:latin typeface="Lucida Bright"/>
              </a:rPr>
              <a:t>tructured</a:t>
            </a:r>
            <a:r>
              <a:rPr lang="fr-FR" sz="1200" b="1" dirty="0" smtClean="0">
                <a:solidFill>
                  <a:srgbClr val="595959"/>
                </a:solidFill>
                <a:latin typeface="Lucida Bright"/>
              </a:rPr>
              <a:t> </a:t>
            </a:r>
            <a:br>
              <a:rPr lang="fr-FR" sz="1200" b="1" dirty="0" smtClean="0">
                <a:solidFill>
                  <a:srgbClr val="595959"/>
                </a:solidFill>
                <a:latin typeface="Lucida Bright"/>
              </a:rPr>
            </a:br>
            <a:r>
              <a:rPr lang="fr-FR" sz="1200" b="1" dirty="0" smtClean="0">
                <a:solidFill>
                  <a:srgbClr val="595959"/>
                </a:solidFill>
                <a:latin typeface="Lucida Bright"/>
              </a:rPr>
              <a:t>Team </a:t>
            </a:r>
            <a:r>
              <a:rPr lang="fr-FR" sz="1200" b="1" dirty="0">
                <a:solidFill>
                  <a:srgbClr val="595959"/>
                </a:solidFill>
                <a:latin typeface="Lucida Bright"/>
              </a:rPr>
              <a:t>E</a:t>
            </a:r>
            <a:r>
              <a:rPr lang="fr-FR" sz="1200" b="1" dirty="0" smtClean="0">
                <a:solidFill>
                  <a:srgbClr val="595959"/>
                </a:solidFill>
                <a:latin typeface="Lucida Bright"/>
              </a:rPr>
              <a:t>xpertise</a:t>
            </a:r>
            <a:endParaRPr lang="fr-FR" sz="1200" b="1" dirty="0">
              <a:solidFill>
                <a:srgbClr val="595959"/>
              </a:solidFill>
              <a:latin typeface="Lucida Bright"/>
            </a:endParaRPr>
          </a:p>
        </p:txBody>
      </p:sp>
      <p:sp>
        <p:nvSpPr>
          <p:cNvPr id="51" name="Rechteck 51"/>
          <p:cNvSpPr/>
          <p:nvPr/>
        </p:nvSpPr>
        <p:spPr>
          <a:xfrm>
            <a:off x="780139" y="3968214"/>
            <a:ext cx="172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 err="1" smtClean="0">
                <a:solidFill>
                  <a:srgbClr val="595959"/>
                </a:solidFill>
                <a:latin typeface="Lucida Bright"/>
              </a:rPr>
              <a:t>Subject</a:t>
            </a:r>
            <a:r>
              <a:rPr lang="fr-FR" sz="1200" b="1" dirty="0" smtClean="0">
                <a:solidFill>
                  <a:srgbClr val="595959"/>
                </a:solidFill>
                <a:latin typeface="Lucida Bright"/>
              </a:rPr>
              <a:t> </a:t>
            </a:r>
            <a:r>
              <a:rPr lang="fr-FR" sz="1200" b="1" dirty="0" err="1">
                <a:solidFill>
                  <a:srgbClr val="595959"/>
                </a:solidFill>
                <a:latin typeface="Lucida Bright"/>
              </a:rPr>
              <a:t>M</a:t>
            </a:r>
            <a:r>
              <a:rPr lang="fr-FR" sz="1200" b="1" dirty="0" err="1" smtClean="0">
                <a:solidFill>
                  <a:srgbClr val="595959"/>
                </a:solidFill>
                <a:latin typeface="Lucida Bright"/>
              </a:rPr>
              <a:t>atter</a:t>
            </a:r>
            <a:r>
              <a:rPr lang="fr-FR" sz="1200" b="1" dirty="0" smtClean="0">
                <a:solidFill>
                  <a:srgbClr val="595959"/>
                </a:solidFill>
                <a:latin typeface="Lucida Bright"/>
              </a:rPr>
              <a:t> Expertise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4817534" y="4553042"/>
            <a:ext cx="1728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3095B4"/>
                </a:solidFill>
              </a:rPr>
              <a:t>Delivery of a product </a:t>
            </a:r>
            <a:r>
              <a:rPr lang="en-US" sz="1000" dirty="0" smtClean="0">
                <a:solidFill>
                  <a:srgbClr val="3095B4"/>
                </a:solidFill>
              </a:rPr>
              <a:t/>
            </a:r>
            <a:br>
              <a:rPr lang="en-US" sz="1000" dirty="0" smtClean="0">
                <a:solidFill>
                  <a:srgbClr val="3095B4"/>
                </a:solidFill>
              </a:rPr>
            </a:br>
            <a:r>
              <a:rPr lang="en-US" sz="1000" dirty="0" smtClean="0">
                <a:solidFill>
                  <a:srgbClr val="3095B4"/>
                </a:solidFill>
              </a:rPr>
              <a:t>or </a:t>
            </a:r>
            <a:r>
              <a:rPr lang="en-US" sz="1000" dirty="0">
                <a:solidFill>
                  <a:srgbClr val="3095B4"/>
                </a:solidFill>
              </a:rPr>
              <a:t>a service </a:t>
            </a:r>
            <a:r>
              <a:rPr lang="en-US" sz="1000" dirty="0" smtClean="0">
                <a:solidFill>
                  <a:srgbClr val="3095B4"/>
                </a:solidFill>
              </a:rPr>
              <a:t>to </a:t>
            </a:r>
            <a:r>
              <a:rPr lang="en-US" sz="1000" dirty="0">
                <a:solidFill>
                  <a:srgbClr val="3095B4"/>
                </a:solidFill>
              </a:rPr>
              <a:t>guarantee committed </a:t>
            </a:r>
            <a:r>
              <a:rPr lang="en-US" sz="1000" dirty="0" smtClean="0">
                <a:solidFill>
                  <a:srgbClr val="3095B4"/>
                </a:solidFill>
              </a:rPr>
              <a:t>results.</a:t>
            </a:r>
            <a:endParaRPr lang="fr-FR" sz="1000" dirty="0">
              <a:solidFill>
                <a:srgbClr val="3095B4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6687859" y="4553042"/>
            <a:ext cx="1727999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3095B4"/>
                </a:solidFill>
              </a:rPr>
              <a:t>Catalogue of services </a:t>
            </a:r>
            <a:r>
              <a:rPr lang="en-US" sz="1000" dirty="0" smtClean="0">
                <a:solidFill>
                  <a:srgbClr val="3095B4"/>
                </a:solidFill>
              </a:rPr>
              <a:t/>
            </a:r>
            <a:br>
              <a:rPr lang="en-US" sz="1000" dirty="0" smtClean="0">
                <a:solidFill>
                  <a:srgbClr val="3095B4"/>
                </a:solidFill>
              </a:rPr>
            </a:br>
            <a:r>
              <a:rPr lang="en-US" sz="1000" dirty="0" smtClean="0">
                <a:solidFill>
                  <a:srgbClr val="3095B4"/>
                </a:solidFill>
              </a:rPr>
              <a:t>that </a:t>
            </a:r>
            <a:r>
              <a:rPr lang="en-US" sz="1000" dirty="0" err="1" smtClean="0">
                <a:solidFill>
                  <a:srgbClr val="3095B4"/>
                </a:solidFill>
              </a:rPr>
              <a:t>industrialise</a:t>
            </a:r>
            <a:r>
              <a:rPr lang="en-US" sz="1000" dirty="0" smtClean="0">
                <a:solidFill>
                  <a:srgbClr val="3095B4"/>
                </a:solidFill>
              </a:rPr>
              <a:t> </a:t>
            </a:r>
            <a:r>
              <a:rPr lang="en-US" sz="1000" dirty="0">
                <a:solidFill>
                  <a:srgbClr val="3095B4"/>
                </a:solidFill>
              </a:rPr>
              <a:t>recurrent needs for committed </a:t>
            </a:r>
            <a:r>
              <a:rPr lang="en-US" sz="1000" dirty="0" smtClean="0">
                <a:solidFill>
                  <a:srgbClr val="3095B4"/>
                </a:solidFill>
              </a:rPr>
              <a:t/>
            </a:r>
            <a:br>
              <a:rPr lang="en-US" sz="1000" dirty="0" smtClean="0">
                <a:solidFill>
                  <a:srgbClr val="3095B4"/>
                </a:solidFill>
              </a:rPr>
            </a:br>
            <a:r>
              <a:rPr lang="en-US" sz="1000" dirty="0" smtClean="0">
                <a:solidFill>
                  <a:srgbClr val="3095B4"/>
                </a:solidFill>
              </a:rPr>
              <a:t>results on a </a:t>
            </a:r>
            <a:r>
              <a:rPr lang="en-US" sz="1000" dirty="0">
                <a:solidFill>
                  <a:srgbClr val="3095B4"/>
                </a:solidFill>
              </a:rPr>
              <a:t>range of ordered work </a:t>
            </a:r>
            <a:r>
              <a:rPr lang="en-US" sz="1000" dirty="0" smtClean="0">
                <a:solidFill>
                  <a:srgbClr val="3095B4"/>
                </a:solidFill>
              </a:rPr>
              <a:t>packages.</a:t>
            </a:r>
            <a:r>
              <a:rPr lang="fr-FR" sz="1000" dirty="0" smtClean="0">
                <a:solidFill>
                  <a:srgbClr val="3095B4"/>
                </a:solidFill>
              </a:rPr>
              <a:t> </a:t>
            </a:r>
            <a:endParaRPr lang="fr-FR" sz="1000" dirty="0">
              <a:solidFill>
                <a:srgbClr val="3095B4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2630129" y="4553042"/>
            <a:ext cx="172799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595959"/>
                </a:solidFill>
              </a:rPr>
              <a:t>Access to </a:t>
            </a:r>
            <a:r>
              <a:rPr lang="en-GB" sz="1000" dirty="0">
                <a:solidFill>
                  <a:srgbClr val="595959"/>
                </a:solidFill>
              </a:rPr>
              <a:t>m</a:t>
            </a:r>
            <a:r>
              <a:rPr lang="en-GB" sz="1000" dirty="0" smtClean="0">
                <a:solidFill>
                  <a:srgbClr val="595959"/>
                </a:solidFill>
              </a:rPr>
              <a:t>ulti-disciplinary </a:t>
            </a:r>
            <a:r>
              <a:rPr lang="en-GB" sz="1000" dirty="0">
                <a:solidFill>
                  <a:srgbClr val="595959"/>
                </a:solidFill>
              </a:rPr>
              <a:t>skills </a:t>
            </a:r>
            <a:r>
              <a:rPr lang="en-US" sz="1000" dirty="0">
                <a:solidFill>
                  <a:srgbClr val="595959"/>
                </a:solidFill>
              </a:rPr>
              <a:t>provided on </a:t>
            </a:r>
            <a:r>
              <a:rPr lang="en-US" sz="1000" dirty="0" smtClean="0">
                <a:solidFill>
                  <a:srgbClr val="595959"/>
                </a:solidFill>
              </a:rPr>
              <a:t/>
            </a:r>
            <a:br>
              <a:rPr lang="en-US" sz="1000" dirty="0" smtClean="0">
                <a:solidFill>
                  <a:srgbClr val="595959"/>
                </a:solidFill>
              </a:rPr>
            </a:br>
            <a:r>
              <a:rPr lang="en-US" sz="1000" dirty="0" smtClean="0">
                <a:solidFill>
                  <a:srgbClr val="595959"/>
                </a:solidFill>
              </a:rPr>
              <a:t>a Service </a:t>
            </a:r>
            <a:r>
              <a:rPr lang="en-US" sz="1000" dirty="0">
                <a:solidFill>
                  <a:srgbClr val="595959"/>
                </a:solidFill>
              </a:rPr>
              <a:t>Level Agreement </a:t>
            </a:r>
            <a:r>
              <a:rPr lang="en-US" sz="1000" dirty="0" smtClean="0">
                <a:solidFill>
                  <a:srgbClr val="595959"/>
                </a:solidFill>
              </a:rPr>
              <a:t>basis and supported by Key </a:t>
            </a:r>
            <a:r>
              <a:rPr lang="en-US" sz="1000" dirty="0">
                <a:solidFill>
                  <a:srgbClr val="595959"/>
                </a:solidFill>
              </a:rPr>
              <a:t>Performance </a:t>
            </a:r>
            <a:r>
              <a:rPr lang="en-US" sz="1000" dirty="0" smtClean="0">
                <a:solidFill>
                  <a:srgbClr val="595959"/>
                </a:solidFill>
              </a:rPr>
              <a:t>Indicators.</a:t>
            </a:r>
            <a:endParaRPr lang="fr-FR" sz="1000" dirty="0">
              <a:solidFill>
                <a:srgbClr val="595959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764851" y="4553042"/>
            <a:ext cx="172726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595959"/>
                </a:solidFill>
              </a:rPr>
              <a:t>Specific skills </a:t>
            </a:r>
            <a:r>
              <a:rPr lang="en-US" sz="1000" dirty="0" smtClean="0">
                <a:solidFill>
                  <a:srgbClr val="595959"/>
                </a:solidFill>
              </a:rPr>
              <a:t>that </a:t>
            </a:r>
            <a:r>
              <a:rPr lang="en-US" sz="1000" dirty="0">
                <a:solidFill>
                  <a:srgbClr val="595959"/>
                </a:solidFill>
              </a:rPr>
              <a:t>complement </a:t>
            </a:r>
            <a:r>
              <a:rPr lang="en-US" sz="1000" dirty="0" smtClean="0">
                <a:solidFill>
                  <a:srgbClr val="595959"/>
                </a:solidFill>
              </a:rPr>
              <a:t>client teams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595959"/>
                </a:solidFill>
              </a:rPr>
              <a:t>to </a:t>
            </a:r>
            <a:r>
              <a:rPr lang="en-US" sz="1000" dirty="0">
                <a:solidFill>
                  <a:srgbClr val="595959"/>
                </a:solidFill>
              </a:rPr>
              <a:t>support </a:t>
            </a:r>
            <a:r>
              <a:rPr lang="en-US" sz="1000" dirty="0" smtClean="0">
                <a:solidFill>
                  <a:srgbClr val="595959"/>
                </a:solidFill>
              </a:rPr>
              <a:t>clients </a:t>
            </a:r>
            <a:r>
              <a:rPr lang="en-US" sz="1000" dirty="0">
                <a:solidFill>
                  <a:srgbClr val="595959"/>
                </a:solidFill>
              </a:rPr>
              <a:t>with individual </a:t>
            </a:r>
            <a:r>
              <a:rPr lang="en-US" sz="1000" dirty="0" smtClean="0">
                <a:solidFill>
                  <a:srgbClr val="595959"/>
                </a:solidFill>
              </a:rPr>
              <a:t>expertise.</a:t>
            </a:r>
            <a:endParaRPr lang="fr-FR" sz="1000" dirty="0">
              <a:solidFill>
                <a:srgbClr val="595959"/>
              </a:solidFill>
            </a:endParaRPr>
          </a:p>
        </p:txBody>
      </p:sp>
      <p:sp>
        <p:nvSpPr>
          <p:cNvPr id="57" name="Rechteck 50"/>
          <p:cNvSpPr/>
          <p:nvPr/>
        </p:nvSpPr>
        <p:spPr>
          <a:xfrm>
            <a:off x="4751294" y="5621962"/>
            <a:ext cx="36381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800" i="1" dirty="0" err="1" smtClean="0">
                <a:solidFill>
                  <a:srgbClr val="3095B4"/>
                </a:solidFill>
              </a:rPr>
              <a:t>Risks</a:t>
            </a:r>
            <a:r>
              <a:rPr lang="fr-FR" sz="800" i="1" dirty="0" smtClean="0">
                <a:solidFill>
                  <a:srgbClr val="3095B4"/>
                </a:solidFill>
              </a:rPr>
              <a:t> Management</a:t>
            </a:r>
            <a:endParaRPr lang="fr-FR" sz="800" i="1" dirty="0">
              <a:solidFill>
                <a:srgbClr val="3095B4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flipV="1">
            <a:off x="753533" y="5635006"/>
            <a:ext cx="7430400" cy="10800"/>
          </a:xfrm>
          <a:prstGeom prst="rect">
            <a:avLst/>
          </a:prstGeom>
          <a:gradFill flip="none" rotWithShape="1">
            <a:gsLst>
              <a:gs pos="33000">
                <a:schemeClr val="tx2"/>
              </a:gs>
              <a:gs pos="64000">
                <a:schemeClr val="accent1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100" dirty="0">
              <a:solidFill>
                <a:prstClr val="white"/>
              </a:solidFill>
            </a:endParaRPr>
          </a:p>
        </p:txBody>
      </p:sp>
      <p:sp>
        <p:nvSpPr>
          <p:cNvPr id="60" name="Triangle isocèle 59"/>
          <p:cNvSpPr/>
          <p:nvPr/>
        </p:nvSpPr>
        <p:spPr>
          <a:xfrm rot="5400000">
            <a:off x="8211481" y="5544760"/>
            <a:ext cx="127000" cy="20320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61" name="Connecteur droit 60"/>
          <p:cNvCxnSpPr/>
          <p:nvPr/>
        </p:nvCxnSpPr>
        <p:spPr>
          <a:xfrm>
            <a:off x="754528" y="4446830"/>
            <a:ext cx="1728000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2633806" y="4446830"/>
            <a:ext cx="1727999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6666808" y="4446830"/>
            <a:ext cx="1727999" cy="0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"/>
          <p:cNvSpPr txBox="1">
            <a:spLocks/>
          </p:cNvSpPr>
          <p:nvPr/>
        </p:nvSpPr>
        <p:spPr>
          <a:xfrm>
            <a:off x="753533" y="3174784"/>
            <a:ext cx="3602567" cy="70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816479" indent="-816479" algn="l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 baseline="0">
                <a:solidFill>
                  <a:schemeClr val="tx1"/>
                </a:solidFill>
                <a:latin typeface="Lucida Bright" pitchFamily="18" charset="0"/>
                <a:ea typeface="+mn-ea"/>
                <a:cs typeface="+mn-cs"/>
              </a:defRPr>
            </a:lvl1pPr>
            <a:lvl2pPr marL="1769038" indent="-680399" algn="l" defTabSz="2177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ucida Bright" pitchFamily="18" charset="0"/>
                <a:ea typeface="+mn-ea"/>
                <a:cs typeface="+mn-cs"/>
              </a:defRPr>
            </a:lvl2pPr>
            <a:lvl3pPr marL="2721597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ucida Bright" pitchFamily="18" charset="0"/>
                <a:ea typeface="+mn-ea"/>
                <a:cs typeface="+mn-cs"/>
              </a:defRPr>
            </a:lvl3pPr>
            <a:lvl4pPr marL="3810236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ucida Bright" pitchFamily="18" charset="0"/>
                <a:ea typeface="+mn-ea"/>
                <a:cs typeface="+mn-cs"/>
              </a:defRPr>
            </a:lvl4pPr>
            <a:lvl5pPr marL="4898875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Lucida Bright" pitchFamily="18" charset="0"/>
                <a:ea typeface="+mn-ea"/>
                <a:cs typeface="+mn-cs"/>
              </a:defRPr>
            </a:lvl5pPr>
            <a:lvl6pPr marL="5987514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4D9A"/>
              </a:buClr>
              <a:defRPr/>
            </a:pPr>
            <a:r>
              <a:rPr lang="fr-FR" sz="1400" b="0" kern="1000" spc="100" dirty="0">
                <a:solidFill>
                  <a:srgbClr val="FFFFFF"/>
                </a:solidFill>
                <a:latin typeface="Lucida Sans"/>
                <a:sym typeface="Century Gothic" pitchFamily="34" charset="0"/>
              </a:rPr>
              <a:t>COMPETENCES &amp; SKILLS COMMITMENTS </a:t>
            </a:r>
            <a:r>
              <a:rPr lang="fr-FR" sz="900" b="0" kern="1000" spc="100" dirty="0">
                <a:solidFill>
                  <a:srgbClr val="FFFFFF"/>
                </a:solidFill>
                <a:latin typeface="Lucida Sans"/>
                <a:sym typeface="Century Gothic" pitchFamily="34" charset="0"/>
              </a:rPr>
              <a:t>(ADM 1&amp;2)</a:t>
            </a:r>
          </a:p>
        </p:txBody>
      </p:sp>
      <p:sp>
        <p:nvSpPr>
          <p:cNvPr id="66" name="Text Placeholder 3"/>
          <p:cNvSpPr txBox="1">
            <a:spLocks/>
          </p:cNvSpPr>
          <p:nvPr/>
        </p:nvSpPr>
        <p:spPr>
          <a:xfrm>
            <a:off x="4804841" y="3174784"/>
            <a:ext cx="3589859" cy="70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816479" indent="-816479" algn="l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 baseline="0">
                <a:solidFill>
                  <a:schemeClr val="tx1"/>
                </a:solidFill>
                <a:latin typeface="Lucida Bright" pitchFamily="18" charset="0"/>
                <a:ea typeface="+mn-ea"/>
                <a:cs typeface="+mn-cs"/>
              </a:defRPr>
            </a:lvl1pPr>
            <a:lvl2pPr marL="1769038" indent="-680399" algn="l" defTabSz="2177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ucida Bright" pitchFamily="18" charset="0"/>
                <a:ea typeface="+mn-ea"/>
                <a:cs typeface="+mn-cs"/>
              </a:defRPr>
            </a:lvl2pPr>
            <a:lvl3pPr marL="2721597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Lucida Bright" pitchFamily="18" charset="0"/>
                <a:ea typeface="+mn-ea"/>
                <a:cs typeface="+mn-cs"/>
              </a:defRPr>
            </a:lvl3pPr>
            <a:lvl4pPr marL="3810236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Lucida Bright" pitchFamily="18" charset="0"/>
                <a:ea typeface="+mn-ea"/>
                <a:cs typeface="+mn-cs"/>
              </a:defRPr>
            </a:lvl4pPr>
            <a:lvl5pPr marL="4898875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Lucida Bright" pitchFamily="18" charset="0"/>
                <a:ea typeface="+mn-ea"/>
                <a:cs typeface="+mn-cs"/>
              </a:defRPr>
            </a:lvl5pPr>
            <a:lvl6pPr marL="5987514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4D9A"/>
              </a:buClr>
              <a:defRPr/>
            </a:pPr>
            <a:r>
              <a:rPr lang="fr-FR" sz="1400" b="0" kern="1000" spc="100" dirty="0" smtClean="0">
                <a:solidFill>
                  <a:srgbClr val="FFFFFF"/>
                </a:solidFill>
                <a:latin typeface="Lucida Sans"/>
                <a:sym typeface="Century Gothic" pitchFamily="34" charset="0"/>
              </a:rPr>
              <a:t>FIXED PRICE </a:t>
            </a:r>
            <a:br>
              <a:rPr lang="fr-FR" sz="1400" b="0" kern="1000" spc="100" dirty="0" smtClean="0">
                <a:solidFill>
                  <a:srgbClr val="FFFFFF"/>
                </a:solidFill>
                <a:latin typeface="Lucida Sans"/>
                <a:sym typeface="Century Gothic" pitchFamily="34" charset="0"/>
              </a:rPr>
            </a:br>
            <a:r>
              <a:rPr lang="fr-FR" sz="1400" b="0" kern="1000" spc="100" dirty="0" smtClean="0">
                <a:solidFill>
                  <a:srgbClr val="FFFFFF"/>
                </a:solidFill>
                <a:latin typeface="Lucida Sans"/>
                <a:sym typeface="Century Gothic" pitchFamily="34" charset="0"/>
              </a:rPr>
              <a:t>COMMITMENTS </a:t>
            </a:r>
            <a:r>
              <a:rPr lang="fr-FR" sz="900" b="0" kern="1000" spc="100" dirty="0" smtClean="0">
                <a:solidFill>
                  <a:srgbClr val="FFFFFF"/>
                </a:solidFill>
                <a:latin typeface="Lucida Sans"/>
                <a:sym typeface="Century Gothic" pitchFamily="34" charset="0"/>
              </a:rPr>
              <a:t>(ADM 3&amp;4)</a:t>
            </a:r>
            <a:endParaRPr lang="fr-FR" sz="900" b="0" kern="1000" spc="100" dirty="0">
              <a:solidFill>
                <a:srgbClr val="FFFFFF"/>
              </a:solidFill>
              <a:latin typeface="Lucida Sans"/>
              <a:sym typeface="Century Gothic" pitchFamily="34" charset="0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4818489" y="4446830"/>
            <a:ext cx="1727999" cy="0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re 1"/>
          <p:cNvSpPr txBox="1">
            <a:spLocks/>
          </p:cNvSpPr>
          <p:nvPr/>
        </p:nvSpPr>
        <p:spPr>
          <a:xfrm>
            <a:off x="457200" y="814176"/>
            <a:ext cx="8229600" cy="415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5C7F92"/>
                </a:solidFill>
                <a:latin typeface="Lucida Bright"/>
                <a:ea typeface="+mj-ea"/>
                <a:cs typeface="Lucida Bright"/>
              </a:defRPr>
            </a:lvl1pPr>
          </a:lstStyle>
          <a:p>
            <a:pPr>
              <a:defRPr/>
            </a:pPr>
            <a:r>
              <a:rPr lang="en-US" dirty="0" smtClean="0"/>
              <a:t>What do we do ? The Altran Delivery Model</a:t>
            </a:r>
            <a:endParaRPr lang="en-US" dirty="0"/>
          </a:p>
        </p:txBody>
      </p:sp>
      <p:sp>
        <p:nvSpPr>
          <p:cNvPr id="27" name="Espace réservé du texte 4"/>
          <p:cNvSpPr>
            <a:spLocks noGrp="1"/>
          </p:cNvSpPr>
          <p:nvPr>
            <p:ph type="body" sz="quarter" idx="13"/>
          </p:nvPr>
        </p:nvSpPr>
        <p:spPr bwMode="auto">
          <a:xfrm>
            <a:off x="457200" y="556364"/>
            <a:ext cx="8229600" cy="25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Lucida Sans"/>
                <a:cs typeface="Lucida Sans"/>
              </a:rPr>
              <a:t>GROUP KEY FACTS</a:t>
            </a: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457200" y="1789545"/>
            <a:ext cx="8229600" cy="1208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595959"/>
                </a:solidFill>
                <a:latin typeface="Lucida Sans"/>
                <a:ea typeface="+mn-ea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spcAft>
                <a:spcPct val="0"/>
              </a:spcAft>
              <a:buFont typeface="Arial"/>
              <a:buNone/>
            </a:pPr>
            <a:r>
              <a:rPr lang="en-US" dirty="0">
                <a:cs typeface="Lucida Sans Unicode" pitchFamily="34" charset="0"/>
              </a:rPr>
              <a:t>To accommodate the changing dynamics of our clients and the market place, our ADM covers the traditional Time &amp; Materials approach and allows Altran to act as a strategic partner to support global projects and guarantee a consistent level of service.</a:t>
            </a:r>
            <a:endParaRPr lang="fr-FR" dirty="0">
              <a:cs typeface="Lucida Sans Unicode" pitchFamily="34" charset="0"/>
            </a:endParaRPr>
          </a:p>
        </p:txBody>
      </p:sp>
      <p:sp>
        <p:nvSpPr>
          <p:cNvPr id="24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457200" y="141993"/>
            <a:ext cx="8229600" cy="252428"/>
          </a:xfrm>
        </p:spPr>
        <p:txBody>
          <a:bodyPr/>
          <a:lstStyle/>
          <a:p>
            <a:pPr lvl="0"/>
            <a:r>
              <a:rPr lang="en-US" sz="800" dirty="0">
                <a:solidFill>
                  <a:srgbClr val="5C7F92"/>
                </a:solidFill>
              </a:rPr>
              <a:t>ALTRAN GROUP KEY FACTS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ALTRAN KEY FACTS IN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MARKET DYNAMICS 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OFFERS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PORTFOLIO</a:t>
            </a:r>
            <a:endParaRPr lang="en-US" sz="8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Altran key facts in Rail, Infrastructure &amp; Transport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02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11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189" y="1153736"/>
            <a:ext cx="3328022" cy="19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563355" y="5241732"/>
            <a:ext cx="3714012" cy="90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2" tIns="45630" rIns="91242" bIns="45630">
            <a:spAutoFit/>
          </a:bodyPr>
          <a:lstStyle/>
          <a:p>
            <a:pPr defTabSz="456265">
              <a:lnSpc>
                <a:spcPct val="90000"/>
              </a:lnSpc>
              <a:buClr>
                <a:srgbClr val="B6B6B6"/>
              </a:buClr>
              <a:buSzPct val="50000"/>
              <a:defRPr/>
            </a:pPr>
            <a:endParaRPr lang="en-US" sz="1100" dirty="0">
              <a:solidFill>
                <a:srgbClr val="595959"/>
              </a:solidFill>
              <a:latin typeface="Lucida Sans"/>
              <a:cs typeface="Lucida Sans"/>
            </a:endParaRPr>
          </a:p>
          <a:p>
            <a:pPr defTabSz="456265">
              <a:lnSpc>
                <a:spcPct val="90000"/>
              </a:lnSpc>
              <a:buClr>
                <a:srgbClr val="B6B6B6"/>
              </a:buClr>
              <a:buSzPct val="50000"/>
              <a:defRPr/>
            </a:pPr>
            <a:r>
              <a:rPr lang="en-US" sz="1100" dirty="0">
                <a:solidFill>
                  <a:srgbClr val="595959"/>
                </a:solidFill>
                <a:latin typeface="Lucida Sans"/>
                <a:cs typeface="Lucida Sans"/>
              </a:rPr>
              <a:t> </a:t>
            </a:r>
          </a:p>
          <a:p>
            <a:pPr marL="25239" defTabSz="456265" fontAlgn="b">
              <a:buClr>
                <a:srgbClr val="B6B6B6"/>
              </a:buClr>
              <a:buSzPct val="70000"/>
              <a:defRPr/>
            </a:pPr>
            <a:r>
              <a:rPr lang="en-US" sz="1100" b="1" dirty="0">
                <a:solidFill>
                  <a:srgbClr val="595959"/>
                </a:solidFill>
                <a:latin typeface="Lucida Sans"/>
                <a:cs typeface="Lucida Sans"/>
              </a:rPr>
              <a:t>Top </a:t>
            </a:r>
            <a:r>
              <a:rPr lang="en-US" sz="1100" b="1" dirty="0" smtClean="0">
                <a:solidFill>
                  <a:srgbClr val="595959"/>
                </a:solidFill>
                <a:latin typeface="Lucida Sans"/>
                <a:cs typeface="Lucida Sans"/>
              </a:rPr>
              <a:t>Clients</a:t>
            </a:r>
            <a:endParaRPr lang="en-US" sz="1100" b="1" dirty="0">
              <a:solidFill>
                <a:srgbClr val="595959"/>
              </a:solidFill>
              <a:latin typeface="Lucida Sans"/>
              <a:cs typeface="Lucida Sans"/>
            </a:endParaRPr>
          </a:p>
          <a:p>
            <a:pPr marL="25239" defTabSz="456265" fontAlgn="b">
              <a:buClr>
                <a:srgbClr val="B6B6B6"/>
              </a:buClr>
              <a:buSzPct val="70000"/>
              <a:defRPr/>
            </a:pPr>
            <a:r>
              <a:rPr lang="fr-FR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SNCF, Alstom</a:t>
            </a:r>
            <a:r>
              <a:rPr lang="fr-FR" sz="1100" dirty="0">
                <a:solidFill>
                  <a:srgbClr val="595959"/>
                </a:solidFill>
                <a:latin typeface="Lucida Sans"/>
                <a:cs typeface="Lucida Sans"/>
              </a:rPr>
              <a:t>, Thales, Bombardier, Talgo, </a:t>
            </a:r>
            <a:r>
              <a:rPr lang="fr-FR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Siemens, </a:t>
            </a:r>
            <a:r>
              <a:rPr lang="fr-FR" sz="1100" dirty="0" err="1" smtClean="0">
                <a:solidFill>
                  <a:srgbClr val="595959"/>
                </a:solidFill>
                <a:latin typeface="Lucida Sans"/>
                <a:cs typeface="Lucida Sans"/>
              </a:rPr>
              <a:t>Ansaldo</a:t>
            </a:r>
            <a:r>
              <a:rPr lang="fr-FR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/Hitachi, RATP</a:t>
            </a:r>
            <a:r>
              <a:rPr lang="fr-FR" sz="1100" dirty="0">
                <a:solidFill>
                  <a:srgbClr val="595959"/>
                </a:solidFill>
                <a:latin typeface="Lucida Sans"/>
                <a:cs typeface="Lucida Sans"/>
              </a:rPr>
              <a:t>, CAF</a:t>
            </a:r>
            <a:r>
              <a:rPr lang="fr-FR" sz="1100" dirty="0" smtClean="0">
                <a:solidFill>
                  <a:srgbClr val="595959"/>
                </a:solidFill>
                <a:latin typeface="Lucida Sans"/>
                <a:cs typeface="Lucida Sans"/>
              </a:rPr>
              <a:t>, Knorr-</a:t>
            </a:r>
            <a:r>
              <a:rPr lang="fr-FR" sz="1100" dirty="0" err="1" smtClean="0">
                <a:solidFill>
                  <a:srgbClr val="595959"/>
                </a:solidFill>
                <a:latin typeface="Lucida Sans"/>
                <a:cs typeface="Lucida Sans"/>
              </a:rPr>
              <a:t>Bremse</a:t>
            </a:r>
            <a:endParaRPr lang="fr-FR" sz="1100" dirty="0">
              <a:solidFill>
                <a:srgbClr val="595959"/>
              </a:solidFill>
              <a:latin typeface="Lucida Sans"/>
              <a:cs typeface="Lucida San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63354" y="4568570"/>
            <a:ext cx="3692709" cy="8386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6265"/>
            <a:r>
              <a:rPr lang="en-US" sz="1100" kern="0" spc="100" dirty="0" smtClean="0">
                <a:solidFill>
                  <a:srgbClr val="BFBFBF"/>
                </a:solidFill>
                <a:latin typeface="Lucida Sans Unicode"/>
              </a:rPr>
              <a:t>CLIENTS</a:t>
            </a:r>
          </a:p>
          <a:p>
            <a:pPr defTabSz="456265"/>
            <a:r>
              <a:rPr lang="en-US" sz="4400" dirty="0">
                <a:solidFill>
                  <a:srgbClr val="5C7F92"/>
                </a:solidFill>
                <a:latin typeface="Lucida Bright"/>
              </a:rPr>
              <a:t>1</a:t>
            </a:r>
            <a:r>
              <a:rPr lang="en-US" sz="4400" dirty="0" smtClean="0">
                <a:solidFill>
                  <a:srgbClr val="5C7F92"/>
                </a:solidFill>
                <a:latin typeface="Lucida Bright"/>
              </a:rPr>
              <a:t>0+</a:t>
            </a:r>
            <a:endParaRPr lang="en-US" sz="4400" dirty="0">
              <a:solidFill>
                <a:srgbClr val="5C7F92"/>
              </a:solidFill>
              <a:latin typeface="Lucida Brigh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partner with a worldwide presence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DF58-B722-5547-95CB-FCE935BB8988}" type="slidenum">
              <a:rPr lang="fr-FR" smtClean="0"/>
              <a:t>9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Arial" charset="0"/>
              <a:defRPr/>
            </a:pPr>
            <a:r>
              <a:rPr lang="en-US" sz="1300" dirty="0"/>
              <a:t>ALTRAN KEY FACTS IN RAIL, I&amp;T</a:t>
            </a:r>
          </a:p>
          <a:p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ALTRAN GROUP KEY FACTS | </a:t>
            </a:r>
            <a:r>
              <a:rPr lang="en-US" sz="800" dirty="0">
                <a:solidFill>
                  <a:srgbClr val="5C7F92"/>
                </a:solidFill>
              </a:rPr>
              <a:t>ALTRAN KEY FACTS IN </a:t>
            </a:r>
            <a:r>
              <a:rPr lang="en-US" sz="800" dirty="0" smtClean="0">
                <a:solidFill>
                  <a:srgbClr val="5C7F92"/>
                </a:solidFill>
              </a:rPr>
              <a:t>RAIL, I&amp;T 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| MARKET DYNAMICS |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RAIL, I&amp;T </a:t>
            </a:r>
            <a:r>
              <a:rPr lang="en-US" sz="800" dirty="0">
                <a:solidFill>
                  <a:prstClr val="white">
                    <a:lumMod val="75000"/>
                  </a:prstClr>
                </a:solidFill>
              </a:rPr>
              <a:t>OFFERS </a:t>
            </a:r>
            <a:r>
              <a:rPr lang="en-US" sz="800" dirty="0" smtClean="0">
                <a:solidFill>
                  <a:prstClr val="white">
                    <a:lumMod val="75000"/>
                  </a:prstClr>
                </a:solidFill>
              </a:rPr>
              <a:t>PORTFOLIO</a:t>
            </a:r>
            <a:endParaRPr lang="en-US" dirty="0"/>
          </a:p>
        </p:txBody>
      </p:sp>
      <p:cxnSp>
        <p:nvCxnSpPr>
          <p:cNvPr id="21" name="Connecteur droit 20"/>
          <p:cNvCxnSpPr/>
          <p:nvPr/>
        </p:nvCxnSpPr>
        <p:spPr>
          <a:xfrm flipH="1">
            <a:off x="5002284" y="3249446"/>
            <a:ext cx="371401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5002284" y="4529061"/>
            <a:ext cx="371401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002284" y="3306394"/>
            <a:ext cx="3684516" cy="10112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6265"/>
            <a:r>
              <a:rPr lang="en-US" sz="1100" kern="0" spc="100" dirty="0" smtClean="0">
                <a:solidFill>
                  <a:srgbClr val="BFBFBF"/>
                </a:solidFill>
                <a:latin typeface="Lucida Sans Unicode"/>
              </a:rPr>
              <a:t>ENGINEERS</a:t>
            </a:r>
          </a:p>
          <a:p>
            <a:pPr defTabSz="456265"/>
            <a:r>
              <a:rPr lang="en-US" sz="4400" dirty="0" smtClean="0">
                <a:solidFill>
                  <a:srgbClr val="5C7F92"/>
                </a:solidFill>
                <a:latin typeface="Lucida Bright"/>
              </a:rPr>
              <a:t>630+</a:t>
            </a:r>
          </a:p>
          <a:p>
            <a:pPr defTabSz="456265"/>
            <a:endParaRPr lang="en-US" sz="1100" kern="0" spc="100" dirty="0">
              <a:solidFill>
                <a:srgbClr val="3095B4"/>
              </a:solidFill>
              <a:latin typeface="Lucida Sans Unicode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563354" y="1701960"/>
            <a:ext cx="371401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563354" y="4513295"/>
            <a:ext cx="371401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63354" y="1752493"/>
            <a:ext cx="4264151" cy="10112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6265"/>
            <a:r>
              <a:rPr lang="en-US" sz="1100" kern="0" spc="100" dirty="0" smtClean="0">
                <a:solidFill>
                  <a:schemeClr val="bg1">
                    <a:lumMod val="75000"/>
                  </a:schemeClr>
                </a:solidFill>
                <a:latin typeface="Lucida Sans Unicode"/>
              </a:rPr>
              <a:t>INTERNATIONAL</a:t>
            </a:r>
          </a:p>
          <a:p>
            <a:pPr defTabSz="456265"/>
            <a:r>
              <a:rPr lang="en-US" sz="4400" dirty="0" smtClean="0">
                <a:solidFill>
                  <a:srgbClr val="5C7F92"/>
                </a:solidFill>
                <a:latin typeface="Lucida Bright"/>
              </a:rPr>
              <a:t>12+ countries</a:t>
            </a:r>
          </a:p>
          <a:p>
            <a:pPr defTabSz="456265"/>
            <a:endParaRPr lang="en-US" sz="1100" kern="0" spc="100" dirty="0">
              <a:solidFill>
                <a:srgbClr val="3095B4"/>
              </a:solidFill>
              <a:latin typeface="Lucida Sans Unicode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002284" y="4599926"/>
            <a:ext cx="430067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6265"/>
            <a:r>
              <a:rPr lang="en-US" sz="1100" kern="0" spc="100" dirty="0" smtClean="0">
                <a:solidFill>
                  <a:schemeClr val="bg1">
                    <a:lumMod val="75000"/>
                  </a:schemeClr>
                </a:solidFill>
                <a:latin typeface="Lucida Sans Unicode"/>
              </a:rPr>
              <a:t>TURNOVER IN 2015</a:t>
            </a:r>
            <a:endParaRPr lang="en-US" sz="1100" kern="0" spc="100" dirty="0">
              <a:solidFill>
                <a:schemeClr val="bg1">
                  <a:lumMod val="75000"/>
                </a:schemeClr>
              </a:solidFill>
              <a:latin typeface="Lucida Sans Unicode"/>
            </a:endParaRPr>
          </a:p>
        </p:txBody>
      </p:sp>
      <p:sp>
        <p:nvSpPr>
          <p:cNvPr id="32" name="ZoneTexte 89"/>
          <p:cNvSpPr txBox="1"/>
          <p:nvPr/>
        </p:nvSpPr>
        <p:spPr>
          <a:xfrm>
            <a:off x="5002284" y="4819160"/>
            <a:ext cx="3347927" cy="769441"/>
          </a:xfrm>
          <a:prstGeom prst="rect">
            <a:avLst/>
          </a:prstGeom>
          <a:noFill/>
        </p:spPr>
        <p:txBody>
          <a:bodyPr wrap="square" lIns="91253" tIns="45635" rIns="91253" bIns="45635" rtlCol="0">
            <a:spAutoFit/>
          </a:bodyPr>
          <a:lstStyle/>
          <a:p>
            <a:pPr defTabSz="456265">
              <a:defRPr/>
            </a:pPr>
            <a:r>
              <a:rPr lang="en-US" sz="4400" dirty="0" smtClean="0">
                <a:solidFill>
                  <a:srgbClr val="5C7F92"/>
                </a:solidFill>
                <a:latin typeface="Lucida Bright"/>
                <a:cs typeface="Lucida Bright"/>
              </a:rPr>
              <a:t>€ </a:t>
            </a:r>
            <a:r>
              <a:rPr lang="en-US" sz="4400" dirty="0">
                <a:solidFill>
                  <a:srgbClr val="5C7F92"/>
                </a:solidFill>
                <a:latin typeface="Lucida Bright"/>
                <a:cs typeface="Lucida Bright"/>
              </a:rPr>
              <a:t>7</a:t>
            </a:r>
            <a:r>
              <a:rPr lang="en-US" sz="4400" dirty="0" smtClean="0">
                <a:solidFill>
                  <a:srgbClr val="5C7F92"/>
                </a:solidFill>
                <a:latin typeface="Lucida Bright"/>
                <a:cs typeface="Lucida Bright"/>
              </a:rPr>
              <a:t>6 m</a:t>
            </a:r>
            <a:endParaRPr lang="en-US" sz="4400" dirty="0">
              <a:solidFill>
                <a:srgbClr val="5C7F92"/>
              </a:solidFill>
              <a:latin typeface="Lucida Bright"/>
              <a:cs typeface="Lucida Bright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18999" y="2656588"/>
            <a:ext cx="4038199" cy="1223412"/>
          </a:xfrm>
          <a:prstGeom prst="rect">
            <a:avLst/>
          </a:prstGeom>
          <a:noFill/>
        </p:spPr>
        <p:txBody>
          <a:bodyPr wrap="square" numCol="3" spcCol="0" rtlCol="0">
            <a:spAutoFit/>
          </a:bodyPr>
          <a:lstStyle/>
          <a:p>
            <a:pPr fontAlgn="b">
              <a:spcBef>
                <a:spcPct val="0"/>
              </a:spcBef>
              <a:spcAft>
                <a:spcPct val="0"/>
              </a:spcAft>
            </a:pPr>
            <a:endParaRPr lang="en-US" sz="1050" dirty="0" smtClean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France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 UK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 Spain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 Portugal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 Benelux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endParaRPr lang="en-US" sz="1050" dirty="0" smtClean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defRPr/>
            </a:pPr>
            <a:endParaRPr lang="en-US" sz="1050" dirty="0" smtClean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 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Germany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 Italy 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 USA 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 Switzerland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 Scandinavia</a:t>
            </a: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endParaRPr lang="fr-FR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endParaRPr lang="fr-FR" sz="1050" dirty="0" smtClean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fr-FR" sz="1050" dirty="0" err="1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Austria</a:t>
            </a:r>
            <a:endParaRPr lang="fr-FR" sz="1050" dirty="0" smtClean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fr-FR" sz="1050" dirty="0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China</a:t>
            </a:r>
          </a:p>
          <a:p>
            <a:pPr fontAlgn="b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fr-FR" sz="1050" dirty="0" err="1" smtClean="0">
                <a:solidFill>
                  <a:schemeClr val="bg1">
                    <a:lumMod val="50000"/>
                  </a:schemeClr>
                </a:solidFill>
                <a:latin typeface="Lucida Sans"/>
                <a:cs typeface="Lucida Sans Unicode" pitchFamily="34" charset="0"/>
              </a:rPr>
              <a:t>India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Lucida Sans"/>
              <a:cs typeface="Lucida Sans Unicode" pitchFamily="34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 flipH="1">
            <a:off x="563354" y="4513295"/>
            <a:ext cx="3714012" cy="0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16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e 1">
      <a:dk1>
        <a:srgbClr val="595959"/>
      </a:dk1>
      <a:lt1>
        <a:sysClr val="window" lastClr="FFFFFF"/>
      </a:lt1>
      <a:dk2>
        <a:srgbClr val="5C7F92"/>
      </a:dk2>
      <a:lt2>
        <a:srgbClr val="EEECE1"/>
      </a:lt2>
      <a:accent1>
        <a:srgbClr val="3095B4"/>
      </a:accent1>
      <a:accent2>
        <a:srgbClr val="5C7F92"/>
      </a:accent2>
      <a:accent3>
        <a:srgbClr val="5959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Conception personnalisée">
  <a:themeElements>
    <a:clrScheme name="Altran">
      <a:dk1>
        <a:srgbClr val="595959"/>
      </a:dk1>
      <a:lt1>
        <a:sysClr val="window" lastClr="FFFFFF"/>
      </a:lt1>
      <a:dk2>
        <a:srgbClr val="8B8178"/>
      </a:dk2>
      <a:lt2>
        <a:srgbClr val="FFFFFF"/>
      </a:lt2>
      <a:accent1>
        <a:srgbClr val="3095B4"/>
      </a:accent1>
      <a:accent2>
        <a:srgbClr val="CB0044"/>
      </a:accent2>
      <a:accent3>
        <a:srgbClr val="A0D200"/>
      </a:accent3>
      <a:accent4>
        <a:srgbClr val="8E258D"/>
      </a:accent4>
      <a:accent5>
        <a:srgbClr val="F0AB00"/>
      </a:accent5>
      <a:accent6>
        <a:srgbClr val="5C7F92"/>
      </a:accent6>
      <a:hlink>
        <a:srgbClr val="3095B4"/>
      </a:hlink>
      <a:folHlink>
        <a:srgbClr val="737C82"/>
      </a:folHlink>
    </a:clrScheme>
    <a:fontScheme name="Altran">
      <a:majorFont>
        <a:latin typeface="Lucida Bright"/>
        <a:ea typeface=""/>
        <a:cs typeface=""/>
      </a:majorFont>
      <a:minorFont>
        <a:latin typeface="Lucida Sans Unicode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7_Conception personnalisée">
  <a:themeElements>
    <a:clrScheme name="Altran">
      <a:dk1>
        <a:srgbClr val="595959"/>
      </a:dk1>
      <a:lt1>
        <a:sysClr val="window" lastClr="FFFFFF"/>
      </a:lt1>
      <a:dk2>
        <a:srgbClr val="8B8178"/>
      </a:dk2>
      <a:lt2>
        <a:srgbClr val="FFFFFF"/>
      </a:lt2>
      <a:accent1>
        <a:srgbClr val="3095B4"/>
      </a:accent1>
      <a:accent2>
        <a:srgbClr val="CB0044"/>
      </a:accent2>
      <a:accent3>
        <a:srgbClr val="A0D200"/>
      </a:accent3>
      <a:accent4>
        <a:srgbClr val="8E258D"/>
      </a:accent4>
      <a:accent5>
        <a:srgbClr val="F0AB00"/>
      </a:accent5>
      <a:accent6>
        <a:srgbClr val="5C7F92"/>
      </a:accent6>
      <a:hlink>
        <a:srgbClr val="3095B4"/>
      </a:hlink>
      <a:folHlink>
        <a:srgbClr val="737C82"/>
      </a:folHlink>
    </a:clrScheme>
    <a:fontScheme name="Altran">
      <a:majorFont>
        <a:latin typeface="Lucida Bright"/>
        <a:ea typeface=""/>
        <a:cs typeface=""/>
      </a:majorFont>
      <a:minorFont>
        <a:latin typeface="Lucida San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hème Office">
  <a:themeElements>
    <a:clrScheme name="Personnalisée 1">
      <a:dk1>
        <a:srgbClr val="595959"/>
      </a:dk1>
      <a:lt1>
        <a:sysClr val="window" lastClr="FFFFFF"/>
      </a:lt1>
      <a:dk2>
        <a:srgbClr val="5C7F92"/>
      </a:dk2>
      <a:lt2>
        <a:srgbClr val="EEECE1"/>
      </a:lt2>
      <a:accent1>
        <a:srgbClr val="3095B4"/>
      </a:accent1>
      <a:accent2>
        <a:srgbClr val="5C7F92"/>
      </a:accent2>
      <a:accent3>
        <a:srgbClr val="5959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7_Conception personnalisée">
  <a:themeElements>
    <a:clrScheme name="Altran">
      <a:dk1>
        <a:srgbClr val="595959"/>
      </a:dk1>
      <a:lt1>
        <a:sysClr val="window" lastClr="FFFFFF"/>
      </a:lt1>
      <a:dk2>
        <a:srgbClr val="8B8178"/>
      </a:dk2>
      <a:lt2>
        <a:srgbClr val="FFFFFF"/>
      </a:lt2>
      <a:accent1>
        <a:srgbClr val="3095B4"/>
      </a:accent1>
      <a:accent2>
        <a:srgbClr val="CB0044"/>
      </a:accent2>
      <a:accent3>
        <a:srgbClr val="A0D200"/>
      </a:accent3>
      <a:accent4>
        <a:srgbClr val="8E258D"/>
      </a:accent4>
      <a:accent5>
        <a:srgbClr val="F0AB00"/>
      </a:accent5>
      <a:accent6>
        <a:srgbClr val="5C7F92"/>
      </a:accent6>
      <a:hlink>
        <a:srgbClr val="3095B4"/>
      </a:hlink>
      <a:folHlink>
        <a:srgbClr val="737C82"/>
      </a:folHlink>
    </a:clrScheme>
    <a:fontScheme name="Altran">
      <a:majorFont>
        <a:latin typeface="Lucida Bright"/>
        <a:ea typeface=""/>
        <a:cs typeface=""/>
      </a:majorFont>
      <a:minorFont>
        <a:latin typeface="Lucida San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6_Conception personnalisée">
  <a:themeElements>
    <a:clrScheme name="Altran">
      <a:dk1>
        <a:srgbClr val="595959"/>
      </a:dk1>
      <a:lt1>
        <a:sysClr val="window" lastClr="FFFFFF"/>
      </a:lt1>
      <a:dk2>
        <a:srgbClr val="8B8178"/>
      </a:dk2>
      <a:lt2>
        <a:srgbClr val="FFFFFF"/>
      </a:lt2>
      <a:accent1>
        <a:srgbClr val="3095B4"/>
      </a:accent1>
      <a:accent2>
        <a:srgbClr val="CB0044"/>
      </a:accent2>
      <a:accent3>
        <a:srgbClr val="A0D200"/>
      </a:accent3>
      <a:accent4>
        <a:srgbClr val="8E258D"/>
      </a:accent4>
      <a:accent5>
        <a:srgbClr val="F0AB00"/>
      </a:accent5>
      <a:accent6>
        <a:srgbClr val="5C7F92"/>
      </a:accent6>
      <a:hlink>
        <a:srgbClr val="3095B4"/>
      </a:hlink>
      <a:folHlink>
        <a:srgbClr val="737C82"/>
      </a:folHlink>
    </a:clrScheme>
    <a:fontScheme name="Altran">
      <a:majorFont>
        <a:latin typeface="Lucida Bright"/>
        <a:ea typeface=""/>
        <a:cs typeface=""/>
      </a:majorFont>
      <a:minorFont>
        <a:latin typeface="Lucida San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Thème Office">
  <a:themeElements>
    <a:clrScheme name="Personnalisée 1">
      <a:dk1>
        <a:srgbClr val="595959"/>
      </a:dk1>
      <a:lt1>
        <a:sysClr val="window" lastClr="FFFFFF"/>
      </a:lt1>
      <a:dk2>
        <a:srgbClr val="5C7F92"/>
      </a:dk2>
      <a:lt2>
        <a:srgbClr val="EEECE1"/>
      </a:lt2>
      <a:accent1>
        <a:srgbClr val="3095B4"/>
      </a:accent1>
      <a:accent2>
        <a:srgbClr val="5C7F92"/>
      </a:accent2>
      <a:accent3>
        <a:srgbClr val="5959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8_Conception personnalisée">
  <a:themeElements>
    <a:clrScheme name="Altran">
      <a:dk1>
        <a:srgbClr val="595959"/>
      </a:dk1>
      <a:lt1>
        <a:sysClr val="window" lastClr="FFFFFF"/>
      </a:lt1>
      <a:dk2>
        <a:srgbClr val="8B8178"/>
      </a:dk2>
      <a:lt2>
        <a:srgbClr val="FFFFFF"/>
      </a:lt2>
      <a:accent1>
        <a:srgbClr val="3095B4"/>
      </a:accent1>
      <a:accent2>
        <a:srgbClr val="CB0044"/>
      </a:accent2>
      <a:accent3>
        <a:srgbClr val="A0D200"/>
      </a:accent3>
      <a:accent4>
        <a:srgbClr val="8E258D"/>
      </a:accent4>
      <a:accent5>
        <a:srgbClr val="F0AB00"/>
      </a:accent5>
      <a:accent6>
        <a:srgbClr val="5C7F92"/>
      </a:accent6>
      <a:hlink>
        <a:srgbClr val="3095B4"/>
      </a:hlink>
      <a:folHlink>
        <a:srgbClr val="737C82"/>
      </a:folHlink>
    </a:clrScheme>
    <a:fontScheme name="Altran">
      <a:majorFont>
        <a:latin typeface="Lucida Bright"/>
        <a:ea typeface=""/>
        <a:cs typeface=""/>
      </a:majorFont>
      <a:minorFont>
        <a:latin typeface="Lucida San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Conception personnalisée">
  <a:themeElements>
    <a:clrScheme name="Altran">
      <a:dk1>
        <a:srgbClr val="595959"/>
      </a:dk1>
      <a:lt1>
        <a:sysClr val="window" lastClr="FFFFFF"/>
      </a:lt1>
      <a:dk2>
        <a:srgbClr val="8B8178"/>
      </a:dk2>
      <a:lt2>
        <a:srgbClr val="FFFFFF"/>
      </a:lt2>
      <a:accent1>
        <a:srgbClr val="3095B4"/>
      </a:accent1>
      <a:accent2>
        <a:srgbClr val="CB0044"/>
      </a:accent2>
      <a:accent3>
        <a:srgbClr val="A0D200"/>
      </a:accent3>
      <a:accent4>
        <a:srgbClr val="8E258D"/>
      </a:accent4>
      <a:accent5>
        <a:srgbClr val="F0AB00"/>
      </a:accent5>
      <a:accent6>
        <a:srgbClr val="5C7F92"/>
      </a:accent6>
      <a:hlink>
        <a:srgbClr val="3095B4"/>
      </a:hlink>
      <a:folHlink>
        <a:srgbClr val="737C82"/>
      </a:folHlink>
    </a:clrScheme>
    <a:fontScheme name="Altran">
      <a:majorFont>
        <a:latin typeface="Lucida Bright"/>
        <a:ea typeface=""/>
        <a:cs typeface=""/>
      </a:majorFont>
      <a:minorFont>
        <a:latin typeface="Lucida San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Conception personnalisée">
  <a:themeElements>
    <a:clrScheme name="Altran">
      <a:dk1>
        <a:srgbClr val="595959"/>
      </a:dk1>
      <a:lt1>
        <a:sysClr val="window" lastClr="FFFFFF"/>
      </a:lt1>
      <a:dk2>
        <a:srgbClr val="8B8178"/>
      </a:dk2>
      <a:lt2>
        <a:srgbClr val="FFFFFF"/>
      </a:lt2>
      <a:accent1>
        <a:srgbClr val="3095B4"/>
      </a:accent1>
      <a:accent2>
        <a:srgbClr val="CB0044"/>
      </a:accent2>
      <a:accent3>
        <a:srgbClr val="A0D200"/>
      </a:accent3>
      <a:accent4>
        <a:srgbClr val="8E258D"/>
      </a:accent4>
      <a:accent5>
        <a:srgbClr val="F0AB00"/>
      </a:accent5>
      <a:accent6>
        <a:srgbClr val="5C7F92"/>
      </a:accent6>
      <a:hlink>
        <a:srgbClr val="3095B4"/>
      </a:hlink>
      <a:folHlink>
        <a:srgbClr val="737C82"/>
      </a:folHlink>
    </a:clrScheme>
    <a:fontScheme name="Altran">
      <a:majorFont>
        <a:latin typeface="Lucida Bright"/>
        <a:ea typeface=""/>
        <a:cs typeface=""/>
      </a:majorFont>
      <a:minorFont>
        <a:latin typeface="Lucida San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B752700E1B6444A284E7225B87C902" ma:contentTypeVersion="1" ma:contentTypeDescription="Create a new document." ma:contentTypeScope="" ma:versionID="5a69a58ec4013551b09e7bf346e13b8b">
  <xsd:schema xmlns:xsd="http://www.w3.org/2001/XMLSchema" xmlns:p="http://schemas.microsoft.com/office/2006/metadata/properties" targetNamespace="http://schemas.microsoft.com/office/2006/metadata/properties" ma:root="true" ma:fieldsID="53762acbdaf9120ae801ee5f4c1d197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CD1D6F3-CEF0-4ECD-B3D2-E592356437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AE40019-E3CC-4C8C-BF1B-58CE67BCF4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EC9E07-25D8-478F-A17F-27CFB44723A5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3884</TotalTime>
  <Words>2346</Words>
  <Application>Microsoft Office PowerPoint</Application>
  <PresentationFormat>On-screen Show (4:3)</PresentationFormat>
  <Paragraphs>522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Arial</vt:lpstr>
      <vt:lpstr>Calibri</vt:lpstr>
      <vt:lpstr>Century Gothic</vt:lpstr>
      <vt:lpstr>Lucida Bright</vt:lpstr>
      <vt:lpstr>Lucida Sans</vt:lpstr>
      <vt:lpstr>Lucida Sans Unicode</vt:lpstr>
      <vt:lpstr>Wingdings</vt:lpstr>
      <vt:lpstr>Thème Office</vt:lpstr>
      <vt:lpstr>17_Conception personnalisée</vt:lpstr>
      <vt:lpstr>2_Thème Office</vt:lpstr>
      <vt:lpstr>27_Conception personnalisée</vt:lpstr>
      <vt:lpstr>26_Conception personnalisée</vt:lpstr>
      <vt:lpstr>4_Thème Office</vt:lpstr>
      <vt:lpstr>28_Conception personnalisée</vt:lpstr>
      <vt:lpstr>3_Conception personnalisée</vt:lpstr>
      <vt:lpstr>4_Conception personnalisée</vt:lpstr>
      <vt:lpstr>1_Conception personnalisée</vt:lpstr>
      <vt:lpstr>PowerPoint Presentation</vt:lpstr>
      <vt:lpstr>PowerPoint Presentation</vt:lpstr>
      <vt:lpstr>Altran Group key facts</vt:lpstr>
      <vt:lpstr>At a glance</vt:lpstr>
      <vt:lpstr>What do we do ? The solutions</vt:lpstr>
      <vt:lpstr>What do we do ? The industries</vt:lpstr>
      <vt:lpstr>PowerPoint Presentation</vt:lpstr>
      <vt:lpstr>Altran key facts in Rail, Infrastructure &amp; Transport</vt:lpstr>
      <vt:lpstr>Global partner with a worldwide presence</vt:lpstr>
      <vt:lpstr>Altran main clients in Rail, Infrastructure &amp; Transport</vt:lpstr>
      <vt:lpstr>PowerPoint Presentation</vt:lpstr>
      <vt:lpstr>PowerPoint Presentation</vt:lpstr>
      <vt:lpstr>Altran Rail, Infrastructure &amp; Transport market dynamics</vt:lpstr>
      <vt:lpstr>Railway, Infrastructure &amp; Transport market dynamics</vt:lpstr>
      <vt:lpstr>Rail, Infrastructure &amp; Transport Offers portfolio</vt:lpstr>
      <vt:lpstr>Altran Railway, Infrastructure and Transport Offering</vt:lpstr>
      <vt:lpstr>Rolling Stock &amp; Manufacture</vt:lpstr>
      <vt:lpstr>Signalling Command &amp; Control</vt:lpstr>
      <vt:lpstr>Operations &amp; Passenger Information</vt:lpstr>
      <vt:lpstr>Infrastructure &amp; Projects</vt:lpstr>
      <vt:lpstr>Safety &amp; Conformity</vt:lpstr>
      <vt:lpstr>Transport Communications</vt:lpstr>
      <vt:lpstr>Transport R&amp;D</vt:lpstr>
      <vt:lpstr>                                            … at Altran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</dc:creator>
  <cp:lastModifiedBy>HAGEN Vincent</cp:lastModifiedBy>
  <cp:revision>125</cp:revision>
  <dcterms:created xsi:type="dcterms:W3CDTF">2015-05-27T12:42:45Z</dcterms:created>
  <dcterms:modified xsi:type="dcterms:W3CDTF">2016-09-12T10:24:33Z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0x0101008AB752700E1B6444A284E7225B87C902</vt:lpwstr>
  </property>
</Properties>
</file>