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9" r:id="rId5"/>
    <p:sldId id="2651" r:id="rId6"/>
    <p:sldId id="2650" r:id="rId7"/>
    <p:sldId id="514" r:id="rId8"/>
    <p:sldId id="288" r:id="rId9"/>
    <p:sldId id="268" r:id="rId10"/>
    <p:sldId id="265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8A7B6-6906-4DF7-938C-ED5B5FC06F47}" v="32" dt="2023-03-02T07:27:33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2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Løvoll" userId="a5e1edb7-adfa-437b-818e-3279963d5079" providerId="ADAL" clId="{81E8A7B6-6906-4DF7-938C-ED5B5FC06F47}"/>
    <pc:docChg chg="modSld">
      <pc:chgData name="Erik Løvoll" userId="a5e1edb7-adfa-437b-818e-3279963d5079" providerId="ADAL" clId="{81E8A7B6-6906-4DF7-938C-ED5B5FC06F47}" dt="2023-03-02T07:27:33.245" v="31" actId="20577"/>
      <pc:docMkLst>
        <pc:docMk/>
      </pc:docMkLst>
      <pc:sldChg chg="modSp">
        <pc:chgData name="Erik Løvoll" userId="a5e1edb7-adfa-437b-818e-3279963d5079" providerId="ADAL" clId="{81E8A7B6-6906-4DF7-938C-ED5B5FC06F47}" dt="2023-03-02T07:27:33.245" v="31" actId="20577"/>
        <pc:sldMkLst>
          <pc:docMk/>
          <pc:sldMk cId="3742063797" sldId="514"/>
        </pc:sldMkLst>
        <pc:spChg chg="mod">
          <ac:chgData name="Erik Løvoll" userId="a5e1edb7-adfa-437b-818e-3279963d5079" providerId="ADAL" clId="{81E8A7B6-6906-4DF7-938C-ED5B5FC06F47}" dt="2023-03-02T07:27:33.245" v="31" actId="20577"/>
          <ac:spMkLst>
            <pc:docMk/>
            <pc:sldMk cId="3742063797" sldId="514"/>
            <ac:spMk id="3" creationId="{DC614C5B-3C56-4EDA-B32B-9FB8E90DC2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148F-8262-4D15-A763-FD1B1E29F60F}" type="datetimeFigureOut">
              <a:rPr lang="nb-NO" smtClean="0"/>
              <a:t>02.03.2023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28467-DE4E-45C3-B26F-614FDECEA8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30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battery.org/media/publications/WEF_A_Vision_for_a_Sustainable_Battery_Value_Chain_in_2030_Report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ckinsey.com/industries/automotive-and-assembly/our-insights/battery-2030-resilient-sustainable-and-circula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0BFDD-15B8-416D-A94D-0E32677134E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59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7A2F0-8D08-410F-93DD-3D5CB3B77B0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4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/>
              <a:t>Pilot for digitalt produktpass for elbilbatterier lansert på World </a:t>
            </a:r>
            <a:r>
              <a:rPr lang="nb-NO" sz="1200" dirty="0" err="1"/>
              <a:t>Economic</a:t>
            </a:r>
            <a:r>
              <a:rPr lang="nb-NO" sz="1200" dirty="0"/>
              <a:t> Forum. </a:t>
            </a:r>
          </a:p>
          <a:p>
            <a:endParaRPr lang="nb-NO" sz="1200" dirty="0"/>
          </a:p>
          <a:p>
            <a:r>
              <a:rPr lang="nb-NO" sz="1200" dirty="0"/>
              <a:t>Global Battery Alliance «</a:t>
            </a:r>
            <a:r>
              <a:rPr lang="nb-NO" sz="1200" dirty="0">
                <a:hlinkClick r:id="rId3"/>
              </a:rPr>
              <a:t>A </a:t>
            </a:r>
            <a:r>
              <a:rPr lang="nb-NO" sz="1200" dirty="0" err="1">
                <a:hlinkClick r:id="rId3"/>
              </a:rPr>
              <a:t>vision</a:t>
            </a:r>
            <a:r>
              <a:rPr lang="nb-NO" sz="1200" dirty="0">
                <a:hlinkClick r:id="rId3"/>
              </a:rPr>
              <a:t> for a </a:t>
            </a:r>
            <a:r>
              <a:rPr lang="nb-NO" sz="1200" dirty="0" err="1">
                <a:hlinkClick r:id="rId3"/>
              </a:rPr>
              <a:t>sustainable</a:t>
            </a:r>
            <a:r>
              <a:rPr lang="nb-NO" sz="1200" dirty="0">
                <a:hlinkClick r:id="rId3"/>
              </a:rPr>
              <a:t> </a:t>
            </a:r>
            <a:r>
              <a:rPr lang="nb-NO" sz="1200" dirty="0" err="1">
                <a:hlinkClick r:id="rId3"/>
              </a:rPr>
              <a:t>battery</a:t>
            </a:r>
            <a:r>
              <a:rPr lang="nb-NO" sz="1200" dirty="0">
                <a:hlinkClick r:id="rId3"/>
              </a:rPr>
              <a:t> </a:t>
            </a:r>
            <a:r>
              <a:rPr lang="nb-NO" sz="1200" dirty="0" err="1">
                <a:hlinkClick r:id="rId3"/>
              </a:rPr>
              <a:t>value</a:t>
            </a:r>
            <a:r>
              <a:rPr lang="nb-NO" sz="1200" dirty="0">
                <a:hlinkClick r:id="rId3"/>
              </a:rPr>
              <a:t> </a:t>
            </a:r>
            <a:r>
              <a:rPr lang="nb-NO" sz="1200" dirty="0" err="1">
                <a:hlinkClick r:id="rId3"/>
              </a:rPr>
              <a:t>chain</a:t>
            </a:r>
            <a:r>
              <a:rPr lang="nb-NO" sz="1200" dirty="0">
                <a:hlinkClick r:id="rId3"/>
              </a:rPr>
              <a:t> 2030</a:t>
            </a:r>
            <a:r>
              <a:rPr lang="nb-NO" sz="1200" dirty="0"/>
              <a:t>»</a:t>
            </a:r>
          </a:p>
          <a:p>
            <a:r>
              <a:rPr lang="nb-NO" sz="1200" dirty="0"/>
              <a:t>Global Battery Alliance and </a:t>
            </a:r>
            <a:r>
              <a:rPr lang="nb-NO" sz="1200" dirty="0" err="1"/>
              <a:t>McKinsey«</a:t>
            </a:r>
            <a:r>
              <a:rPr lang="nb-NO" sz="1200" dirty="0" err="1">
                <a:hlinkClick r:id="rId4"/>
              </a:rPr>
              <a:t>Battery</a:t>
            </a:r>
            <a:r>
              <a:rPr lang="nb-NO" sz="1200" dirty="0">
                <a:hlinkClick r:id="rId4"/>
              </a:rPr>
              <a:t> 2030: </a:t>
            </a:r>
            <a:r>
              <a:rPr lang="nb-NO" sz="1200" dirty="0" err="1">
                <a:hlinkClick r:id="rId4"/>
              </a:rPr>
              <a:t>Resilient</a:t>
            </a:r>
            <a:r>
              <a:rPr lang="nb-NO" sz="1200" dirty="0">
                <a:hlinkClick r:id="rId4"/>
              </a:rPr>
              <a:t>, </a:t>
            </a:r>
            <a:r>
              <a:rPr lang="nb-NO" sz="1200" dirty="0" err="1">
                <a:hlinkClick r:id="rId4"/>
              </a:rPr>
              <a:t>sustainable</a:t>
            </a:r>
            <a:r>
              <a:rPr lang="nb-NO" sz="1200" dirty="0">
                <a:hlinkClick r:id="rId4"/>
              </a:rPr>
              <a:t> and </a:t>
            </a:r>
            <a:r>
              <a:rPr lang="nb-NO" sz="1200" dirty="0" err="1">
                <a:hlinkClick r:id="rId4"/>
              </a:rPr>
              <a:t>circular</a:t>
            </a:r>
            <a:r>
              <a:rPr lang="nb-NO" sz="1200" dirty="0"/>
              <a:t>»</a:t>
            </a:r>
          </a:p>
          <a:p>
            <a:r>
              <a:rPr lang="nb-NO" sz="1200" dirty="0"/>
              <a:t>Global Battery Alliance Battery Passport – </a:t>
            </a:r>
            <a:r>
              <a:rPr lang="nb-NO" sz="1200" dirty="0" err="1"/>
              <a:t>framework</a:t>
            </a:r>
            <a:r>
              <a:rPr lang="nb-NO" sz="1200" dirty="0"/>
              <a:t> to </a:t>
            </a:r>
            <a:r>
              <a:rPr lang="nb-NO" sz="1200" dirty="0" err="1"/>
              <a:t>increase</a:t>
            </a:r>
            <a:r>
              <a:rPr lang="nb-NO" sz="1200" dirty="0"/>
              <a:t> </a:t>
            </a:r>
            <a:r>
              <a:rPr lang="nb-NO" sz="1200" dirty="0" err="1"/>
              <a:t>transparency</a:t>
            </a:r>
            <a:r>
              <a:rPr lang="nb-NO" sz="1200" dirty="0"/>
              <a:t> </a:t>
            </a:r>
            <a:r>
              <a:rPr lang="nb-NO" sz="1200" dirty="0" err="1"/>
              <a:t>across</a:t>
            </a:r>
            <a:r>
              <a:rPr lang="nb-NO" sz="1200" dirty="0"/>
              <a:t>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battery</a:t>
            </a:r>
            <a:r>
              <a:rPr lang="nb-NO" sz="1200" dirty="0"/>
              <a:t> </a:t>
            </a:r>
            <a:r>
              <a:rPr lang="nb-NO" sz="1200" dirty="0" err="1"/>
              <a:t>value</a:t>
            </a:r>
            <a:r>
              <a:rPr lang="nb-NO" sz="1200" dirty="0"/>
              <a:t> </a:t>
            </a:r>
            <a:r>
              <a:rPr lang="nb-NO" sz="1200" dirty="0" err="1"/>
              <a:t>chain</a:t>
            </a:r>
            <a:endParaRPr lang="nb-NO" sz="1200" dirty="0"/>
          </a:p>
          <a:p>
            <a:r>
              <a:rPr lang="nb-NO" sz="1200" dirty="0"/>
              <a:t>«The </a:t>
            </a:r>
            <a:r>
              <a:rPr lang="nb-NO" sz="1200" dirty="0" err="1"/>
              <a:t>battery</a:t>
            </a:r>
            <a:r>
              <a:rPr lang="nb-NO" sz="1200" dirty="0"/>
              <a:t> </a:t>
            </a:r>
            <a:r>
              <a:rPr lang="nb-NO" sz="1200" dirty="0" err="1"/>
              <a:t>passport</a:t>
            </a:r>
            <a:r>
              <a:rPr lang="nb-NO" sz="1200" dirty="0"/>
              <a:t> </a:t>
            </a:r>
            <a:r>
              <a:rPr lang="nb-NO" sz="1200" dirty="0" err="1"/>
              <a:t>establishes</a:t>
            </a:r>
            <a:r>
              <a:rPr lang="nb-NO" sz="1200" dirty="0"/>
              <a:t> a digital </a:t>
            </a:r>
            <a:r>
              <a:rPr lang="nb-NO" sz="1200" dirty="0" err="1"/>
              <a:t>twin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physical</a:t>
            </a:r>
            <a:r>
              <a:rPr lang="nb-NO" sz="1200" dirty="0"/>
              <a:t> </a:t>
            </a:r>
            <a:r>
              <a:rPr lang="nb-NO" sz="1200" dirty="0" err="1"/>
              <a:t>battery</a:t>
            </a:r>
            <a:r>
              <a:rPr lang="nb-NO" sz="1200" dirty="0"/>
              <a:t> </a:t>
            </a:r>
            <a:r>
              <a:rPr lang="nb-NO" sz="1200" dirty="0" err="1"/>
              <a:t>that</a:t>
            </a:r>
            <a:r>
              <a:rPr lang="nb-NO" sz="1200" dirty="0"/>
              <a:t> </a:t>
            </a:r>
            <a:r>
              <a:rPr lang="nb-NO" sz="1200" dirty="0" err="1"/>
              <a:t>conveys</a:t>
            </a:r>
            <a:r>
              <a:rPr lang="nb-NO" sz="1200" dirty="0"/>
              <a:t> </a:t>
            </a:r>
            <a:r>
              <a:rPr lang="nb-NO" sz="1200" dirty="0" err="1"/>
              <a:t>information</a:t>
            </a:r>
            <a:r>
              <a:rPr lang="nb-NO" sz="1200" dirty="0"/>
              <a:t> </a:t>
            </a:r>
            <a:r>
              <a:rPr lang="nb-NO" sz="1200" dirty="0" err="1"/>
              <a:t>about</a:t>
            </a:r>
            <a:r>
              <a:rPr lang="nb-NO" sz="1200" dirty="0"/>
              <a:t> all </a:t>
            </a:r>
            <a:r>
              <a:rPr lang="nb-NO" sz="1200" dirty="0" err="1"/>
              <a:t>applicable</a:t>
            </a:r>
            <a:r>
              <a:rPr lang="nb-NO" sz="1200" dirty="0"/>
              <a:t> </a:t>
            </a:r>
            <a:r>
              <a:rPr lang="nb-NO" sz="1200" dirty="0" err="1"/>
              <a:t>sustainability</a:t>
            </a:r>
            <a:r>
              <a:rPr lang="nb-NO" sz="1200" dirty="0"/>
              <a:t> and </a:t>
            </a:r>
            <a:r>
              <a:rPr lang="nb-NO" sz="1200" dirty="0" err="1"/>
              <a:t>lifecycle</a:t>
            </a:r>
            <a:r>
              <a:rPr lang="nb-NO" sz="1200" dirty="0"/>
              <a:t> </a:t>
            </a:r>
            <a:r>
              <a:rPr lang="nb-NO" sz="1200" dirty="0" err="1"/>
              <a:t>requirements</a:t>
            </a:r>
            <a:r>
              <a:rPr lang="nb-NO" sz="1200" dirty="0"/>
              <a:t> </a:t>
            </a:r>
            <a:r>
              <a:rPr lang="nb-NO" sz="1200" dirty="0" err="1"/>
              <a:t>based</a:t>
            </a:r>
            <a:r>
              <a:rPr lang="nb-NO" sz="1200" dirty="0"/>
              <a:t> </a:t>
            </a:r>
            <a:r>
              <a:rPr lang="nb-NO" sz="1200" dirty="0" err="1"/>
              <a:t>on</a:t>
            </a:r>
            <a:r>
              <a:rPr lang="nb-NO" sz="1200" dirty="0"/>
              <a:t> a </a:t>
            </a:r>
            <a:r>
              <a:rPr lang="nb-NO" sz="1200" dirty="0" err="1"/>
              <a:t>comprehensive</a:t>
            </a:r>
            <a:r>
              <a:rPr lang="nb-NO" sz="1200" dirty="0"/>
              <a:t> </a:t>
            </a:r>
            <a:r>
              <a:rPr lang="nb-NO" sz="1200" dirty="0" err="1"/>
              <a:t>definition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a </a:t>
            </a:r>
            <a:r>
              <a:rPr lang="nb-NO" sz="1200" dirty="0" err="1"/>
              <a:t>sustainable</a:t>
            </a:r>
            <a:r>
              <a:rPr lang="nb-NO" sz="1200" dirty="0"/>
              <a:t> </a:t>
            </a:r>
            <a:r>
              <a:rPr lang="nb-NO" sz="1200" dirty="0" err="1"/>
              <a:t>battery</a:t>
            </a:r>
            <a:r>
              <a:rPr lang="nb-NO" sz="1200" dirty="0"/>
              <a:t>».</a:t>
            </a:r>
          </a:p>
          <a:p>
            <a:r>
              <a:rPr lang="nb-NO" sz="1200" dirty="0"/>
              <a:t>IRMA: </a:t>
            </a:r>
            <a:r>
              <a:rPr lang="nb-NO" sz="1200" dirty="0" err="1"/>
              <a:t>initiative</a:t>
            </a:r>
            <a:r>
              <a:rPr lang="nb-NO" sz="1200" dirty="0"/>
              <a:t> for </a:t>
            </a:r>
            <a:r>
              <a:rPr lang="nb-NO" sz="1200" dirty="0" err="1"/>
              <a:t>responsible</a:t>
            </a:r>
            <a:r>
              <a:rPr lang="nb-NO" sz="1200" dirty="0"/>
              <a:t> </a:t>
            </a:r>
            <a:r>
              <a:rPr lang="nb-NO" sz="1200" dirty="0" err="1"/>
              <a:t>mining</a:t>
            </a:r>
            <a:r>
              <a:rPr lang="nb-NO" sz="1200" dirty="0"/>
              <a:t> </a:t>
            </a:r>
            <a:r>
              <a:rPr lang="nb-NO" sz="1200" dirty="0" err="1"/>
              <a:t>assurance</a:t>
            </a:r>
            <a:r>
              <a:rPr lang="nb-NO" sz="1200" dirty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7A2F0-8D08-410F-93DD-3D5CB3B77B0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72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199" y="1436940"/>
            <a:ext cx="10640715" cy="2051331"/>
          </a:xfrm>
        </p:spPr>
        <p:txBody>
          <a:bodyPr lIns="0" tIns="0" rIns="0" bIns="0" anchor="b"/>
          <a:lstStyle>
            <a:lvl1pPr algn="l">
              <a:defRPr sz="6665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4199" y="3704922"/>
            <a:ext cx="10640715" cy="349135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66">
                <a:solidFill>
                  <a:schemeClr val="bg1"/>
                </a:solidFill>
              </a:defRPr>
            </a:lvl1pPr>
            <a:lvl2pPr marL="456983" indent="0" algn="ctr">
              <a:buNone/>
              <a:defRPr sz="1999"/>
            </a:lvl2pPr>
            <a:lvl3pPr marL="913966" indent="0" algn="ctr">
              <a:buNone/>
              <a:defRPr sz="1799"/>
            </a:lvl3pPr>
            <a:lvl4pPr marL="1370949" indent="0" algn="ctr">
              <a:buNone/>
              <a:defRPr sz="1599"/>
            </a:lvl4pPr>
            <a:lvl5pPr marL="1827931" indent="0" algn="ctr">
              <a:buNone/>
              <a:defRPr sz="1599"/>
            </a:lvl5pPr>
            <a:lvl6pPr marL="2284914" indent="0" algn="ctr">
              <a:buNone/>
              <a:defRPr sz="1599"/>
            </a:lvl6pPr>
            <a:lvl7pPr marL="2741897" indent="0" algn="ctr">
              <a:buNone/>
              <a:defRPr sz="1599"/>
            </a:lvl7pPr>
            <a:lvl8pPr marL="3198880" indent="0" algn="ctr">
              <a:buNone/>
              <a:defRPr sz="1599"/>
            </a:lvl8pPr>
            <a:lvl9pPr marL="3655863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74199" y="4936479"/>
            <a:ext cx="10640715" cy="306366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99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774199" y="4617436"/>
            <a:ext cx="10640715" cy="24625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599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02.03.2023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96012" y="47993"/>
            <a:ext cx="0" cy="1846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96012" y="47992"/>
            <a:ext cx="0" cy="61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765" y="6199835"/>
            <a:ext cx="1983236" cy="6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412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4199" y="575064"/>
            <a:ext cx="5181608" cy="1148648"/>
          </a:xfrm>
        </p:spPr>
        <p:txBody>
          <a:bodyPr/>
          <a:lstStyle>
            <a:lvl1pPr>
              <a:defRPr sz="3732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74199" y="1825626"/>
            <a:ext cx="5181608" cy="4258024"/>
          </a:xfrm>
        </p:spPr>
        <p:txBody>
          <a:bodyPr>
            <a:normAutofit/>
          </a:bodyPr>
          <a:lstStyle>
            <a:lvl1pPr>
              <a:defRPr sz="2666"/>
            </a:lvl1pPr>
            <a:lvl2pPr>
              <a:defRPr sz="2666"/>
            </a:lvl2pPr>
            <a:lvl3pPr>
              <a:defRPr sz="2666"/>
            </a:lvl3pPr>
            <a:lvl4pPr>
              <a:defRPr sz="2666"/>
            </a:lvl4pPr>
            <a:lvl5pPr>
              <a:defRPr sz="2666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6233305" y="1825626"/>
            <a:ext cx="5181608" cy="4258024"/>
          </a:xfrm>
        </p:spPr>
        <p:txBody>
          <a:bodyPr>
            <a:normAutofit/>
          </a:bodyPr>
          <a:lstStyle>
            <a:lvl1pPr>
              <a:defRPr sz="2666"/>
            </a:lvl1pPr>
            <a:lvl2pPr>
              <a:defRPr sz="2666"/>
            </a:lvl2pPr>
            <a:lvl3pPr>
              <a:defRPr sz="2666"/>
            </a:lvl3pPr>
            <a:lvl4pPr>
              <a:defRPr sz="2666"/>
            </a:lvl4pPr>
            <a:lvl5pPr>
              <a:defRPr sz="2666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2674" y="6436758"/>
            <a:ext cx="191525" cy="1423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72897" y="6436772"/>
            <a:ext cx="8694097" cy="1423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233305" y="863840"/>
            <a:ext cx="5181608" cy="57109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2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697117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2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74201" y="1825626"/>
            <a:ext cx="5010135" cy="4258024"/>
          </a:xfrm>
        </p:spPr>
        <p:txBody>
          <a:bodyPr>
            <a:normAutofit/>
          </a:bodyPr>
          <a:lstStyle>
            <a:lvl1pPr>
              <a:defRPr sz="2666"/>
            </a:lvl1pPr>
            <a:lvl2pPr>
              <a:defRPr sz="2666"/>
            </a:lvl2pPr>
            <a:lvl3pPr>
              <a:defRPr sz="2666"/>
            </a:lvl3pPr>
            <a:lvl4pPr>
              <a:defRPr sz="2666"/>
            </a:lvl4pPr>
            <a:lvl5pPr>
              <a:defRPr sz="2666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6092826" y="1825626"/>
            <a:ext cx="5321993" cy="425816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2674" y="6436758"/>
            <a:ext cx="191525" cy="1423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72897" y="6436772"/>
            <a:ext cx="8694097" cy="1423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911955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995053" y="5792298"/>
            <a:ext cx="6207297" cy="32194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133">
                <a:solidFill>
                  <a:srgbClr val="707070"/>
                </a:solidFill>
              </a:defRPr>
            </a:lvl1pPr>
            <a:lvl2pPr marL="711762" indent="0">
              <a:buNone/>
              <a:defRPr/>
            </a:lvl2pPr>
            <a:lvl3pPr marL="1118030" indent="0">
              <a:buNone/>
              <a:defRPr/>
            </a:lvl3pPr>
            <a:lvl4pPr marL="1517951" indent="0">
              <a:buNone/>
              <a:defRPr/>
            </a:lvl4pPr>
            <a:lvl5pPr marL="1968653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995053" y="1291599"/>
            <a:ext cx="6207297" cy="4264026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2674" y="6436758"/>
            <a:ext cx="191525" cy="1423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72897" y="6436772"/>
            <a:ext cx="8694097" cy="1423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29781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774198" y="1609136"/>
            <a:ext cx="10645859" cy="4483761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774199" y="864586"/>
            <a:ext cx="10640715" cy="574324"/>
          </a:xfrm>
        </p:spPr>
        <p:txBody>
          <a:bodyPr/>
          <a:lstStyle>
            <a:lvl1pPr>
              <a:defRPr sz="3732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2674" y="6436758"/>
            <a:ext cx="191525" cy="1423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72897" y="6436772"/>
            <a:ext cx="8694097" cy="1423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820495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09289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2674" y="6436758"/>
            <a:ext cx="191525" cy="1423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72897" y="6436772"/>
            <a:ext cx="8694097" cy="1423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502957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10209600" y="6200602"/>
            <a:ext cx="1982400" cy="65739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75657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2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2674" y="6436758"/>
            <a:ext cx="191525" cy="1423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72897" y="6436772"/>
            <a:ext cx="8694097" cy="1423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257344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2674" y="6436758"/>
            <a:ext cx="191525" cy="1423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72897" y="6436772"/>
            <a:ext cx="8694097" cy="1423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204487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96012" y="47993"/>
            <a:ext cx="0" cy="1846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96012" y="47992"/>
            <a:ext cx="0" cy="61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418" y="725338"/>
            <a:ext cx="9613167" cy="54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6061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96012" y="47993"/>
            <a:ext cx="0" cy="1846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96012" y="47992"/>
            <a:ext cx="0" cy="61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691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2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2666"/>
              </a:lnSpc>
              <a:defRPr sz="2666"/>
            </a:lvl1pPr>
            <a:lvl2pPr>
              <a:defRPr sz="2666"/>
            </a:lvl2pPr>
            <a:lvl3pPr>
              <a:defRPr sz="2666"/>
            </a:lvl3pPr>
            <a:lvl4pPr>
              <a:defRPr sz="2666"/>
            </a:lvl4pPr>
            <a:lvl5pPr>
              <a:defRPr sz="2666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2674" y="6436758"/>
            <a:ext cx="191525" cy="1423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72897" y="6436772"/>
            <a:ext cx="8694097" cy="1423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18550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7F17C0-3598-D7BF-1016-97631B3B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3874"/>
            <a:ext cx="9144000" cy="184609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8FC4EE-50FB-AAFE-F384-47B9E4DF5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41931E72-A78F-3DD0-FA16-D24344ED9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2674" y="6415649"/>
            <a:ext cx="191525" cy="184608"/>
          </a:xfrm>
        </p:spPr>
        <p:txBody>
          <a:bodyPr/>
          <a:lstStyle>
            <a:lvl1pPr>
              <a:defRPr sz="1200"/>
            </a:lvl1pPr>
          </a:lstStyle>
          <a:p>
            <a:fld id="{3C2617E1-5F5F-4910-BD3C-7C2934630B9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327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E3F024-5663-9DCC-E734-98C7FAA2C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E303A7-354D-9FDB-DCEA-AB987848D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C8CBEE-E4B3-5C57-1E0C-998A69E16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6BB71F-4528-BCD7-0A92-561937CD85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185EC94-2AE7-AD78-FC09-6142A3EF1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617E1-5F5F-4910-BD3C-7C2934630B9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965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49" y="2580700"/>
            <a:ext cx="10515600" cy="861509"/>
          </a:xfrm>
        </p:spPr>
        <p:txBody>
          <a:bodyPr anchor="b"/>
          <a:lstStyle>
            <a:lvl1pPr algn="ctr">
              <a:lnSpc>
                <a:spcPct val="100000"/>
              </a:lnSpc>
              <a:defRPr sz="55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49" y="3834996"/>
            <a:ext cx="10515600" cy="1500188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698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6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4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93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9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8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96012" y="47993"/>
            <a:ext cx="0" cy="1846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96012" y="47992"/>
            <a:ext cx="0" cy="61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765" y="6199835"/>
            <a:ext cx="1983236" cy="6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20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49" y="2580700"/>
            <a:ext cx="10515600" cy="861509"/>
          </a:xfrm>
        </p:spPr>
        <p:txBody>
          <a:bodyPr anchor="b"/>
          <a:lstStyle>
            <a:lvl1pPr algn="ctr">
              <a:lnSpc>
                <a:spcPct val="100000"/>
              </a:lnSpc>
              <a:defRPr sz="55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49" y="3834996"/>
            <a:ext cx="10515600" cy="1500188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698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6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4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93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9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8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96012" y="47993"/>
            <a:ext cx="0" cy="1846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96012" y="47992"/>
            <a:ext cx="0" cy="61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765" y="6199835"/>
            <a:ext cx="1983236" cy="6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567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49" y="2580700"/>
            <a:ext cx="10515600" cy="861509"/>
          </a:xfrm>
        </p:spPr>
        <p:txBody>
          <a:bodyPr anchor="b"/>
          <a:lstStyle>
            <a:lvl1pPr algn="ctr">
              <a:lnSpc>
                <a:spcPct val="100000"/>
              </a:lnSpc>
              <a:defRPr sz="55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49" y="3834996"/>
            <a:ext cx="10515600" cy="1500188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698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6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4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93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9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8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96012" y="47993"/>
            <a:ext cx="0" cy="1846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96012" y="47992"/>
            <a:ext cx="0" cy="61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765" y="6199835"/>
            <a:ext cx="1983236" cy="6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159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49" y="2580700"/>
            <a:ext cx="10515600" cy="861509"/>
          </a:xfrm>
        </p:spPr>
        <p:txBody>
          <a:bodyPr anchor="b"/>
          <a:lstStyle>
            <a:lvl1pPr algn="ctr">
              <a:lnSpc>
                <a:spcPct val="100000"/>
              </a:lnSpc>
              <a:defRPr sz="55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49" y="3834996"/>
            <a:ext cx="10515600" cy="1500188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698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6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4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93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9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8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96012" y="47993"/>
            <a:ext cx="0" cy="1846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96012" y="47992"/>
            <a:ext cx="0" cy="61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765" y="6199835"/>
            <a:ext cx="1983236" cy="6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44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49" y="2580700"/>
            <a:ext cx="10515600" cy="861509"/>
          </a:xfrm>
        </p:spPr>
        <p:txBody>
          <a:bodyPr anchor="b"/>
          <a:lstStyle>
            <a:lvl1pPr algn="ctr">
              <a:lnSpc>
                <a:spcPct val="100000"/>
              </a:lnSpc>
              <a:defRPr sz="55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49" y="3834996"/>
            <a:ext cx="10515600" cy="1500188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698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6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4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93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9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8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96012" y="47993"/>
            <a:ext cx="0" cy="1846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96012" y="47992"/>
            <a:ext cx="0" cy="61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765" y="6199835"/>
            <a:ext cx="1983236" cy="6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774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49" y="2580700"/>
            <a:ext cx="10515600" cy="861509"/>
          </a:xfrm>
        </p:spPr>
        <p:txBody>
          <a:bodyPr anchor="b"/>
          <a:lstStyle>
            <a:lvl1pPr algn="ctr">
              <a:lnSpc>
                <a:spcPct val="100000"/>
              </a:lnSpc>
              <a:defRPr sz="5598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49" y="3834996"/>
            <a:ext cx="10515600" cy="1500188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  <a:lvl2pPr marL="45698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6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4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93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9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8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96012" y="47993"/>
            <a:ext cx="0" cy="1846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96012" y="47992"/>
            <a:ext cx="0" cy="61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33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765" y="6199835"/>
            <a:ext cx="1983236" cy="6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548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3732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74199" y="1825626"/>
            <a:ext cx="5181608" cy="4258024"/>
          </a:xfrm>
        </p:spPr>
        <p:txBody>
          <a:bodyPr>
            <a:normAutofit/>
          </a:bodyPr>
          <a:lstStyle>
            <a:lvl1pPr>
              <a:defRPr sz="2666"/>
            </a:lvl1pPr>
            <a:lvl2pPr>
              <a:defRPr sz="2666"/>
            </a:lvl2pPr>
            <a:lvl3pPr>
              <a:defRPr sz="2666"/>
            </a:lvl3pPr>
            <a:lvl4pPr>
              <a:defRPr sz="2666"/>
            </a:lvl4pPr>
            <a:lvl5pPr>
              <a:defRPr sz="2666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6233305" y="1825626"/>
            <a:ext cx="5181608" cy="4258024"/>
          </a:xfrm>
        </p:spPr>
        <p:txBody>
          <a:bodyPr>
            <a:normAutofit/>
          </a:bodyPr>
          <a:lstStyle>
            <a:lvl1pPr>
              <a:defRPr sz="2666"/>
            </a:lvl1pPr>
            <a:lvl2pPr>
              <a:defRPr sz="2666"/>
            </a:lvl2pPr>
            <a:lvl3pPr>
              <a:defRPr sz="2666"/>
            </a:lvl3pPr>
            <a:lvl4pPr>
              <a:defRPr sz="2666"/>
            </a:lvl4pPr>
            <a:lvl5pPr>
              <a:defRPr sz="2666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2674" y="6436758"/>
            <a:ext cx="191525" cy="1423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72897" y="6436772"/>
            <a:ext cx="8694097" cy="1423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33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88004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74199" y="865177"/>
            <a:ext cx="10640715" cy="57314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74199" y="1825626"/>
            <a:ext cx="10640715" cy="4258024"/>
          </a:xfrm>
          <a:prstGeom prst="rect">
            <a:avLst/>
          </a:prstGeom>
        </p:spPr>
        <p:txBody>
          <a:bodyPr vert="horz" wrap="square" lIns="0" tIns="36000" rIns="0" bIns="7200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2674" y="6436779"/>
            <a:ext cx="191525" cy="142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25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650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72897" y="6436772"/>
            <a:ext cx="8694097" cy="1423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25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216" y="6315084"/>
            <a:ext cx="1094400" cy="2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0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/>
  <p:txStyles>
    <p:titleStyle>
      <a:lvl1pPr algn="l" defTabSz="913966" rtl="0" eaLnBrk="1" latinLnBrk="0" hangingPunct="1">
        <a:lnSpc>
          <a:spcPct val="100000"/>
        </a:lnSpc>
        <a:spcBef>
          <a:spcPct val="0"/>
        </a:spcBef>
        <a:buNone/>
        <a:defRPr sz="372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889" indent="-341889" algn="l" defTabSz="913966" rtl="0" eaLnBrk="1" latinLnBrk="0" hangingPunct="1">
        <a:lnSpc>
          <a:spcPts val="2666"/>
        </a:lnSpc>
        <a:spcBef>
          <a:spcPts val="1000"/>
        </a:spcBef>
        <a:buClr>
          <a:srgbClr val="707070"/>
        </a:buClr>
        <a:buFont typeface="Arial" panose="020B0604020202020204" pitchFamily="34" charset="0"/>
        <a:buChar char="•"/>
        <a:defRPr sz="2666" kern="1200">
          <a:solidFill>
            <a:srgbClr val="32374B"/>
          </a:solidFill>
          <a:latin typeface="+mn-lt"/>
          <a:ea typeface="+mn-ea"/>
          <a:cs typeface="+mn-cs"/>
        </a:defRPr>
      </a:lvl1pPr>
      <a:lvl2pPr marL="939495" indent="-227733" algn="l" defTabSz="913966" rtl="0" eaLnBrk="1" latinLnBrk="0" hangingPunct="1">
        <a:lnSpc>
          <a:spcPct val="90000"/>
        </a:lnSpc>
        <a:spcBef>
          <a:spcPts val="500"/>
        </a:spcBef>
        <a:buClr>
          <a:srgbClr val="32374B"/>
        </a:buClr>
        <a:buFont typeface="Arial" panose="020B0604020202020204" pitchFamily="34" charset="0"/>
        <a:buChar char="­"/>
        <a:defRPr sz="2133" kern="1200">
          <a:solidFill>
            <a:srgbClr val="32374B"/>
          </a:solidFill>
          <a:latin typeface="+mn-lt"/>
          <a:ea typeface="+mn-ea"/>
          <a:cs typeface="+mn-cs"/>
        </a:defRPr>
      </a:lvl2pPr>
      <a:lvl3pPr marL="1345762" indent="-227733" algn="l" defTabSz="913966" rtl="0" eaLnBrk="1" latinLnBrk="0" hangingPunct="1">
        <a:lnSpc>
          <a:spcPct val="90000"/>
        </a:lnSpc>
        <a:spcBef>
          <a:spcPts val="500"/>
        </a:spcBef>
        <a:buClr>
          <a:srgbClr val="32374B"/>
        </a:buClr>
        <a:buFont typeface="Arial" panose="020B0604020202020204" pitchFamily="34" charset="0"/>
        <a:buChar char="­"/>
        <a:defRPr sz="1666" kern="1200">
          <a:solidFill>
            <a:srgbClr val="32374B"/>
          </a:solidFill>
          <a:latin typeface="+mn-lt"/>
          <a:ea typeface="+mn-ea"/>
          <a:cs typeface="+mn-cs"/>
        </a:defRPr>
      </a:lvl3pPr>
      <a:lvl4pPr marL="1745683" indent="-227733" algn="l" defTabSz="913966" rtl="0" eaLnBrk="1" latinLnBrk="0" hangingPunct="1">
        <a:lnSpc>
          <a:spcPct val="90000"/>
        </a:lnSpc>
        <a:spcBef>
          <a:spcPts val="500"/>
        </a:spcBef>
        <a:buClr>
          <a:srgbClr val="32374B"/>
        </a:buClr>
        <a:buFont typeface="Arial" panose="020B0604020202020204" pitchFamily="34" charset="0"/>
        <a:buChar char="­"/>
        <a:defRPr sz="1666" kern="1200">
          <a:solidFill>
            <a:srgbClr val="32374B"/>
          </a:solidFill>
          <a:latin typeface="+mn-lt"/>
          <a:ea typeface="+mn-ea"/>
          <a:cs typeface="+mn-cs"/>
        </a:defRPr>
      </a:lvl4pPr>
      <a:lvl5pPr marL="2196386" indent="-227733" algn="l" defTabSz="913966" rtl="0" eaLnBrk="1" latinLnBrk="0" hangingPunct="1">
        <a:lnSpc>
          <a:spcPct val="90000"/>
        </a:lnSpc>
        <a:spcBef>
          <a:spcPts val="500"/>
        </a:spcBef>
        <a:buClr>
          <a:srgbClr val="32374B"/>
        </a:buClr>
        <a:buFont typeface="Arial" panose="020B0604020202020204" pitchFamily="34" charset="0"/>
        <a:buChar char="­"/>
        <a:defRPr sz="1666" kern="1200">
          <a:solidFill>
            <a:srgbClr val="32374B"/>
          </a:solidFill>
          <a:latin typeface="+mn-lt"/>
          <a:ea typeface="+mn-ea"/>
          <a:cs typeface="+mn-cs"/>
        </a:defRPr>
      </a:lvl5pPr>
      <a:lvl6pPr marL="2513406" indent="-228491" algn="l" defTabSz="9139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89" indent="-228491" algn="l" defTabSz="9139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1" indent="-228491" algn="l" defTabSz="9139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5" indent="-228491" algn="l" defTabSz="9139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83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66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9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1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4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7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3" algn="l" defTabSz="91396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sub/eos-notatbasen/notatene/2022/mai/forslag-til-ny-okodesignforordning/id294976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70DE3BD-2FB7-D74B-9228-7E3746EE84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199" dirty="0"/>
              <a:t>Livssyklusanalyse – </a:t>
            </a:r>
            <a:br>
              <a:rPr lang="nb-NO" sz="3199" dirty="0"/>
            </a:br>
            <a:r>
              <a:rPr lang="nb-NO" sz="3199" dirty="0"/>
              <a:t>LCA (Life </a:t>
            </a:r>
            <a:r>
              <a:rPr lang="nb-NO" sz="3199" dirty="0" err="1"/>
              <a:t>Cycle</a:t>
            </a:r>
            <a:r>
              <a:rPr lang="nb-NO" sz="3199" dirty="0"/>
              <a:t> </a:t>
            </a:r>
            <a:r>
              <a:rPr lang="nb-NO" sz="3199" dirty="0" err="1"/>
              <a:t>Assessment</a:t>
            </a:r>
            <a:r>
              <a:rPr lang="nb-NO" sz="3199" dirty="0"/>
              <a:t>)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88B6C072-5DDF-4E4E-9A21-5FACE9A9A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Dialogkonferanse 2.mars 2023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ABC1860-A9F7-82C4-1D81-9A9D55E90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Kristin Holter, Ruter</a:t>
            </a:r>
          </a:p>
        </p:txBody>
      </p:sp>
    </p:spTree>
    <p:extLst>
      <p:ext uri="{BB962C8B-B14F-4D97-AF65-F5344CB8AC3E}">
        <p14:creationId xmlns:p14="http://schemas.microsoft.com/office/powerpoint/2010/main" val="34266620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C9B3772E-E1AF-6961-FFAA-654DC62E3AAF}"/>
              </a:ext>
            </a:extLst>
          </p:cNvPr>
          <p:cNvSpPr txBox="1"/>
          <p:nvPr/>
        </p:nvSpPr>
        <p:spPr>
          <a:xfrm>
            <a:off x="57787" y="6496667"/>
            <a:ext cx="21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38"/>
            <a:r>
              <a:rPr lang="nb-NO" sz="1200" dirty="0">
                <a:solidFill>
                  <a:srgbClr val="000000"/>
                </a:solidFill>
                <a:latin typeface="Arial" panose="020B0604020202020204"/>
              </a:rPr>
              <a:t>Illustrasjon: World Auto Steel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F30AA541-1120-AD66-296A-CF55805FA4E7}"/>
              </a:ext>
            </a:extLst>
          </p:cNvPr>
          <p:cNvSpPr txBox="1">
            <a:spLocks/>
          </p:cNvSpPr>
          <p:nvPr/>
        </p:nvSpPr>
        <p:spPr>
          <a:xfrm>
            <a:off x="497673" y="520103"/>
            <a:ext cx="10915599" cy="73840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68569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966"/>
            <a:r>
              <a:rPr lang="nb-NO" sz="3199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Hva er en livssyklusanalyse?</a:t>
            </a:r>
            <a:br>
              <a:rPr lang="nb-NO" sz="3732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</a:br>
            <a:r>
              <a:rPr lang="nb-NO" sz="1599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Systematisk kartlegging av potensielle miljøeffekter som gir et helhetlig </a:t>
            </a:r>
            <a:r>
              <a:rPr lang="nb-NO" sz="1599" b="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utslippsbilde</a:t>
            </a:r>
            <a:r>
              <a:rPr lang="nb-NO" sz="1599" b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</a:rPr>
              <a:t> </a:t>
            </a:r>
            <a:endParaRPr lang="nb-NO" sz="3732" b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7C0AFCE-E49D-096C-8FE9-A6122F69F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30" y="1390110"/>
            <a:ext cx="7118844" cy="50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08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B83B0EF-E7CC-93DC-3D4E-1D1FD505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40" y="525160"/>
            <a:ext cx="10637432" cy="984629"/>
          </a:xfrm>
        </p:spPr>
        <p:txBody>
          <a:bodyPr/>
          <a:lstStyle/>
          <a:p>
            <a:r>
              <a:rPr lang="nb-NO" sz="3199" b="0" dirty="0"/>
              <a:t>Ruters forventning til LCA (vedlegg x/y)</a:t>
            </a:r>
            <a:br>
              <a:rPr lang="nb-NO" sz="3199" b="0" dirty="0"/>
            </a:br>
            <a:endParaRPr lang="nb-NO" sz="3199" b="0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2B1B1C2-869F-B499-0334-A2A2D5C2A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83" y="1206343"/>
            <a:ext cx="8056632" cy="5126475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6C8F4C6-F5F5-1C3F-9020-05B11343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300" y="4251836"/>
            <a:ext cx="6156119" cy="9845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9137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BA9ACF-297A-473E-B38D-31E08BDF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0" dirty="0"/>
              <a:t>Hvorfor stiller Ruter krav om LCA?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614C5B-3C56-4EDA-B32B-9FB8E90D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276" y="1922530"/>
            <a:ext cx="5555544" cy="374255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799"/>
              </a:spcBef>
            </a:pPr>
            <a:r>
              <a:rPr lang="nb-NO" sz="6398" b="1">
                <a:solidFill>
                  <a:schemeClr val="tx1"/>
                </a:solidFill>
              </a:rPr>
              <a:t>Skaffe informasjon om </a:t>
            </a:r>
            <a:r>
              <a:rPr lang="nb-NO" sz="6398" b="1" dirty="0">
                <a:solidFill>
                  <a:schemeClr val="tx1"/>
                </a:solidFill>
              </a:rPr>
              <a:t>det totale miljø- og klimafotavtrykket </a:t>
            </a:r>
            <a:r>
              <a:rPr lang="nb-NO" sz="6398" dirty="0">
                <a:solidFill>
                  <a:schemeClr val="tx1"/>
                </a:solidFill>
              </a:rPr>
              <a:t>til materiell og utstyr  </a:t>
            </a:r>
          </a:p>
          <a:p>
            <a:pPr>
              <a:lnSpc>
                <a:spcPct val="120000"/>
              </a:lnSpc>
              <a:spcBef>
                <a:spcPts val="1799"/>
              </a:spcBef>
            </a:pPr>
            <a:r>
              <a:rPr lang="nb-NO" sz="6398" b="1" dirty="0">
                <a:solidFill>
                  <a:schemeClr val="tx1"/>
                </a:solidFill>
              </a:rPr>
              <a:t>Støtte kontinuerlig forbedring </a:t>
            </a:r>
            <a:r>
              <a:rPr lang="nb-NO" sz="6398" dirty="0">
                <a:solidFill>
                  <a:schemeClr val="tx1"/>
                </a:solidFill>
              </a:rPr>
              <a:t>i verdikjeden </a:t>
            </a:r>
          </a:p>
          <a:p>
            <a:pPr>
              <a:lnSpc>
                <a:spcPct val="120000"/>
              </a:lnSpc>
              <a:spcBef>
                <a:spcPts val="1799"/>
              </a:spcBef>
            </a:pPr>
            <a:r>
              <a:rPr lang="nb-NO" sz="6398" b="1" dirty="0">
                <a:solidFill>
                  <a:schemeClr val="tx1"/>
                </a:solidFill>
              </a:rPr>
              <a:t>Forberede </a:t>
            </a:r>
            <a:r>
              <a:rPr lang="nb-NO" sz="6398" dirty="0">
                <a:solidFill>
                  <a:schemeClr val="tx1"/>
                </a:solidFill>
              </a:rPr>
              <a:t>miljø- og dokumentasjonskrav i kommende lovgivning (f.eks. Batteriforordningen)</a:t>
            </a:r>
          </a:p>
          <a:p>
            <a:pPr>
              <a:lnSpc>
                <a:spcPct val="120000"/>
              </a:lnSpc>
              <a:spcBef>
                <a:spcPts val="1799"/>
              </a:spcBef>
            </a:pPr>
            <a:r>
              <a:rPr lang="nb-NO" sz="6398" dirty="0">
                <a:solidFill>
                  <a:schemeClr val="tx1"/>
                </a:solidFill>
              </a:rPr>
              <a:t>LCA-dokumentasjon skal </a:t>
            </a:r>
            <a:r>
              <a:rPr lang="nb-NO" sz="6398" b="1" u="sng" dirty="0">
                <a:solidFill>
                  <a:schemeClr val="tx1"/>
                </a:solidFill>
              </a:rPr>
              <a:t>ikke</a:t>
            </a:r>
            <a:r>
              <a:rPr lang="nb-NO" sz="6398" b="1" dirty="0">
                <a:solidFill>
                  <a:schemeClr val="tx1"/>
                </a:solidFill>
              </a:rPr>
              <a:t> brukes til direkte sammenligning </a:t>
            </a:r>
            <a:r>
              <a:rPr lang="nb-NO" sz="6398" dirty="0">
                <a:solidFill>
                  <a:schemeClr val="tx1"/>
                </a:solidFill>
              </a:rPr>
              <a:t>mellom produsenter i anskaffelsesprosesser</a:t>
            </a:r>
          </a:p>
          <a:p>
            <a:pPr marL="0" indent="0">
              <a:lnSpc>
                <a:spcPct val="120000"/>
              </a:lnSpc>
              <a:spcBef>
                <a:spcPts val="1799"/>
              </a:spcBef>
              <a:buNone/>
            </a:pP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BD0E91C-AB59-48A3-AF22-59135E62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3890" y="6545239"/>
            <a:ext cx="58967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3738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69" algn="l" defTabSz="913738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38" algn="l" defTabSz="913738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06" algn="l" defTabSz="913738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74" algn="l" defTabSz="913738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4" algn="l" defTabSz="913738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11" algn="l" defTabSz="913738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80" algn="l" defTabSz="913738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49" algn="l" defTabSz="913738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03">
              <a:defRPr/>
            </a:pPr>
            <a:fld id="{71FC3D63-8603-43E3-9285-1800AE477FF4}" type="slidenum">
              <a:rPr lang="nb-NO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914103">
                <a:defRPr/>
              </a:pPr>
              <a:t>4</a:t>
            </a:fld>
            <a:endParaRPr lang="nb-NO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069BCC0-F874-4DF9-A46F-10B22824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89" y="2019398"/>
            <a:ext cx="5777726" cy="3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63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618E6B-3246-2202-FFB4-120541B0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Hva kommer? EUs batteriforordning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FCD5C88-F31A-A191-EB51-E72FD5FBA2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ClrTx/>
              <a:defRPr/>
            </a:pPr>
            <a:r>
              <a:rPr lang="en-US" sz="1400" b="1" dirty="0"/>
              <a:t>EUs </a:t>
            </a:r>
            <a:r>
              <a:rPr lang="en-US" sz="1400" b="1" dirty="0" err="1"/>
              <a:t>batteriforordning</a:t>
            </a:r>
            <a:r>
              <a:rPr lang="en-US" sz="1400" b="1" dirty="0"/>
              <a:t> </a:t>
            </a:r>
            <a:r>
              <a:rPr lang="en-US" sz="1400" dirty="0" err="1"/>
              <a:t>omhandler</a:t>
            </a:r>
            <a:r>
              <a:rPr lang="en-US" sz="1400" dirty="0"/>
              <a:t> hele </a:t>
            </a:r>
            <a:r>
              <a:rPr lang="en-US" sz="1400" dirty="0" err="1"/>
              <a:t>batteriets</a:t>
            </a:r>
            <a:r>
              <a:rPr lang="en-US" sz="1400" dirty="0"/>
              <a:t> </a:t>
            </a:r>
            <a:r>
              <a:rPr lang="en-US" sz="1400" dirty="0" err="1"/>
              <a:t>livsløp</a:t>
            </a:r>
            <a:r>
              <a:rPr lang="en-US" sz="1400" dirty="0"/>
              <a:t>, </a:t>
            </a:r>
            <a:r>
              <a:rPr lang="en-US" sz="1400" dirty="0" err="1"/>
              <a:t>fra</a:t>
            </a:r>
            <a:r>
              <a:rPr lang="en-US" sz="1400" dirty="0"/>
              <a:t> </a:t>
            </a:r>
            <a:r>
              <a:rPr lang="en-US" sz="1400" dirty="0" err="1"/>
              <a:t>råvareutvinning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</a:t>
            </a:r>
            <a:r>
              <a:rPr lang="en-US" sz="1400" dirty="0" err="1"/>
              <a:t>ombruk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resirkulering</a:t>
            </a:r>
            <a:r>
              <a:rPr lang="en-US" sz="1400" dirty="0"/>
              <a:t>. </a:t>
            </a:r>
          </a:p>
          <a:p>
            <a:pPr>
              <a:lnSpc>
                <a:spcPct val="120000"/>
              </a:lnSpc>
              <a:buClrTx/>
              <a:defRPr/>
            </a:pPr>
            <a:r>
              <a:rPr lang="en-US" sz="1400" dirty="0" err="1"/>
              <a:t>Gradvis</a:t>
            </a:r>
            <a:r>
              <a:rPr lang="en-US" sz="1400" dirty="0"/>
              <a:t> </a:t>
            </a:r>
            <a:r>
              <a:rPr lang="en-US" sz="1400" dirty="0" err="1"/>
              <a:t>opptrapping</a:t>
            </a:r>
            <a:r>
              <a:rPr lang="en-US" sz="1400" dirty="0"/>
              <a:t> av </a:t>
            </a:r>
            <a:r>
              <a:rPr lang="en-US" sz="1400" b="1" dirty="0" err="1"/>
              <a:t>krav</a:t>
            </a:r>
            <a:r>
              <a:rPr lang="en-US" sz="1400" b="1" dirty="0"/>
              <a:t> </a:t>
            </a:r>
            <a:r>
              <a:rPr lang="en-US" sz="1400" b="1" dirty="0" err="1"/>
              <a:t>til</a:t>
            </a:r>
            <a:r>
              <a:rPr lang="en-US" sz="1400" b="1" dirty="0"/>
              <a:t> </a:t>
            </a:r>
            <a:r>
              <a:rPr lang="en-US" sz="1400" b="1" dirty="0" err="1"/>
              <a:t>dokumentasjon</a:t>
            </a:r>
            <a:r>
              <a:rPr lang="en-US" sz="1400" b="1" dirty="0"/>
              <a:t> CO2-fotavtrykk (LCA)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innhold</a:t>
            </a:r>
            <a:r>
              <a:rPr lang="en-US" sz="1400" dirty="0"/>
              <a:t> av </a:t>
            </a:r>
            <a:r>
              <a:rPr lang="en-US" sz="1400" b="1" dirty="0" err="1"/>
              <a:t>resirkulert</a:t>
            </a:r>
            <a:r>
              <a:rPr lang="en-US" sz="1400" b="1" dirty="0"/>
              <a:t> </a:t>
            </a:r>
            <a:r>
              <a:rPr lang="en-US" sz="1400" b="1" dirty="0" err="1"/>
              <a:t>råvare</a:t>
            </a:r>
            <a:r>
              <a:rPr lang="en-US" sz="1400" dirty="0"/>
              <a:t>:</a:t>
            </a:r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Innholdsdeklarasjon</a:t>
            </a:r>
            <a:endParaRPr lang="en-US" sz="1400" dirty="0"/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Klassifisering</a:t>
            </a:r>
            <a:endParaRPr lang="en-US" sz="1400" dirty="0"/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err="1"/>
              <a:t>Minstekrav</a:t>
            </a:r>
            <a:endParaRPr lang="en-US" sz="1400" dirty="0"/>
          </a:p>
          <a:p>
            <a:pPr>
              <a:lnSpc>
                <a:spcPct val="120000"/>
              </a:lnSpc>
              <a:buClrTx/>
              <a:defRPr/>
            </a:pPr>
            <a:r>
              <a:rPr lang="en-US" sz="1400" b="1" dirty="0" err="1"/>
              <a:t>Digitalt</a:t>
            </a:r>
            <a:r>
              <a:rPr lang="en-US" sz="1400" b="1" dirty="0"/>
              <a:t> </a:t>
            </a:r>
            <a:r>
              <a:rPr lang="en-US" sz="1400" b="1" dirty="0" err="1"/>
              <a:t>produktpass</a:t>
            </a:r>
            <a:endParaRPr lang="en-US" sz="1400" b="1" dirty="0"/>
          </a:p>
          <a:p>
            <a:pPr>
              <a:lnSpc>
                <a:spcPct val="120000"/>
              </a:lnSpc>
              <a:buClrTx/>
              <a:defRPr/>
            </a:pPr>
            <a:r>
              <a:rPr lang="en-US" sz="1400" b="1" dirty="0" err="1"/>
              <a:t>Tredjepartssertifiserte</a:t>
            </a:r>
            <a:r>
              <a:rPr lang="en-US" sz="1400" b="1" dirty="0"/>
              <a:t> </a:t>
            </a:r>
            <a:r>
              <a:rPr lang="en-US" sz="1400" b="1" dirty="0" err="1"/>
              <a:t>aktsomhetsvurderinger</a:t>
            </a:r>
            <a:r>
              <a:rPr lang="en-US" sz="1400" b="1" dirty="0"/>
              <a:t> </a:t>
            </a:r>
            <a:r>
              <a:rPr lang="en-US" sz="1400" dirty="0" err="1"/>
              <a:t>på</a:t>
            </a:r>
            <a:r>
              <a:rPr lang="en-US" sz="1400" dirty="0"/>
              <a:t> </a:t>
            </a:r>
            <a:r>
              <a:rPr lang="en-US" sz="1400" dirty="0" err="1"/>
              <a:t>menneskerettigheter</a:t>
            </a:r>
            <a:r>
              <a:rPr lang="en-US" sz="1400" dirty="0"/>
              <a:t>, </a:t>
            </a:r>
            <a:r>
              <a:rPr lang="en-US" sz="1400" dirty="0" err="1"/>
              <a:t>arbeidstakerrettigheter</a:t>
            </a:r>
            <a:r>
              <a:rPr lang="en-US" sz="1400" dirty="0"/>
              <a:t>, </a:t>
            </a:r>
            <a:r>
              <a:rPr lang="en-US" sz="1400" dirty="0" err="1"/>
              <a:t>klima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miljø</a:t>
            </a:r>
            <a:r>
              <a:rPr lang="en-US" sz="1400" dirty="0"/>
              <a:t> (</a:t>
            </a:r>
            <a:r>
              <a:rPr lang="en-US" sz="1400" dirty="0" err="1"/>
              <a:t>biologisk</a:t>
            </a:r>
            <a:r>
              <a:rPr lang="en-US" sz="1400" dirty="0"/>
              <a:t> </a:t>
            </a:r>
            <a:r>
              <a:rPr lang="en-US" sz="1400" dirty="0" err="1"/>
              <a:t>mangfold</a:t>
            </a:r>
            <a:r>
              <a:rPr lang="en-US" sz="1400" dirty="0"/>
              <a:t>, </a:t>
            </a:r>
            <a:r>
              <a:rPr lang="en-US" sz="1400" dirty="0" err="1"/>
              <a:t>vann</a:t>
            </a:r>
            <a:r>
              <a:rPr lang="en-US" sz="1400" dirty="0"/>
              <a:t>, </a:t>
            </a:r>
            <a:r>
              <a:rPr lang="en-US" sz="1400" dirty="0" err="1"/>
              <a:t>jord</a:t>
            </a:r>
            <a:r>
              <a:rPr lang="en-US" sz="1400" dirty="0"/>
              <a:t>, </a:t>
            </a:r>
            <a:r>
              <a:rPr lang="en-US" sz="1400" dirty="0" err="1"/>
              <a:t>energiforbruk</a:t>
            </a:r>
            <a:r>
              <a:rPr lang="en-US" sz="1400" dirty="0"/>
              <a:t> mm.)</a:t>
            </a:r>
          </a:p>
          <a:p>
            <a:pPr>
              <a:lnSpc>
                <a:spcPct val="120000"/>
              </a:lnSpc>
              <a:buClrTx/>
              <a:defRPr/>
            </a:pPr>
            <a:r>
              <a:rPr lang="en-US" sz="1400" dirty="0" err="1"/>
              <a:t>Blir</a:t>
            </a:r>
            <a:r>
              <a:rPr lang="en-US" sz="1400" dirty="0"/>
              <a:t> </a:t>
            </a:r>
            <a:r>
              <a:rPr lang="en-US" sz="1400" dirty="0" err="1"/>
              <a:t>endelig</a:t>
            </a:r>
            <a:r>
              <a:rPr lang="en-US" sz="1400" dirty="0"/>
              <a:t> </a:t>
            </a:r>
            <a:r>
              <a:rPr lang="en-US" sz="1400" dirty="0" err="1"/>
              <a:t>vedtatt</a:t>
            </a:r>
            <a:r>
              <a:rPr lang="en-US" sz="1400" dirty="0"/>
              <a:t> </a:t>
            </a:r>
            <a:r>
              <a:rPr lang="en-US" sz="1400" dirty="0" err="1"/>
              <a:t>tidlig</a:t>
            </a:r>
            <a:r>
              <a:rPr lang="en-US" sz="1400" dirty="0"/>
              <a:t> </a:t>
            </a:r>
            <a:r>
              <a:rPr lang="en-US" sz="1400" b="1" dirty="0" err="1"/>
              <a:t>vår</a:t>
            </a:r>
            <a:r>
              <a:rPr lang="en-US" sz="1400" b="1" dirty="0"/>
              <a:t> 2023.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AE1CAE-C23D-AB53-3BA6-D99B14B19C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69890" y="6562200"/>
            <a:ext cx="6174554" cy="153888"/>
          </a:xfrm>
        </p:spPr>
        <p:txBody>
          <a:bodyPr/>
          <a:lstStyle/>
          <a:p>
            <a:pPr defTabSz="913738"/>
            <a:r>
              <a:rPr lang="nb-NO" sz="1000" dirty="0">
                <a:latin typeface="Arial" panose="020B0604020202020204"/>
              </a:rPr>
              <a:t>EU | https://data.consilium.europa.eu/doc/document/ST-7103-2022-REV-1/en/pdf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DB8B90-CE30-B51D-A8DE-71A416726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3738"/>
            <a:fld id="{3C2617E1-5F5F-4910-BD3C-7C2934630B9E}" type="slidenum">
              <a:rPr lang="nb-NO">
                <a:latin typeface="Arial" panose="020B0604020202020204"/>
              </a:rPr>
              <a:pPr defTabSz="913738"/>
              <a:t>5</a:t>
            </a:fld>
            <a:endParaRPr lang="nb-NO" dirty="0">
              <a:latin typeface="Arial" panose="020B0604020202020204"/>
            </a:endParaRPr>
          </a:p>
        </p:txBody>
      </p:sp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E67C076B-639E-34FA-63BE-38B38A9191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1556" b="-1"/>
          <a:stretch/>
        </p:blipFill>
        <p:spPr>
          <a:xfrm>
            <a:off x="839822" y="1429041"/>
            <a:ext cx="4774790" cy="5062889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590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EACF6C-D5C3-FB1C-A775-DCA21343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599" b="0" dirty="0"/>
              <a:t>Hva kommer? Krav til design og produktpass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D409E4-F3BD-252D-DA4B-30AC756DF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1060" y="6401028"/>
            <a:ext cx="10651620" cy="169277"/>
          </a:xfrm>
        </p:spPr>
        <p:txBody>
          <a:bodyPr/>
          <a:lstStyle/>
          <a:p>
            <a:pPr defTabSz="913738"/>
            <a:r>
              <a:rPr lang="nb-NO" sz="1100" dirty="0">
                <a:latin typeface="Arial" panose="020B0604020202020204"/>
              </a:rPr>
              <a:t> </a:t>
            </a:r>
            <a:r>
              <a:rPr lang="nn-NO" sz="1100" dirty="0">
                <a:latin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Forslag til ny økodesignforordning - regjeringen.no</a:t>
            </a:r>
            <a:endParaRPr lang="nb-NO" sz="1100" dirty="0">
              <a:latin typeface="Arial" panose="020B0604020202020204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771666-FF01-9011-F1D3-31646AD8E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3738"/>
            <a:fld id="{3C2617E1-5F5F-4910-BD3C-7C2934630B9E}" type="slidenum">
              <a:rPr lang="nb-NO">
                <a:latin typeface="Arial" panose="020B0604020202020204"/>
              </a:rPr>
              <a:pPr defTabSz="913738"/>
              <a:t>6</a:t>
            </a:fld>
            <a:endParaRPr lang="nb-NO" dirty="0">
              <a:latin typeface="Arial" panose="020B0604020202020204"/>
            </a:endParaRP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E72FE813-ED6C-063F-345E-2612DCDA0232}"/>
              </a:ext>
            </a:extLst>
          </p:cNvPr>
          <p:cNvSpPr txBox="1">
            <a:spLocks/>
          </p:cNvSpPr>
          <p:nvPr/>
        </p:nvSpPr>
        <p:spPr>
          <a:xfrm>
            <a:off x="839822" y="1826120"/>
            <a:ext cx="10303099" cy="4349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12" tIns="45706" rIns="91412" bIns="4570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None/>
            </a:pPr>
            <a:r>
              <a:rPr lang="nb-NO" sz="1799" b="1" dirty="0">
                <a:solidFill>
                  <a:srgbClr val="32374B"/>
                </a:solidFill>
                <a:latin typeface="Arial" panose="020B0604020202020204"/>
              </a:rPr>
              <a:t>     Forslag til ny økodesignforordning i EU</a:t>
            </a:r>
          </a:p>
          <a:p>
            <a:pPr marL="304701" indent="-304701" defTabSz="1218804">
              <a:spcBef>
                <a:spcPts val="1333"/>
              </a:spcBef>
            </a:pPr>
            <a:r>
              <a:rPr lang="nb-NO" sz="1400" dirty="0">
                <a:solidFill>
                  <a:srgbClr val="32374B"/>
                </a:solidFill>
                <a:latin typeface="Arial" panose="020B0604020202020204"/>
              </a:rPr>
              <a:t>For produktkategorier som tekstil, dekk, aluminium og stål.</a:t>
            </a:r>
          </a:p>
          <a:p>
            <a:pPr marL="304701" indent="-304701" defTabSz="1218804">
              <a:spcBef>
                <a:spcPts val="1333"/>
              </a:spcBef>
            </a:pPr>
            <a:r>
              <a:rPr lang="nb-NO" sz="1400" dirty="0">
                <a:solidFill>
                  <a:srgbClr val="32374B"/>
                </a:solidFill>
                <a:latin typeface="Arial" panose="020B0604020202020204"/>
              </a:rPr>
              <a:t>Forslag er en del av pakke med flere initiativer som skal fremme bærekraftige produkter og en sirkulær økonomi. </a:t>
            </a:r>
          </a:p>
          <a:p>
            <a:pPr marL="304701" indent="-304701" defTabSz="1218804">
              <a:spcBef>
                <a:spcPts val="1333"/>
              </a:spcBef>
            </a:pPr>
            <a:r>
              <a:rPr lang="nb-NO" sz="1400" dirty="0">
                <a:solidFill>
                  <a:srgbClr val="32374B"/>
                </a:solidFill>
                <a:latin typeface="Arial" panose="020B0604020202020204"/>
              </a:rPr>
              <a:t>Det skal være krav til design og </a:t>
            </a:r>
            <a:r>
              <a:rPr lang="nb-NO" sz="1400" b="1" dirty="0">
                <a:solidFill>
                  <a:srgbClr val="32374B"/>
                </a:solidFill>
                <a:latin typeface="Arial" panose="020B0604020202020204"/>
              </a:rPr>
              <a:t>alle produkter som er del av økodesignforordningen skal ha digitale produktpass </a:t>
            </a:r>
            <a:r>
              <a:rPr lang="nb-NO" sz="1400" dirty="0">
                <a:solidFill>
                  <a:srgbClr val="32374B"/>
                </a:solidFill>
                <a:latin typeface="Arial" panose="020B0604020202020204"/>
              </a:rPr>
              <a:t>(DPP).</a:t>
            </a:r>
          </a:p>
          <a:p>
            <a:pPr marL="304701" indent="-304701" defTabSz="1218804">
              <a:spcBef>
                <a:spcPts val="1333"/>
              </a:spcBef>
            </a:pPr>
            <a:r>
              <a:rPr lang="nb-NO" sz="1400" dirty="0">
                <a:solidFill>
                  <a:srgbClr val="32374B"/>
                </a:solidFill>
                <a:latin typeface="Arial" panose="020B0604020202020204"/>
              </a:rPr>
              <a:t>Informasjon skal for eksempel inkludere råvarer, muligheter for reparasjon, reservedeler, egnethet til materialgjenvinning.  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7F581EB-82BE-5215-C9F9-542A0F890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3837" y="4760433"/>
            <a:ext cx="2761398" cy="6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4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7146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-tema">
  <a:themeElements>
    <a:clrScheme name="Ruter 2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_Light" id="{DF87BA99-82F1-2E47-9FBE-DA435988EC8B}" vid="{FA3A93BC-3A18-D442-A015-8CC734BC26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7F0CB0AC36D746A5C94E5806D275A2" ma:contentTypeVersion="9" ma:contentTypeDescription="Opprett et nytt dokument." ma:contentTypeScope="" ma:versionID="ef30789be418e9b61389b39e538eefee">
  <xsd:schema xmlns:xsd="http://www.w3.org/2001/XMLSchema" xmlns:xs="http://www.w3.org/2001/XMLSchema" xmlns:p="http://schemas.microsoft.com/office/2006/metadata/properties" xmlns:ns2="0c987355-0ff5-4a1c-89f8-21758de8ee0b" xmlns:ns3="12fcaad8-d2e3-4705-bf49-bb759ba5c4b1" targetNamespace="http://schemas.microsoft.com/office/2006/metadata/properties" ma:root="true" ma:fieldsID="01f81989a19e2c95ab167c5d567a424f" ns2:_="" ns3:_="">
    <xsd:import namespace="0c987355-0ff5-4a1c-89f8-21758de8ee0b"/>
    <xsd:import namespace="12fcaad8-d2e3-4705-bf49-bb759ba5c4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87355-0ff5-4a1c-89f8-21758de8e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47d55938-41ab-4010-9402-597ab796c0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caad8-d2e3-4705-bf49-bb759ba5c4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f84697d-0010-4dae-a591-48e6e797094e}" ma:internalName="TaxCatchAll" ma:showField="CatchAllData" ma:web="12fcaad8-d2e3-4705-bf49-bb759ba5c4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987355-0ff5-4a1c-89f8-21758de8ee0b">
      <Terms xmlns="http://schemas.microsoft.com/office/infopath/2007/PartnerControls"/>
    </lcf76f155ced4ddcb4097134ff3c332f>
    <TaxCatchAll xmlns="12fcaad8-d2e3-4705-bf49-bb759ba5c4b1" xsi:nil="true"/>
  </documentManagement>
</p:properties>
</file>

<file path=customXml/itemProps1.xml><?xml version="1.0" encoding="utf-8"?>
<ds:datastoreItem xmlns:ds="http://schemas.openxmlformats.org/officeDocument/2006/customXml" ds:itemID="{DB99CCD5-B5FE-4221-A93E-E11541AED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7C6084-EC5E-4F5C-AB4C-FB40F1934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87355-0ff5-4a1c-89f8-21758de8ee0b"/>
    <ds:schemaRef ds:uri="12fcaad8-d2e3-4705-bf49-bb759ba5c4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869965-DEF6-44DD-BAAD-D2F2DE9D429F}">
  <ds:schemaRefs>
    <ds:schemaRef ds:uri="http://schemas.microsoft.com/office/2006/metadata/properties"/>
    <ds:schemaRef ds:uri="http://schemas.microsoft.com/office/infopath/2007/PartnerControls"/>
    <ds:schemaRef ds:uri="0c987355-0ff5-4a1c-89f8-21758de8ee0b"/>
    <ds:schemaRef ds:uri="12fcaad8-d2e3-4705-bf49-bb759ba5c4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381</Words>
  <Application>Microsoft Office PowerPoint</Application>
  <PresentationFormat>Widescreen</PresentationFormat>
  <Paragraphs>41</Paragraphs>
  <Slides>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1_Office-tema</vt:lpstr>
      <vt:lpstr>Livssyklusanalyse –  LCA (Life Cycle Assessment)</vt:lpstr>
      <vt:lpstr>PowerPoint-presentasjon</vt:lpstr>
      <vt:lpstr>Ruters forventning til LCA (vedlegg x/y) </vt:lpstr>
      <vt:lpstr>Hvorfor stiller Ruter krav om LCA?</vt:lpstr>
      <vt:lpstr>Hva kommer? EUs batteriforordning </vt:lpstr>
      <vt:lpstr>Hva kommer? Krav til design og produktpass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Livssyklusanalyse –  LCA (Life Cycle Assessment)</dc:title>
  <dc:creator>Holter Kristin</dc:creator>
  <cp:lastModifiedBy>Erik Løvoll</cp:lastModifiedBy>
  <cp:revision>3</cp:revision>
  <dcterms:created xsi:type="dcterms:W3CDTF">2023-02-14T08:11:31Z</dcterms:created>
  <dcterms:modified xsi:type="dcterms:W3CDTF">2023-03-02T07:27:35Z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0x0101001E7F0CB0AC36D746A5C94E5806D275A2</vt:lpwstr>
  </property>
  <property fmtid="{D5CDD505-2E9C-101B-9397-08002B2CF9AE}" pid="3" name="MediaServiceImageTags">
    <vt:lpwstr/>
  </property>
</Properties>
</file>