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1"/>
  </p:notesMasterIdLst>
  <p:sldIdLst>
    <p:sldId id="257" r:id="rId3"/>
    <p:sldId id="337" r:id="rId4"/>
    <p:sldId id="353" r:id="rId5"/>
    <p:sldId id="356" r:id="rId6"/>
    <p:sldId id="330" r:id="rId7"/>
    <p:sldId id="357" r:id="rId8"/>
    <p:sldId id="355" r:id="rId9"/>
    <p:sldId id="282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5"/>
    <a:srgbClr val="4FBCFF"/>
    <a:srgbClr val="9B9B9B"/>
    <a:srgbClr val="EAEAEA"/>
    <a:srgbClr val="DB223D"/>
    <a:srgbClr val="0095A2"/>
    <a:srgbClr val="F3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5" autoAdjust="0"/>
    <p:restoredTop sz="94727"/>
  </p:normalViewPr>
  <p:slideViewPr>
    <p:cSldViewPr>
      <p:cViewPr>
        <p:scale>
          <a:sx n="70" d="100"/>
          <a:sy n="70" d="100"/>
        </p:scale>
        <p:origin x="-102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ED31CAF-5C13-403C-AB19-E98BD2D2230B}" type="datetimeFigureOut">
              <a:rPr lang="de-DE"/>
              <a:pPr>
                <a:defRPr/>
              </a:pPr>
              <a:t>09.09.16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B3C6754-0C63-44A0-871F-8A25CC8122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6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6754-0C63-44A0-871F-8A25CC8122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04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6754-0C63-44A0-871F-8A25CC81220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trick behind the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is that it automatically and reliably de-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tects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presence of the passenger in the vehicle. The passenger only needs to carry their registered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medium. Everything else is handled by the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 This means that the hassles of tariff systems and the process of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cking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and out of more traditional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eTicketing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 is now a thing of the past.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6754-0C63-44A0-871F-8A25CC81220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5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6754-0C63-44A0-871F-8A25CC81220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19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12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F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0"/>
          <p:cNvCxnSpPr>
            <a:cxnSpLocks noChangeShapeType="1"/>
          </p:cNvCxnSpPr>
          <p:nvPr/>
        </p:nvCxnSpPr>
        <p:spPr bwMode="auto">
          <a:xfrm>
            <a:off x="360363" y="6300788"/>
            <a:ext cx="8459787" cy="0"/>
          </a:xfrm>
          <a:prstGeom prst="line">
            <a:avLst/>
          </a:prstGeom>
          <a:noFill/>
          <a:ln w="18000" algn="ctr">
            <a:solidFill>
              <a:srgbClr val="007CC5"/>
            </a:solidFill>
            <a:round/>
            <a:headEnd/>
            <a:tailEnd/>
          </a:ln>
        </p:spPr>
      </p:cxnSp>
      <p:cxnSp>
        <p:nvCxnSpPr>
          <p:cNvPr id="5" name="Gerade Verbindung 8"/>
          <p:cNvCxnSpPr>
            <a:cxnSpLocks noChangeShapeType="1"/>
          </p:cNvCxnSpPr>
          <p:nvPr/>
        </p:nvCxnSpPr>
        <p:spPr bwMode="auto">
          <a:xfrm>
            <a:off x="360363" y="720725"/>
            <a:ext cx="8459787" cy="1588"/>
          </a:xfrm>
          <a:prstGeom prst="line">
            <a:avLst/>
          </a:prstGeom>
          <a:noFill/>
          <a:ln w="72000" algn="ctr">
            <a:solidFill>
              <a:srgbClr val="007CC5"/>
            </a:solidFill>
            <a:round/>
            <a:headEnd/>
            <a:tailEnd/>
          </a:ln>
        </p:spPr>
      </p:cxnSp>
      <p:pic>
        <p:nvPicPr>
          <p:cNvPr id="6" name="Grafik 10" descr="FCS_english_medium_600dp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376988"/>
            <a:ext cx="1039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359999" y="64800"/>
            <a:ext cx="8596800" cy="578118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3857625" cy="4143391"/>
          </a:xfrm>
          <a:prstGeom prst="rect">
            <a:avLst/>
          </a:prstGeom>
          <a:solidFill>
            <a:srgbClr val="007CC5"/>
          </a:solidFill>
        </p:spPr>
        <p:txBody>
          <a:bodyPr/>
          <a:lstStyle>
            <a:lvl1pPr marL="270000" indent="-270000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■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40000" indent="-270000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itchFamily="34" charset="0"/>
              <a:buChar char="►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4DE9E8-8A3A-4070-9880-6F85CC6B86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Querschnittsber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10"/>
          <p:cNvCxnSpPr>
            <a:cxnSpLocks noChangeShapeType="1"/>
          </p:cNvCxnSpPr>
          <p:nvPr/>
        </p:nvCxnSpPr>
        <p:spPr bwMode="auto">
          <a:xfrm>
            <a:off x="360363" y="6300788"/>
            <a:ext cx="8459787" cy="0"/>
          </a:xfrm>
          <a:prstGeom prst="line">
            <a:avLst/>
          </a:prstGeom>
          <a:noFill/>
          <a:ln w="18000" algn="ctr">
            <a:solidFill>
              <a:srgbClr val="9B9B9B"/>
            </a:solidFill>
            <a:round/>
            <a:headEnd/>
            <a:tailEnd/>
          </a:ln>
        </p:spPr>
      </p:cxnSp>
      <p:sp>
        <p:nvSpPr>
          <p:cNvPr id="12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359999" y="64800"/>
            <a:ext cx="8596800" cy="578118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36170C-2B8B-4F66-B2D4-A91EBE32CF6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8" name="Gerade Verbindung 8"/>
          <p:cNvCxnSpPr>
            <a:cxnSpLocks noChangeShapeType="1"/>
          </p:cNvCxnSpPr>
          <p:nvPr userDrawn="1"/>
        </p:nvCxnSpPr>
        <p:spPr bwMode="auto">
          <a:xfrm>
            <a:off x="360363" y="720725"/>
            <a:ext cx="8459787" cy="1588"/>
          </a:xfrm>
          <a:prstGeom prst="line">
            <a:avLst/>
          </a:prstGeom>
          <a:noFill/>
          <a:ln w="72000" algn="ctr">
            <a:solidFill>
              <a:srgbClr val="007CC5"/>
            </a:solidFill>
            <a:round/>
            <a:headEnd/>
            <a:tailEnd/>
          </a:ln>
        </p:spPr>
      </p:cxnSp>
      <p:sp>
        <p:nvSpPr>
          <p:cNvPr id="9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3857625" cy="4143391"/>
          </a:xfrm>
          <a:prstGeom prst="rect">
            <a:avLst/>
          </a:prstGeom>
          <a:solidFill>
            <a:srgbClr val="007CC5"/>
          </a:solidFill>
        </p:spPr>
        <p:txBody>
          <a:bodyPr/>
          <a:lstStyle>
            <a:lvl1pPr marL="270000" indent="-270000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■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40000" indent="-270000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itchFamily="34" charset="0"/>
              <a:buChar char="►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10" name="Grafik 10" descr="FCS_english_medium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376988"/>
            <a:ext cx="1039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4"/>
          <p:cNvCxnSpPr>
            <a:cxnSpLocks noChangeShapeType="1"/>
          </p:cNvCxnSpPr>
          <p:nvPr userDrawn="1"/>
        </p:nvCxnSpPr>
        <p:spPr bwMode="auto">
          <a:xfrm>
            <a:off x="360363" y="720725"/>
            <a:ext cx="8459787" cy="1588"/>
          </a:xfrm>
          <a:prstGeom prst="line">
            <a:avLst/>
          </a:prstGeom>
          <a:noFill/>
          <a:ln w="72000" algn="ctr">
            <a:solidFill>
              <a:srgbClr val="9B9B9B"/>
            </a:solidFill>
            <a:round/>
            <a:headEnd/>
            <a:tailEnd/>
          </a:ln>
        </p:spPr>
      </p:cxnSp>
      <p:sp>
        <p:nvSpPr>
          <p:cNvPr id="5" name="Rectangle 3"/>
          <p:cNvSpPr>
            <a:spLocks noChangeAspect="1" noChangeArrowheads="1"/>
          </p:cNvSpPr>
          <p:nvPr userDrawn="1"/>
        </p:nvSpPr>
        <p:spPr bwMode="auto">
          <a:xfrm>
            <a:off x="360363" y="6402388"/>
            <a:ext cx="227012" cy="227012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6" name="Gerade Verbindung 10"/>
          <p:cNvCxnSpPr>
            <a:cxnSpLocks noChangeShapeType="1"/>
          </p:cNvCxnSpPr>
          <p:nvPr userDrawn="1"/>
        </p:nvCxnSpPr>
        <p:spPr bwMode="auto">
          <a:xfrm>
            <a:off x="360363" y="6300788"/>
            <a:ext cx="8459787" cy="0"/>
          </a:xfrm>
          <a:prstGeom prst="line">
            <a:avLst/>
          </a:prstGeom>
          <a:noFill/>
          <a:ln w="18000" algn="ctr">
            <a:solidFill>
              <a:srgbClr val="9B9B9B"/>
            </a:solidFill>
            <a:round/>
            <a:headEnd/>
            <a:tailEnd/>
          </a:ln>
        </p:spPr>
      </p:cxn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3857625" cy="4143391"/>
          </a:xfrm>
          <a:prstGeom prst="rect">
            <a:avLst/>
          </a:prstGeom>
          <a:solidFill>
            <a:srgbClr val="EAEAEA"/>
          </a:solidFill>
        </p:spPr>
        <p:txBody>
          <a:bodyPr/>
          <a:lstStyle>
            <a:lvl1pPr marL="270000" indent="-270000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 marL="540000" indent="-270000">
              <a:lnSpc>
                <a:spcPct val="130000"/>
              </a:lnSpc>
              <a:spcBef>
                <a:spcPts val="0"/>
              </a:spcBef>
              <a:buSzPct val="100000"/>
              <a:buFont typeface="Symbol" pitchFamily="18" charset="2"/>
              <a:buChar char="-"/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359999" y="64800"/>
            <a:ext cx="8596800" cy="578118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0" hangingPunct="0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F62488-6821-4C90-BFCA-EB4C03D8128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6408738"/>
            <a:ext cx="21605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480175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1E2535-9447-4556-9258-95D61BBE666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1007269" y="5217319"/>
            <a:ext cx="2159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© Scheidt &amp; Bachmann GmbH </a:t>
            </a:r>
            <a:r>
              <a:rPr lang="de-DE" sz="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2013   </a:t>
            </a:r>
            <a:r>
              <a:rPr lang="en-GB" sz="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Fcs Overview</a:t>
            </a:r>
            <a:endParaRPr lang="de-DE" sz="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6408000"/>
            <a:ext cx="21605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480175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DF9440-64C5-43A7-99CA-F5E46F4223F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1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gif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www.scheidt-bachmann.com/" TargetMode="External"/><Relationship Id="rId5" Type="http://schemas.openxmlformats.org/officeDocument/2006/relationships/hyperlink" Target="mailto:troll.manfred@scheidt-bachmann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900113"/>
            <a:ext cx="84597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platzhalter 15"/>
          <p:cNvSpPr>
            <a:spLocks noGrp="1"/>
          </p:cNvSpPr>
          <p:nvPr>
            <p:ph type="body" sz="quarter" idx="10"/>
          </p:nvPr>
        </p:nvSpPr>
        <p:spPr bwMode="auto">
          <a:xfrm>
            <a:off x="360363" y="65088"/>
            <a:ext cx="8596312" cy="577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Welcome </a:t>
            </a:r>
            <a:r>
              <a:rPr lang="de-DE" dirty="0" err="1" smtClean="0">
                <a:latin typeface="Arial" charset="0"/>
                <a:cs typeface="Arial" charset="0"/>
              </a:rPr>
              <a:t>to</a:t>
            </a:r>
            <a:r>
              <a:rPr lang="de-DE" dirty="0" smtClean="0">
                <a:latin typeface="Arial" charset="0"/>
                <a:cs typeface="Arial" charset="0"/>
              </a:rPr>
              <a:t> Scheidt &amp; Bachmann AFCS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33DC700-52EB-4B08-946B-C3CC8CCAF062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6968" y="5696421"/>
            <a:ext cx="854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0000"/>
                </a:solidFill>
              </a:rPr>
              <a:t>Manfred Troll &amp; Per Norling– </a:t>
            </a:r>
            <a:r>
              <a:rPr lang="en-GB" sz="2000" dirty="0" smtClean="0">
                <a:solidFill>
                  <a:srgbClr val="000000"/>
                </a:solidFill>
              </a:rPr>
              <a:t>Business Development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1BE706-4AC5-4C04-B30E-56F7C25E8128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9218" name="Picture 5" descr="Ancient S&amp;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900113"/>
            <a:ext cx="4341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360363" y="65088"/>
            <a:ext cx="8596312" cy="577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noProof="0" dirty="0" smtClean="0">
                <a:latin typeface="Arial" charset="0"/>
                <a:cs typeface="Arial" charset="0"/>
              </a:rPr>
              <a:t>Company Profile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72050" y="2528888"/>
            <a:ext cx="387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Administration Building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 2015</a:t>
            </a:r>
            <a:endParaRPr lang="en-GB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0363" y="2528888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Company Site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 1914</a:t>
            </a:r>
            <a:endParaRPr lang="en-GB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371475" y="3870325"/>
            <a:ext cx="8459788" cy="22574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103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Founded: 	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1872, family owned in the fifth generation</a:t>
            </a:r>
          </a:p>
          <a:p>
            <a:pPr defTabSz="68103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Employees:	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&gt; 3.000</a:t>
            </a:r>
          </a:p>
          <a:p>
            <a:pPr defTabSz="68103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Trainees: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	&gt; 80</a:t>
            </a:r>
          </a:p>
          <a:p>
            <a:pPr defTabSz="68103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Turnover: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	€ 300 m. (2015)</a:t>
            </a:r>
          </a:p>
          <a:p>
            <a:pPr defTabSz="68103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960688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Worldwide know-how:	</a:t>
            </a: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24 subsidiaries, 50 partners, &gt; 50 countries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/>
          </a:blip>
          <a:srcRect b="959"/>
          <a:stretch>
            <a:fillRect/>
          </a:stretch>
        </p:blipFill>
        <p:spPr>
          <a:xfrm>
            <a:off x="5002687" y="899458"/>
            <a:ext cx="3815415" cy="1589232"/>
          </a:xfrm>
          <a:prstGeom prst="rect">
            <a:avLst/>
          </a:prstGeom>
          <a:noFill/>
        </p:spPr>
      </p:pic>
      <p:sp>
        <p:nvSpPr>
          <p:cNvPr id="10" name="Textplatzhalter 2"/>
          <p:cNvSpPr>
            <a:spLocks noGrp="1"/>
          </p:cNvSpPr>
          <p:nvPr/>
        </p:nvSpPr>
        <p:spPr>
          <a:xfrm>
            <a:off x="36000" y="3132000"/>
            <a:ext cx="101188" cy="3159032"/>
          </a:xfrm>
          <a:prstGeom prst="rect">
            <a:avLst/>
          </a:prstGeom>
        </p:spPr>
        <p:txBody>
          <a:bodyPr vert="vert270"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600" kern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© Scheidt &amp; Bachmann GmbH 2015 000036/6.0-01102015   </a:t>
            </a:r>
          </a:p>
        </p:txBody>
      </p:sp>
    </p:spTree>
    <p:extLst>
      <p:ext uri="{BB962C8B-B14F-4D97-AF65-F5344CB8AC3E}">
        <p14:creationId xmlns:p14="http://schemas.microsoft.com/office/powerpoint/2010/main" val="5702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Account </a:t>
            </a:r>
            <a:r>
              <a:rPr lang="de-DE" dirty="0" err="1" smtClean="0"/>
              <a:t>Based</a:t>
            </a:r>
            <a:r>
              <a:rPr lang="de-DE" dirty="0" smtClean="0"/>
              <a:t> Ticketing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BiBo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93245" y="4149273"/>
            <a:ext cx="7691411" cy="1392089"/>
            <a:chOff x="693245" y="4149273"/>
            <a:chExt cx="7691411" cy="1392089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365" y="4375111"/>
              <a:ext cx="665337" cy="665337"/>
            </a:xfrm>
            <a:prstGeom prst="rect">
              <a:avLst/>
            </a:prstGeom>
          </p:spPr>
        </p:pic>
        <p:sp>
          <p:nvSpPr>
            <p:cNvPr id="18" name="Abgerundetes Rechteck 17"/>
            <p:cNvSpPr/>
            <p:nvPr/>
          </p:nvSpPr>
          <p:spPr>
            <a:xfrm>
              <a:off x="693245" y="4149273"/>
              <a:ext cx="7691411" cy="1207423"/>
            </a:xfrm>
            <a:prstGeom prst="roundRect">
              <a:avLst/>
            </a:prstGeom>
            <a:noFill/>
            <a:ln w="28575">
              <a:solidFill>
                <a:srgbClr val="007C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74597" y="5172030"/>
              <a:ext cx="2528706" cy="36933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ID </a:t>
              </a:r>
              <a:r>
                <a:rPr lang="de-DE" b="1" dirty="0" err="1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reading</a:t>
              </a:r>
              <a:r>
                <a:rPr lang="de-DE" b="1" dirty="0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 </a:t>
              </a:r>
              <a:r>
                <a:rPr lang="de-DE" b="1" dirty="0" err="1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infrastructure</a:t>
              </a:r>
              <a:endParaRPr lang="en-GB" b="1" dirty="0">
                <a:solidFill>
                  <a:srgbClr val="007CC5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956" y="4347739"/>
              <a:ext cx="444424" cy="720080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463" y="4345655"/>
              <a:ext cx="936104" cy="682181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944" y="4263025"/>
              <a:ext cx="500649" cy="97991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313127"/>
              <a:ext cx="981299" cy="878563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660211" y="5632260"/>
            <a:ext cx="7635284" cy="565661"/>
            <a:chOff x="660211" y="5632260"/>
            <a:chExt cx="7635284" cy="56566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060" y="5632260"/>
              <a:ext cx="576435" cy="565661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775" y="5680361"/>
              <a:ext cx="701758" cy="44912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885" y="5688104"/>
              <a:ext cx="533327" cy="43364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686" y="5705036"/>
              <a:ext cx="675652" cy="437566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53" y="5653496"/>
              <a:ext cx="254869" cy="46824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18" y="5706640"/>
              <a:ext cx="1056121" cy="464438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660211" y="5707761"/>
              <a:ext cx="1040670" cy="36933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ID </a:t>
              </a:r>
              <a:r>
                <a:rPr lang="de-DE" b="1" dirty="0" err="1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media</a:t>
              </a:r>
              <a:endParaRPr lang="en-GB" b="1" dirty="0">
                <a:solidFill>
                  <a:srgbClr val="007CC5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9999" y="1404347"/>
            <a:ext cx="8596800" cy="578118"/>
          </a:xfrm>
        </p:spPr>
        <p:txBody>
          <a:bodyPr/>
          <a:lstStyle/>
          <a:p>
            <a:r>
              <a:rPr lang="de-DE" dirty="0" smtClean="0"/>
              <a:t>ABT* + </a:t>
            </a:r>
            <a:r>
              <a:rPr lang="de-DE" dirty="0" err="1" smtClean="0"/>
              <a:t>BiBo</a:t>
            </a:r>
            <a:r>
              <a:rPr lang="de-DE" dirty="0" smtClean="0"/>
              <a:t> = ID </a:t>
            </a:r>
            <a:r>
              <a:rPr lang="de-DE" dirty="0" err="1" smtClean="0"/>
              <a:t>based</a:t>
            </a:r>
            <a:r>
              <a:rPr lang="de-DE" dirty="0" smtClean="0"/>
              <a:t> Cloud Ticketing</a:t>
            </a:r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32599" y="2420888"/>
            <a:ext cx="7844697" cy="1393783"/>
            <a:chOff x="532599" y="2420888"/>
            <a:chExt cx="7844697" cy="1393783"/>
          </a:xfrm>
        </p:grpSpPr>
        <p:sp>
          <p:nvSpPr>
            <p:cNvPr id="29" name="Abgerundetes Rechteck 28"/>
            <p:cNvSpPr/>
            <p:nvPr/>
          </p:nvSpPr>
          <p:spPr>
            <a:xfrm>
              <a:off x="4139952" y="2420888"/>
              <a:ext cx="1529463" cy="6847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/>
                <a:t>Journey </a:t>
              </a:r>
              <a:r>
                <a:rPr lang="de-DE" sz="1600" b="1" dirty="0" err="1" smtClean="0"/>
                <a:t>construction</a:t>
              </a:r>
              <a:endParaRPr lang="en-GB" sz="1600" b="1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663244"/>
              <a:ext cx="1977399" cy="1101186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532599" y="2924944"/>
              <a:ext cx="1073666" cy="36933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CC5"/>
                  </a:solidFill>
                  <a:latin typeface="Calibri" panose="020F0502020204030204" pitchFamily="34" charset="0"/>
                </a:rPr>
                <a:t>Back end</a:t>
              </a:r>
              <a:endParaRPr lang="en-GB" b="1" dirty="0">
                <a:solidFill>
                  <a:srgbClr val="007CC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5705656" y="3129960"/>
              <a:ext cx="1529463" cy="6847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/>
                <a:t>List </a:t>
              </a:r>
              <a:r>
                <a:rPr lang="de-DE" sz="1600" b="1" dirty="0" err="1" smtClean="0"/>
                <a:t>management</a:t>
              </a:r>
              <a:endParaRPr lang="en-GB" sz="1600" b="1" dirty="0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4139952" y="3129960"/>
              <a:ext cx="1540046" cy="684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 smtClean="0"/>
                <a:t>Fare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calculation</a:t>
              </a:r>
              <a:endParaRPr lang="en-GB" sz="1600" b="1" dirty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7232116" y="2421748"/>
              <a:ext cx="1145180" cy="13929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/>
                <a:t>Account manage-</a:t>
              </a:r>
              <a:r>
                <a:rPr lang="de-DE" sz="1600" b="1" dirty="0" err="1" smtClean="0"/>
                <a:t>ment</a:t>
              </a:r>
              <a:endParaRPr lang="en-GB" sz="1600" b="1" dirty="0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702652" y="2421748"/>
              <a:ext cx="1529463" cy="6847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 smtClean="0"/>
                <a:t>Risk</a:t>
              </a:r>
              <a:r>
                <a:rPr lang="de-DE" sz="1600" b="1" dirty="0" smtClean="0"/>
                <a:t> Engine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1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Account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ticketing</a:t>
            </a:r>
            <a:r>
              <a:rPr lang="de-DE" dirty="0" smtClean="0"/>
              <a:t> –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awarded</a:t>
            </a:r>
            <a:endParaRPr lang="en-GB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9439" y="2950767"/>
            <a:ext cx="1933575" cy="1229131"/>
            <a:chOff x="1089439" y="2950767"/>
            <a:chExt cx="1933575" cy="122913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39" y="2950767"/>
              <a:ext cx="1933575" cy="9525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180026" y="377978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Buffalo, USA</a:t>
              </a:r>
              <a:endParaRPr lang="en-GB" sz="2000" b="1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733431" y="917105"/>
            <a:ext cx="2351926" cy="1804370"/>
            <a:chOff x="733431" y="917105"/>
            <a:chExt cx="2351926" cy="180437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917105"/>
              <a:ext cx="1400944" cy="140094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33431" y="2321365"/>
              <a:ext cx="2351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Connecticut, USA</a:t>
              </a:r>
              <a:endParaRPr lang="en-GB" sz="2000" b="1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03556" y="4673199"/>
            <a:ext cx="3324419" cy="1098298"/>
            <a:chOff x="303556" y="4673199"/>
            <a:chExt cx="3324419" cy="109829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937" y="4740724"/>
              <a:ext cx="622038" cy="62203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56" y="4673199"/>
              <a:ext cx="2612260" cy="870753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1162330" y="5371387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The </a:t>
              </a:r>
              <a:r>
                <a:rPr lang="de-DE" sz="2000" b="1" dirty="0" err="1" smtClean="0"/>
                <a:t>Netherlands</a:t>
              </a:r>
              <a:endParaRPr lang="en-GB" sz="2000" b="1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436096" y="1242083"/>
            <a:ext cx="3121152" cy="1476778"/>
            <a:chOff x="5436096" y="1242083"/>
            <a:chExt cx="3121152" cy="147677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917237"/>
              <a:ext cx="3121152" cy="80162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580112" y="1242083"/>
              <a:ext cx="2537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Budapest, </a:t>
              </a:r>
              <a:r>
                <a:rPr lang="de-DE" sz="2000" b="1" dirty="0" err="1" smtClean="0"/>
                <a:t>Hungary</a:t>
              </a:r>
              <a:endParaRPr lang="en-GB" sz="2000" b="1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718368" y="3027275"/>
            <a:ext cx="4314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4 </a:t>
            </a:r>
            <a:r>
              <a:rPr lang="de-DE" b="1" dirty="0" err="1" smtClean="0"/>
              <a:t>metro</a:t>
            </a:r>
            <a:r>
              <a:rPr lang="de-DE" b="1" dirty="0" smtClean="0"/>
              <a:t> </a:t>
            </a:r>
            <a:r>
              <a:rPr lang="de-DE" b="1" dirty="0" err="1" smtClean="0"/>
              <a:t>lines</a:t>
            </a:r>
            <a:r>
              <a:rPr lang="de-DE" b="1" dirty="0" smtClean="0"/>
              <a:t>, 7 </a:t>
            </a:r>
            <a:r>
              <a:rPr lang="de-DE" b="1" dirty="0" err="1" smtClean="0"/>
              <a:t>communter</a:t>
            </a:r>
            <a:r>
              <a:rPr lang="de-DE" b="1" dirty="0" smtClean="0"/>
              <a:t> </a:t>
            </a:r>
            <a:r>
              <a:rPr lang="de-DE" b="1" dirty="0" err="1" smtClean="0"/>
              <a:t>rail</a:t>
            </a:r>
            <a:r>
              <a:rPr lang="de-DE" b="1" dirty="0" smtClean="0"/>
              <a:t> </a:t>
            </a:r>
            <a:r>
              <a:rPr lang="de-DE" b="1" dirty="0" err="1" smtClean="0"/>
              <a:t>lines</a:t>
            </a:r>
            <a:r>
              <a:rPr lang="de-DE" b="1" dirty="0" smtClean="0"/>
              <a:t>, </a:t>
            </a:r>
          </a:p>
          <a:p>
            <a:pPr algn="ctr"/>
            <a:r>
              <a:rPr lang="de-DE" b="1" dirty="0" smtClean="0"/>
              <a:t>2200 </a:t>
            </a:r>
            <a:r>
              <a:rPr lang="de-DE" b="1" dirty="0" err="1" smtClean="0"/>
              <a:t>buses</a:t>
            </a:r>
            <a:r>
              <a:rPr lang="de-DE" b="1" dirty="0" smtClean="0"/>
              <a:t>, &gt; 14.000 </a:t>
            </a:r>
            <a:r>
              <a:rPr lang="de-DE" b="1" dirty="0" err="1" smtClean="0"/>
              <a:t>field</a:t>
            </a:r>
            <a:r>
              <a:rPr lang="de-DE" b="1" dirty="0" smtClean="0"/>
              <a:t> </a:t>
            </a:r>
            <a:r>
              <a:rPr lang="de-DE" b="1" dirty="0" err="1" smtClean="0"/>
              <a:t>devices</a:t>
            </a:r>
            <a:r>
              <a:rPr lang="de-DE" b="1" dirty="0" smtClean="0"/>
              <a:t>,</a:t>
            </a:r>
          </a:p>
          <a:p>
            <a:pPr algn="ctr"/>
            <a:r>
              <a:rPr lang="de-DE" b="1" dirty="0" smtClean="0"/>
              <a:t>5 </a:t>
            </a:r>
            <a:r>
              <a:rPr lang="de-DE" b="1" dirty="0" err="1" smtClean="0"/>
              <a:t>years</a:t>
            </a:r>
            <a:r>
              <a:rPr lang="de-DE" b="1" dirty="0" smtClean="0"/>
              <a:t> </a:t>
            </a:r>
            <a:r>
              <a:rPr lang="de-DE" b="1" dirty="0" err="1" smtClean="0"/>
              <a:t>operations</a:t>
            </a:r>
            <a:r>
              <a:rPr lang="de-DE" b="1" dirty="0" smtClean="0"/>
              <a:t> </a:t>
            </a:r>
            <a:r>
              <a:rPr lang="de-DE" b="1" dirty="0" err="1" smtClean="0"/>
              <a:t>contract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4028331" y="4646910"/>
            <a:ext cx="452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Dutch</a:t>
            </a:r>
            <a:r>
              <a:rPr lang="de-DE" b="1" dirty="0" smtClean="0"/>
              <a:t> </a:t>
            </a:r>
            <a:r>
              <a:rPr lang="de-DE" b="1" dirty="0" err="1" smtClean="0"/>
              <a:t>fare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ID </a:t>
            </a:r>
            <a:r>
              <a:rPr lang="de-DE" b="1" dirty="0" err="1" smtClean="0"/>
              <a:t>based</a:t>
            </a:r>
            <a:r>
              <a:rPr lang="de-DE" b="1" dirty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EMV </a:t>
            </a:r>
            <a:r>
              <a:rPr lang="de-DE" b="1" dirty="0" err="1" smtClean="0"/>
              <a:t>contactless</a:t>
            </a:r>
            <a:r>
              <a:rPr lang="de-DE" b="1" dirty="0" smtClean="0"/>
              <a:t>, 2 </a:t>
            </a:r>
            <a:r>
              <a:rPr lang="de-DE" b="1" dirty="0" err="1" smtClean="0"/>
              <a:t>bln</a:t>
            </a:r>
            <a:r>
              <a:rPr lang="de-DE" b="1" dirty="0" smtClean="0"/>
              <a:t> </a:t>
            </a:r>
            <a:r>
              <a:rPr lang="de-DE" b="1" dirty="0" err="1" smtClean="0"/>
              <a:t>transactions</a:t>
            </a:r>
            <a:r>
              <a:rPr lang="de-DE" b="1" dirty="0" smtClean="0"/>
              <a:t>, 14 </a:t>
            </a:r>
            <a:r>
              <a:rPr lang="de-DE" b="1" dirty="0" err="1" smtClean="0"/>
              <a:t>mln</a:t>
            </a:r>
            <a:r>
              <a:rPr lang="de-DE" b="1" dirty="0" smtClean="0"/>
              <a:t> </a:t>
            </a:r>
            <a:r>
              <a:rPr lang="de-DE" b="1" dirty="0" err="1" smtClean="0"/>
              <a:t>active</a:t>
            </a:r>
            <a:r>
              <a:rPr lang="de-DE" b="1" dirty="0" smtClean="0"/>
              <a:t> </a:t>
            </a:r>
            <a:r>
              <a:rPr lang="de-DE" b="1" dirty="0" err="1" smtClean="0"/>
              <a:t>cards</a:t>
            </a:r>
            <a:r>
              <a:rPr lang="de-DE" b="1" dirty="0" smtClean="0"/>
              <a:t>, 60.000 </a:t>
            </a:r>
            <a:r>
              <a:rPr lang="de-DE" b="1" dirty="0" err="1" smtClean="0"/>
              <a:t>field</a:t>
            </a:r>
            <a:r>
              <a:rPr lang="de-DE" b="1" dirty="0" smtClean="0"/>
              <a:t> </a:t>
            </a:r>
            <a:r>
              <a:rPr lang="de-DE" b="1" dirty="0" err="1" smtClean="0"/>
              <a:t>devices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3171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2589"/>
            <a:ext cx="7576702" cy="226142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dirty="0" err="1">
                <a:latin typeface="Arial" charset="0"/>
                <a:cs typeface="Arial" charset="0"/>
              </a:rPr>
              <a:t>BiBo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smtClean="0">
                <a:latin typeface="Arial" charset="0"/>
                <a:cs typeface="Arial" charset="0"/>
              </a:rPr>
              <a:t>(</a:t>
            </a:r>
            <a:r>
              <a:rPr lang="de-DE" altLang="de-DE" dirty="0" err="1" smtClean="0">
                <a:latin typeface="Arial" charset="0"/>
                <a:cs typeface="Arial" charset="0"/>
              </a:rPr>
              <a:t>Be</a:t>
            </a:r>
            <a:r>
              <a:rPr lang="de-DE" altLang="de-DE" dirty="0" smtClean="0">
                <a:latin typeface="Arial" charset="0"/>
                <a:cs typeface="Arial" charset="0"/>
              </a:rPr>
              <a:t>-in / </a:t>
            </a:r>
            <a:r>
              <a:rPr lang="de-DE" altLang="de-DE" dirty="0" err="1" smtClean="0">
                <a:latin typeface="Arial" charset="0"/>
                <a:cs typeface="Arial" charset="0"/>
              </a:rPr>
              <a:t>Be</a:t>
            </a:r>
            <a:r>
              <a:rPr lang="de-DE" altLang="de-DE" dirty="0" smtClean="0">
                <a:latin typeface="Arial" charset="0"/>
                <a:cs typeface="Arial" charset="0"/>
              </a:rPr>
              <a:t>-out) </a:t>
            </a:r>
            <a:r>
              <a:rPr lang="de-DE" altLang="de-DE" dirty="0" err="1" smtClean="0">
                <a:latin typeface="Arial" charset="0"/>
                <a:cs typeface="Arial" charset="0"/>
              </a:rPr>
              <a:t>ticketing</a:t>
            </a:r>
            <a:endParaRPr lang="de-DE" altLang="de-DE" dirty="0">
              <a:latin typeface="Arial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A3D0-2161-4DB7-8E8F-3CF5DD0F8DE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92080" y="4373185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lnSpc>
                <a:spcPct val="150000"/>
              </a:lnSpc>
              <a:defRPr sz="1400" b="1"/>
            </a:lvl1pPr>
          </a:lstStyle>
          <a:p>
            <a:r>
              <a:rPr lang="de-DE" sz="2000" dirty="0" smtClean="0"/>
              <a:t>Back </a:t>
            </a:r>
            <a:r>
              <a:rPr lang="de-DE" sz="2000" dirty="0" err="1" smtClean="0"/>
              <a:t>office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Journey </a:t>
            </a:r>
            <a:r>
              <a:rPr lang="de-DE" sz="2000" dirty="0" err="1" smtClean="0"/>
              <a:t>construction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calculation</a:t>
            </a:r>
            <a:endParaRPr lang="de-DE" sz="2000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8460472" cy="8728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principle</a:t>
            </a:r>
            <a:r>
              <a:rPr lang="de-DE" dirty="0" smtClean="0"/>
              <a:t> …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sz="1600" dirty="0" smtClean="0"/>
              <a:t>…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800" dirty="0" smtClean="0"/>
              <a:t>„</a:t>
            </a:r>
            <a:r>
              <a:rPr lang="de-DE" sz="1800" dirty="0" err="1"/>
              <a:t>W</a:t>
            </a:r>
            <a:r>
              <a:rPr lang="de-DE" sz="1800" dirty="0" err="1" smtClean="0"/>
              <a:t>hat</a:t>
            </a:r>
            <a:r>
              <a:rPr lang="de-DE" sz="1800" dirty="0" smtClean="0"/>
              <a:t> </a:t>
            </a:r>
            <a:r>
              <a:rPr lang="de-DE" sz="1800" dirty="0" err="1" smtClean="0"/>
              <a:t>happens</a:t>
            </a:r>
            <a:r>
              <a:rPr lang="de-DE" sz="1800" dirty="0"/>
              <a:t>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anybody</a:t>
            </a:r>
            <a:r>
              <a:rPr lang="de-DE" sz="1800" dirty="0" smtClean="0"/>
              <a:t> </a:t>
            </a:r>
            <a:r>
              <a:rPr lang="de-DE" sz="1800" dirty="0" err="1" smtClean="0"/>
              <a:t>seeing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?“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4221088"/>
            <a:ext cx="3191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err="1" smtClean="0"/>
              <a:t>BiBo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system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Which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media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When</a:t>
            </a:r>
            <a:endParaRPr lang="de-DE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Where</a:t>
            </a:r>
            <a:endParaRPr lang="de-DE" sz="2000" b="1" dirty="0"/>
          </a:p>
        </p:txBody>
      </p:sp>
      <p:pic>
        <p:nvPicPr>
          <p:cNvPr id="21" name="Picture 4" descr="esprit_logo"/>
          <p:cNvPicPr>
            <a:picLocks noChangeAspect="1" noChangeArrowheads="1"/>
          </p:cNvPicPr>
          <p:nvPr/>
        </p:nvPicPr>
        <p:blipFill>
          <a:blip r:embed="rId4" cstate="print"/>
          <a:srcRect t="24469" b="24016"/>
          <a:stretch>
            <a:fillRect/>
          </a:stretch>
        </p:blipFill>
        <p:spPr bwMode="auto">
          <a:xfrm>
            <a:off x="323528" y="2204864"/>
            <a:ext cx="984531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9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  <a:cs typeface="Arial" charset="0"/>
              </a:rPr>
              <a:t>BiBo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altLang="de-DE" dirty="0">
                <a:latin typeface="Arial" charset="0"/>
                <a:cs typeface="Arial" charset="0"/>
              </a:rPr>
              <a:t>(</a:t>
            </a:r>
            <a:r>
              <a:rPr lang="de-DE" altLang="de-DE" dirty="0" err="1">
                <a:latin typeface="Arial" charset="0"/>
                <a:cs typeface="Arial" charset="0"/>
              </a:rPr>
              <a:t>Be</a:t>
            </a:r>
            <a:r>
              <a:rPr lang="de-DE" altLang="de-DE" dirty="0">
                <a:latin typeface="Arial" charset="0"/>
                <a:cs typeface="Arial" charset="0"/>
              </a:rPr>
              <a:t>-in / </a:t>
            </a:r>
            <a:r>
              <a:rPr lang="de-DE" altLang="de-DE" dirty="0" err="1">
                <a:latin typeface="Arial" charset="0"/>
                <a:cs typeface="Arial" charset="0"/>
              </a:rPr>
              <a:t>Be</a:t>
            </a:r>
            <a:r>
              <a:rPr lang="de-DE" altLang="de-DE" dirty="0">
                <a:latin typeface="Arial" charset="0"/>
                <a:cs typeface="Arial" charset="0"/>
              </a:rPr>
              <a:t>-out) </a:t>
            </a:r>
            <a:r>
              <a:rPr lang="de-DE" dirty="0" err="1" smtClean="0">
                <a:latin typeface="Arial" charset="0"/>
                <a:cs typeface="Arial" charset="0"/>
              </a:rPr>
              <a:t>components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A3D0-2161-4DB7-8E8F-3CF5DD0F8DE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8460472" cy="51277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 Scheidt &amp; Bachmann </a:t>
            </a:r>
            <a:r>
              <a:rPr lang="de-DE" dirty="0" err="1" smtClean="0"/>
              <a:t>BiBo</a:t>
            </a:r>
            <a:r>
              <a:rPr lang="de-DE" dirty="0" smtClean="0"/>
              <a:t> medium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endParaRPr lang="de-DE" sz="1600" dirty="0"/>
          </a:p>
        </p:txBody>
      </p:sp>
      <p:sp>
        <p:nvSpPr>
          <p:cNvPr id="22" name="Textfeld 10"/>
          <p:cNvSpPr txBox="1"/>
          <p:nvPr/>
        </p:nvSpPr>
        <p:spPr>
          <a:xfrm>
            <a:off x="873491" y="5013176"/>
            <a:ext cx="739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/>
              <a:t>Communication via </a:t>
            </a:r>
            <a:r>
              <a:rPr lang="en-US" sz="2000" b="1" dirty="0"/>
              <a:t>a mid-range radio </a:t>
            </a:r>
            <a:r>
              <a:rPr lang="en-US" sz="2000" b="1" dirty="0" smtClean="0"/>
              <a:t>interface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/>
              <a:t>Special protocol for the spatial </a:t>
            </a:r>
            <a:r>
              <a:rPr lang="en-US" sz="2000" b="1" dirty="0"/>
              <a:t>recording </a:t>
            </a:r>
            <a:r>
              <a:rPr lang="en-US" sz="2000" b="1" dirty="0" smtClean="0"/>
              <a:t>functions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3666859" cy="13832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527"/>
            <a:ext cx="2651541" cy="17128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70" y="2749352"/>
            <a:ext cx="3437860" cy="1359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41054"/>
            <a:ext cx="3670537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" y="2142589"/>
            <a:ext cx="7576702" cy="226142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dirty="0" err="1">
                <a:latin typeface="Arial" charset="0"/>
                <a:cs typeface="Arial" charset="0"/>
              </a:rPr>
              <a:t>BiBo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smtClean="0">
                <a:latin typeface="Arial" charset="0"/>
                <a:cs typeface="Arial" charset="0"/>
              </a:rPr>
              <a:t>(</a:t>
            </a:r>
            <a:r>
              <a:rPr lang="de-DE" altLang="de-DE" dirty="0" err="1" smtClean="0">
                <a:latin typeface="Arial" charset="0"/>
                <a:cs typeface="Arial" charset="0"/>
              </a:rPr>
              <a:t>Be</a:t>
            </a:r>
            <a:r>
              <a:rPr lang="de-DE" altLang="de-DE" dirty="0" smtClean="0">
                <a:latin typeface="Arial" charset="0"/>
                <a:cs typeface="Arial" charset="0"/>
              </a:rPr>
              <a:t>-in / </a:t>
            </a:r>
            <a:r>
              <a:rPr lang="de-DE" altLang="de-DE" dirty="0" err="1" smtClean="0">
                <a:latin typeface="Arial" charset="0"/>
                <a:cs typeface="Arial" charset="0"/>
              </a:rPr>
              <a:t>Be</a:t>
            </a:r>
            <a:r>
              <a:rPr lang="de-DE" altLang="de-DE" dirty="0" smtClean="0">
                <a:latin typeface="Arial" charset="0"/>
                <a:cs typeface="Arial" charset="0"/>
              </a:rPr>
              <a:t>-out) </a:t>
            </a:r>
            <a:r>
              <a:rPr lang="de-DE" altLang="de-DE" dirty="0" err="1" smtClean="0">
                <a:latin typeface="Arial" charset="0"/>
                <a:cs typeface="Arial" charset="0"/>
              </a:rPr>
              <a:t>ticketing</a:t>
            </a:r>
            <a:endParaRPr lang="de-DE" altLang="de-DE" dirty="0">
              <a:latin typeface="Arial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C2A3D0-2161-4DB7-8E8F-3CF5DD0F8DE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0000" y="900000"/>
            <a:ext cx="8460472" cy="8728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…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sz="1600" dirty="0" smtClean="0"/>
              <a:t>…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800" dirty="0" smtClean="0"/>
              <a:t>„</a:t>
            </a:r>
            <a:r>
              <a:rPr lang="de-DE" sz="1800" dirty="0" err="1" smtClean="0"/>
              <a:t>Let</a:t>
            </a:r>
            <a:r>
              <a:rPr lang="de-DE" sz="1800" dirty="0" smtClean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smartphone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BiBo</a:t>
            </a:r>
            <a:r>
              <a:rPr lang="de-DE" sz="1800" dirty="0" smtClean="0"/>
              <a:t> ticket!“</a:t>
            </a:r>
            <a:endParaRPr lang="de-DE" sz="16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697216" y="2967743"/>
            <a:ext cx="406817" cy="550681"/>
            <a:chOff x="2854615" y="1169468"/>
            <a:chExt cx="2592288" cy="4749432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2854615" y="1169468"/>
              <a:ext cx="2592288" cy="4749432"/>
              <a:chOff x="1322984" y="1296751"/>
              <a:chExt cx="2160240" cy="395785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22984" y="1296751"/>
                <a:ext cx="2160240" cy="3957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60" t="65772" r="43691" b="9687"/>
              <a:stretch/>
            </p:blipFill>
            <p:spPr bwMode="auto">
              <a:xfrm>
                <a:off x="2612428" y="4256123"/>
                <a:ext cx="305397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Rechteck 22"/>
            <p:cNvSpPr/>
            <p:nvPr/>
          </p:nvSpPr>
          <p:spPr>
            <a:xfrm>
              <a:off x="3125337" y="2197290"/>
              <a:ext cx="2074460" cy="2869071"/>
            </a:xfrm>
            <a:prstGeom prst="rect">
              <a:avLst/>
            </a:prstGeom>
            <a:solidFill>
              <a:srgbClr val="2A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962080" y="4652628"/>
            <a:ext cx="7010077" cy="1052155"/>
            <a:chOff x="962080" y="4652628"/>
            <a:chExt cx="7010077" cy="1052155"/>
          </a:xfrm>
        </p:grpSpPr>
        <p:sp>
          <p:nvSpPr>
            <p:cNvPr id="11" name="Textfeld 10"/>
            <p:cNvSpPr txBox="1"/>
            <p:nvPr/>
          </p:nvSpPr>
          <p:spPr>
            <a:xfrm>
              <a:off x="2151577" y="4652628"/>
              <a:ext cx="4896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000" b="1" dirty="0" smtClean="0"/>
                <a:t>Smartphone App </a:t>
              </a:r>
              <a:r>
                <a:rPr lang="de-DE" sz="2000" b="1" dirty="0" err="1" smtClean="0"/>
                <a:t>shows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status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of</a:t>
              </a:r>
              <a:r>
                <a:rPr lang="de-DE" sz="2000" b="1" dirty="0" smtClean="0"/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de-DE" sz="2000" b="1" dirty="0" err="1" smtClean="0"/>
                <a:t>boarding</a:t>
              </a:r>
              <a:r>
                <a:rPr lang="de-DE" sz="2000" b="1" dirty="0" smtClean="0"/>
                <a:t> / </a:t>
              </a:r>
              <a:r>
                <a:rPr lang="de-DE" sz="2000" b="1" dirty="0" err="1" smtClean="0"/>
                <a:t>registering</a:t>
              </a:r>
              <a:endParaRPr lang="de-DE" sz="2000" b="1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80" y="4885633"/>
              <a:ext cx="933450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uppieren 26"/>
            <p:cNvGrpSpPr/>
            <p:nvPr/>
          </p:nvGrpSpPr>
          <p:grpSpPr>
            <a:xfrm>
              <a:off x="7236296" y="4887220"/>
              <a:ext cx="735861" cy="817563"/>
              <a:chOff x="4074666" y="2861555"/>
              <a:chExt cx="735861" cy="817563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59" r="75198" b="36883"/>
              <a:stretch/>
            </p:blipFill>
            <p:spPr bwMode="auto">
              <a:xfrm>
                <a:off x="4245206" y="3007522"/>
                <a:ext cx="232691" cy="283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26" r="2167"/>
              <a:stretch/>
            </p:blipFill>
            <p:spPr bwMode="auto">
              <a:xfrm>
                <a:off x="4145267" y="2861555"/>
                <a:ext cx="665260" cy="817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Obrázok 28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666" y="3004779"/>
                <a:ext cx="474762" cy="359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62" y="2349460"/>
            <a:ext cx="1143899" cy="7338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3429000"/>
            <a:ext cx="486997" cy="74226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40690"/>
            <a:ext cx="486997" cy="742267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2151577" y="3043444"/>
            <a:ext cx="406817" cy="550681"/>
            <a:chOff x="2854615" y="1169468"/>
            <a:chExt cx="2592288" cy="4749432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2854615" y="1169468"/>
              <a:ext cx="2592288" cy="4749432"/>
              <a:chOff x="1322984" y="1296751"/>
              <a:chExt cx="2160240" cy="395785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22984" y="1296751"/>
                <a:ext cx="2160240" cy="3957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60" t="65772" r="43691" b="9687"/>
              <a:stretch/>
            </p:blipFill>
            <p:spPr bwMode="auto">
              <a:xfrm>
                <a:off x="2612428" y="4256123"/>
                <a:ext cx="305397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Rechteck 33"/>
            <p:cNvSpPr/>
            <p:nvPr/>
          </p:nvSpPr>
          <p:spPr>
            <a:xfrm>
              <a:off x="3125337" y="2197290"/>
              <a:ext cx="2074460" cy="2869071"/>
            </a:xfrm>
            <a:prstGeom prst="rect">
              <a:avLst/>
            </a:prstGeom>
            <a:solidFill>
              <a:srgbClr val="2A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318347" y="3069623"/>
            <a:ext cx="406817" cy="550681"/>
            <a:chOff x="2854615" y="1169468"/>
            <a:chExt cx="2592288" cy="4749432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2854615" y="1169468"/>
              <a:ext cx="2592288" cy="4749432"/>
              <a:chOff x="1322984" y="1296751"/>
              <a:chExt cx="2160240" cy="3957851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22984" y="1296751"/>
                <a:ext cx="2160240" cy="3957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60" t="65772" r="43691" b="9687"/>
              <a:stretch/>
            </p:blipFill>
            <p:spPr bwMode="auto">
              <a:xfrm>
                <a:off x="2612428" y="4256123"/>
                <a:ext cx="305397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9" name="Rechteck 38"/>
            <p:cNvSpPr/>
            <p:nvPr/>
          </p:nvSpPr>
          <p:spPr>
            <a:xfrm>
              <a:off x="3125337" y="2197290"/>
              <a:ext cx="2074460" cy="2869071"/>
            </a:xfrm>
            <a:prstGeom prst="rect">
              <a:avLst/>
            </a:prstGeom>
            <a:solidFill>
              <a:srgbClr val="2A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900113"/>
            <a:ext cx="84597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71475" y="4706938"/>
            <a:ext cx="84359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2000" b="1" dirty="0" smtClean="0">
                <a:cs typeface="Arial" charset="0"/>
                <a:hlinkClick r:id="rId4"/>
              </a:rPr>
              <a:t>www.scheidt-bachmann.com</a:t>
            </a:r>
            <a:endParaRPr lang="de-DE" sz="2000" b="1" dirty="0" smtClean="0">
              <a:cs typeface="Arial" charset="0"/>
            </a:endParaRPr>
          </a:p>
          <a:p>
            <a:pPr algn="r"/>
            <a:r>
              <a:rPr lang="de-DE" sz="2000" b="1" dirty="0" smtClean="0">
                <a:cs typeface="Arial" charset="0"/>
                <a:hlinkClick r:id="rId5"/>
              </a:rPr>
              <a:t>troll.manfred@scheidt-bachmann.de</a:t>
            </a:r>
            <a:endParaRPr lang="de-DE" sz="2000" b="1" dirty="0">
              <a:cs typeface="Arial" charset="0"/>
            </a:endParaRPr>
          </a:p>
          <a:p>
            <a:pPr algn="r"/>
            <a:r>
              <a:rPr lang="de-DE" sz="2000" b="1" dirty="0" smtClean="0">
                <a:cs typeface="Arial" charset="0"/>
                <a:hlinkClick r:id="rId5"/>
              </a:rPr>
              <a:t>norling.per@scheidt-bachmann.se</a:t>
            </a:r>
            <a:endParaRPr lang="de-DE" sz="2000" b="1" dirty="0">
              <a:cs typeface="Arial" charset="0"/>
            </a:endParaRPr>
          </a:p>
        </p:txBody>
      </p:sp>
      <p:sp>
        <p:nvSpPr>
          <p:cNvPr id="34820" name="Textplatzhalter 14"/>
          <p:cNvSpPr>
            <a:spLocks noGrp="1"/>
          </p:cNvSpPr>
          <p:nvPr>
            <p:ph type="body" sz="quarter" idx="10"/>
          </p:nvPr>
        </p:nvSpPr>
        <p:spPr bwMode="auto">
          <a:xfrm>
            <a:off x="360363" y="65088"/>
            <a:ext cx="8596312" cy="577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err="1" smtClean="0">
                <a:latin typeface="Arial" charset="0"/>
                <a:cs typeface="Arial" charset="0"/>
              </a:rPr>
              <a:t>Many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thanks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your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attention</a:t>
            </a:r>
            <a:r>
              <a:rPr lang="de-DE" dirty="0" smtClean="0"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47ACAB1-CD95-4601-B847-EF5904DE850E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utral layou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FCS</Template>
  <TotalTime>0</TotalTime>
  <Words>306</Words>
  <Application>Microsoft Macintosh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Symbol</vt:lpstr>
      <vt:lpstr>Wingdings</vt:lpstr>
      <vt:lpstr>Arial</vt:lpstr>
      <vt:lpstr>Calibri</vt:lpstr>
      <vt:lpstr>FCS</vt:lpstr>
      <vt:lpstr>Neutral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Scheidt &amp; Bachmann GmbH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Troll.Manfred</dc:creator>
  <cp:lastModifiedBy>Per Norling</cp:lastModifiedBy>
  <cp:revision>84</cp:revision>
  <cp:lastPrinted>2016-08-30T10:57:25Z</cp:lastPrinted>
  <dcterms:created xsi:type="dcterms:W3CDTF">2014-10-11T05:42:12Z</dcterms:created>
  <dcterms:modified xsi:type="dcterms:W3CDTF">2016-09-09T09:04:45Z</dcterms:modified>
</cp:coreProperties>
</file>