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65" r:id="rId4"/>
    <p:sldId id="266" r:id="rId5"/>
    <p:sldId id="267" r:id="rId6"/>
    <p:sldId id="262" r:id="rId7"/>
  </p:sldIdLst>
  <p:sldSz cx="9144000" cy="5145088"/>
  <p:notesSz cx="6669088" cy="97536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707070"/>
    <a:srgbClr val="32374B"/>
    <a:srgbClr val="F5F5F5"/>
    <a:srgbClr val="252525"/>
    <a:srgbClr val="555555"/>
    <a:srgbClr val="999999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0532" autoAdjust="0"/>
  </p:normalViewPr>
  <p:slideViewPr>
    <p:cSldViewPr snapToGrid="0">
      <p:cViewPr varScale="1">
        <p:scale>
          <a:sx n="95" d="100"/>
          <a:sy n="95" d="100"/>
        </p:scale>
        <p:origin x="432" y="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34FD9-3DF8-D648-8A7A-0459B4033D06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F2DC5-B3B8-1A42-A005-A81C55C3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0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25.03.2015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19200"/>
            <a:ext cx="58499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25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 først vil jeg si en ting. Vi ønsker å lykkes med en god </a:t>
            </a:r>
            <a:r>
              <a:rPr lang="nb-NO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incitamentordning</a:t>
            </a:r>
            <a:r>
              <a:rPr lang="nb-NO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medfører økt motivasjon for å levere enestående kvalitet på leveransen, at vi oppnår fornøyde kunder og vekst. Med vekst kan være å sikre inntekter slik at vi kan bruke flere penger på utviklingen av dagens tilbud og møte befolkningsveksten som vi vet kommer i denne regionen (sammen med sykkel og gange). </a:t>
            </a:r>
            <a:endParaRPr lang="nb-NO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føles bra å bruke en arena som denne for</a:t>
            </a:r>
            <a:r>
              <a:rPr lang="nb-NO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være i dialog med dere og få innspill på nettopp en slik beskrivelse. </a:t>
            </a:r>
          </a:p>
          <a:p>
            <a:endParaRPr lang="nb-NO" sz="9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dere ser at vi har lagt ut har vi kommet med tre mulige alternativer som utgangspunkt for innspill fra dere. Jeg kommer kun til å trekke ut disse tre modellene fra beskrivelsen.</a:t>
            </a:r>
            <a:endParaRPr lang="nb-NO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31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Denne modellen er ganske lik dagens modell. Dette er spørsmål kundene får om</a:t>
            </a:r>
            <a:r>
              <a:rPr lang="nb-NO" baseline="0" dirty="0" smtClean="0"/>
              <a:t> bord og resultatene blir å hente i MIS (Marked og informasjonssystem). 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71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 er det forslag med:</a:t>
            </a:r>
          </a:p>
          <a:p>
            <a:endParaRPr lang="nb-NO" dirty="0" smtClean="0"/>
          </a:p>
          <a:p>
            <a:r>
              <a:rPr lang="nb-NO" dirty="0" smtClean="0"/>
              <a:t>Alt</a:t>
            </a:r>
            <a:r>
              <a:rPr lang="nb-NO" baseline="0" dirty="0" smtClean="0"/>
              <a:t> i alt hvor fornøyd er du, Kjørestil og førers serviceinnstilling. I dette alternativet har vi valgt å ta bort elementet renhold. (Det med hensyn til evt. alder på bussene)</a:t>
            </a:r>
          </a:p>
          <a:p>
            <a:endParaRPr lang="nb-NO" baseline="0" dirty="0" smtClean="0"/>
          </a:p>
          <a:p>
            <a:r>
              <a:rPr lang="nb-NO" baseline="0" dirty="0" smtClean="0"/>
              <a:t>Betalende reisende: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viktig målsetting for kollektivtrafikkfamilien er unngå snik og ha flest mulig betalende reisende. Som igjen vil føre til at vi kan bruke midler på å utvikle kollektivtilbudet. I tillegg er vi helt avhengig av registering</a:t>
            </a:r>
            <a:r>
              <a:rPr lang="nb-NO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mobilbilletten for å gi et riktig bilde. </a:t>
            </a: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Derfor er dette et</a:t>
            </a:r>
            <a:r>
              <a:rPr lang="nb-NO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presentert som et alternativ. </a:t>
            </a: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Basert på antall betalende reisende i 2014 settes et nullpunkt. Basert</a:t>
            </a:r>
            <a:r>
              <a:rPr lang="nb-NO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validering på billettmaskin, førersalg og antall manuelle registeringer. </a:t>
            </a:r>
          </a:p>
          <a:p>
            <a:pPr lvl="0"/>
            <a:endParaRPr lang="nb-NO" sz="9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mulige løsninger:</a:t>
            </a:r>
            <a:br>
              <a:rPr lang="nb-NO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Bonus / malus beregnes ved intervaller ved økning eller nedgang i antall betalende reisende. </a:t>
            </a:r>
          </a:p>
          <a:p>
            <a:pPr lvl="0"/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Godtgjørelse til x kr. pr. registrerte billett.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Utfordringer ved modellen: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Mangler </a:t>
            </a:r>
            <a:r>
              <a:rPr lang="nb-NO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telleutstyr</a:t>
            </a: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bord i bussen, modellen baserer seg derfor på tillitt. Ruter må derfor foreta manuelle tellinger.</a:t>
            </a:r>
          </a:p>
          <a:p>
            <a:pPr lvl="0"/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Billettsystemet og </a:t>
            </a:r>
            <a:r>
              <a:rPr lang="nb-NO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nedetid</a:t>
            </a:r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Usikkerhet knyttet til nullpunkt for 2014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773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fører kontrollert billett menes da et nytt spørsmål i MIS, og spørsmålet vil avdekke om fører har kontrollert billetten deres. Være en faktor som motiverer føreren til å kontrollere billett. </a:t>
            </a:r>
            <a:endParaRPr lang="nb-NO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443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38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54887"/>
            <a:ext cx="9143244" cy="13699975"/>
          </a:xfrm>
          <a:prstGeom prst="rect">
            <a:avLst/>
          </a:prstGeom>
        </p:spPr>
      </p:pic>
      <p:pic>
        <p:nvPicPr>
          <p:cNvPr id="13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98"/>
            <a:ext cx="9143244" cy="281002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1382573"/>
            <a:ext cx="9143244" cy="28100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1082"/>
            <a:ext cx="9145528" cy="51561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594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14059" y="4623701"/>
            <a:ext cx="1529940" cy="52138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02" y="4658003"/>
            <a:ext cx="1481398" cy="487085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663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664" r:id="rId31"/>
    <p:sldLayoutId id="2147483672" r:id="rId32"/>
    <p:sldLayoutId id="2147483673" r:id="rId33"/>
    <p:sldLayoutId id="2147483674" r:id="rId34"/>
    <p:sldLayoutId id="2147483675" r:id="rId35"/>
    <p:sldLayoutId id="2147483676" r:id="rId36"/>
    <p:sldLayoutId id="2147483666" r:id="rId37"/>
    <p:sldLayoutId id="2147483667" r:id="rId38"/>
    <p:sldLayoutId id="2147483677" r:id="rId39"/>
    <p:sldLayoutId id="2147483678" r:id="rId40"/>
  </p:sldLayoutIdLst>
  <p:hf hdr="0" ftr="0" dt="0"/>
  <p:txStyles>
    <p:titleStyle>
      <a:lvl1pPr algn="l" defTabSz="685697" rtl="0" eaLnBrk="1" latinLnBrk="0" hangingPunct="1">
        <a:lnSpc>
          <a:spcPct val="9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1988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594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dirty="0" smtClean="0"/>
              <a:t>Vedlegg 6 - </a:t>
            </a:r>
            <a:r>
              <a:rPr lang="nb-NO" sz="4000" dirty="0" err="1" smtClean="0"/>
              <a:t>Incitamentbeskrivelse</a:t>
            </a:r>
            <a:endParaRPr lang="nb-NO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Nittedalsanbudet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99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Hensikt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Hensikten med incitamentsordningen er at den skal være en fordel både for operatøren og oppdragsgiver slik at vi oppnår ønsket kvalitet på leveransen, flest mulig fornøyde kunder og ønsket vekst</a:t>
            </a:r>
          </a:p>
          <a:p>
            <a:endParaRPr lang="nb-NO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61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Alternativ modell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3</a:t>
            </a:fld>
            <a:endParaRPr lang="nb-NO" sz="488" dirty="0"/>
          </a:p>
        </p:txBody>
      </p:sp>
      <p:graphicFrame>
        <p:nvGraphicFramePr>
          <p:cNvPr id="7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621621"/>
              </p:ext>
            </p:extLst>
          </p:nvPr>
        </p:nvGraphicFramePr>
        <p:xfrm>
          <a:off x="580649" y="1524974"/>
          <a:ext cx="5904656" cy="1861919"/>
        </p:xfrm>
        <a:graphic>
          <a:graphicData uri="http://schemas.openxmlformats.org/drawingml/2006/table">
            <a:tbl>
              <a:tblPr firstRow="1" firstCol="1" bandRow="1"/>
              <a:tblGrid>
                <a:gridCol w="3092470"/>
                <a:gridCol w="633957"/>
                <a:gridCol w="2178229"/>
              </a:tblGrid>
              <a:tr h="576064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Kvalitetselement: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Andel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</a:tr>
              <a:tr h="257171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Alt i alt hvor fornøyd er du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</a:tr>
              <a:tr h="257171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Innvendig renhold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8 % av kontraktens årlige verdi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</a:tr>
              <a:tr h="257171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Kjørestil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</a:tr>
              <a:tr h="257171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Førers serviceinnstilling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</a:tr>
              <a:tr h="257171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Totalt </a:t>
                      </a:r>
                      <a:r>
                        <a:rPr lang="nb-NO" sz="1100" dirty="0" err="1" smtClean="0">
                          <a:effectLst/>
                        </a:rPr>
                        <a:t>xxxx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05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Alternativ modell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0649" y="1346090"/>
            <a:ext cx="7980536" cy="3194504"/>
          </a:xfrm>
        </p:spPr>
        <p:txBody>
          <a:bodyPr/>
          <a:lstStyle/>
          <a:p>
            <a:pPr marL="0" lvl="0" indent="0" defTabSz="168908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nb-NO" sz="1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168908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nb-NO" sz="1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sz="488" dirty="0"/>
          </a:p>
        </p:txBody>
      </p:sp>
      <p:graphicFrame>
        <p:nvGraphicFramePr>
          <p:cNvPr id="6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153335"/>
              </p:ext>
            </p:extLst>
          </p:nvPr>
        </p:nvGraphicFramePr>
        <p:xfrm>
          <a:off x="580649" y="1346090"/>
          <a:ext cx="5904656" cy="1683871"/>
        </p:xfrm>
        <a:graphic>
          <a:graphicData uri="http://schemas.openxmlformats.org/drawingml/2006/table">
            <a:tbl>
              <a:tblPr firstRow="1" firstCol="1" bandRow="1"/>
              <a:tblGrid>
                <a:gridCol w="3092470"/>
                <a:gridCol w="633957"/>
                <a:gridCol w="2178229"/>
              </a:tblGrid>
              <a:tr h="576064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Kvalitetselement: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Andel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</a:tr>
              <a:tr h="336294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Alt i alt hvor fornøyd er du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4 % av kontraktens årlige verdi</a:t>
                      </a: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</a:tr>
              <a:tr h="257171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Kjørestil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</a:tr>
              <a:tr h="257171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Førers serviceinnstilling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</a:tr>
              <a:tr h="257171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Totalt </a:t>
                      </a:r>
                      <a:r>
                        <a:rPr lang="nb-NO" sz="1100" dirty="0" smtClean="0">
                          <a:effectLst/>
                        </a:rPr>
                        <a:t>år</a:t>
                      </a:r>
                      <a:r>
                        <a:rPr lang="nb-NO" sz="1100" baseline="0" dirty="0" smtClean="0">
                          <a:effectLst/>
                        </a:rPr>
                        <a:t> </a:t>
                      </a:r>
                      <a:r>
                        <a:rPr lang="nb-NO" sz="1100" baseline="0" dirty="0" err="1" smtClean="0">
                          <a:effectLst/>
                        </a:rPr>
                        <a:t>xxxx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188507"/>
              </p:ext>
            </p:extLst>
          </p:nvPr>
        </p:nvGraphicFramePr>
        <p:xfrm>
          <a:off x="580649" y="3209892"/>
          <a:ext cx="5934743" cy="747242"/>
        </p:xfrm>
        <a:graphic>
          <a:graphicData uri="http://schemas.openxmlformats.org/drawingml/2006/table">
            <a:tbl>
              <a:tblPr firstRow="1" firstCol="1" bandRow="1"/>
              <a:tblGrid>
                <a:gridCol w="3092484"/>
                <a:gridCol w="670560"/>
                <a:gridCol w="2171699"/>
              </a:tblGrid>
              <a:tr h="211937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Inntektsincitament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Andel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Antall</a:t>
                      </a:r>
                      <a:r>
                        <a:rPr lang="nb-NO" sz="1100" baseline="0" dirty="0" smtClean="0">
                          <a:effectLst/>
                        </a:rPr>
                        <a:t> registrerte betalende reisende</a:t>
                      </a:r>
                      <a:endParaRPr lang="nb-NO" sz="1200" dirty="0">
                        <a:effectLst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r" defTabSz="168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>
                          <a:effectLst/>
                        </a:rPr>
                        <a:t>4 % av kontraktens årlige verdi</a:t>
                      </a:r>
                      <a:endParaRPr lang="nb-NO" sz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Totalt</a:t>
                      </a:r>
                      <a:r>
                        <a:rPr lang="nb-NO" sz="1100" baseline="0" dirty="0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år </a:t>
                      </a:r>
                      <a:r>
                        <a:rPr lang="nb-NO" sz="1100" baseline="0" dirty="0" err="1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xxxx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11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Alternativ modell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sz="488" dirty="0"/>
          </a:p>
        </p:txBody>
      </p:sp>
      <p:graphicFrame>
        <p:nvGraphicFramePr>
          <p:cNvPr id="7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972128"/>
              </p:ext>
            </p:extLst>
          </p:nvPr>
        </p:nvGraphicFramePr>
        <p:xfrm>
          <a:off x="580649" y="1369642"/>
          <a:ext cx="5500370" cy="1497436"/>
        </p:xfrm>
        <a:graphic>
          <a:graphicData uri="http://schemas.openxmlformats.org/drawingml/2006/table">
            <a:tbl>
              <a:tblPr firstRow="1" firstCol="1" bandRow="1"/>
              <a:tblGrid>
                <a:gridCol w="2540000"/>
                <a:gridCol w="520700"/>
                <a:gridCol w="2439670"/>
              </a:tblGrid>
              <a:tr h="381000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Kvalitetselement: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Andel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Alt i alt hvor fornøyd er du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r" defTabSz="1689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>
                          <a:effectLst/>
                        </a:rPr>
                        <a:t>4 % av kontraktens årlige verdi</a:t>
                      </a:r>
                      <a:endParaRPr lang="nb-NO" sz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Kjørestil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</a:tr>
              <a:tr h="200078"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Førers serviceinnstilling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</a:tr>
              <a:tr h="200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Fører kontrollert billett</a:t>
                      </a:r>
                      <a:endParaRPr lang="nb-NO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4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Totalt </a:t>
                      </a:r>
                      <a:r>
                        <a:rPr lang="nb-NO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år </a:t>
                      </a:r>
                      <a:r>
                        <a:rPr lang="nb-NO" sz="11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xxxx</a:t>
                      </a:r>
                      <a:endParaRPr lang="nb-NO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2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4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697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546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394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243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091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399940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2789" algn="l" defTabSz="68569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83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7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[Read-Only]" id="{9E53DBEC-312D-4007-AFDE-D1C5373907E5}" vid="{34665890-1986-4B4F-BAE8-99E12AA85C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</TotalTime>
  <Words>434</Words>
  <Application>Microsoft Office PowerPoint</Application>
  <PresentationFormat>Egendefinert</PresentationFormat>
  <Paragraphs>101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Office-tema</vt:lpstr>
      <vt:lpstr>Vedlegg 6 - Incitamentbeskrivelse</vt:lpstr>
      <vt:lpstr>Hensikt</vt:lpstr>
      <vt:lpstr>Alternativ modell </vt:lpstr>
      <vt:lpstr>Alternativ modell</vt:lpstr>
      <vt:lpstr>Alternativ modell</vt:lpstr>
      <vt:lpstr>PowerPoint-presentasjon</vt:lpstr>
    </vt:vector>
  </TitlesOfParts>
  <Company>Ruter #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Fjæra Øystein</dc:creator>
  <dc:description>Template by addpoint.no</dc:description>
  <cp:lastModifiedBy>Nitteberg Nina</cp:lastModifiedBy>
  <cp:revision>295</cp:revision>
  <cp:lastPrinted>2015-03-25T07:19:02Z</cp:lastPrinted>
  <dcterms:created xsi:type="dcterms:W3CDTF">2014-06-27T11:35:55Z</dcterms:created>
  <dcterms:modified xsi:type="dcterms:W3CDTF">2015-03-25T07:23:41Z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