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72" r:id="rId6"/>
    <p:sldId id="2665" r:id="rId7"/>
    <p:sldId id="2660" r:id="rId8"/>
    <p:sldId id="303" r:id="rId9"/>
    <p:sldId id="270" r:id="rId10"/>
    <p:sldId id="258" r:id="rId11"/>
    <p:sldId id="257" r:id="rId12"/>
    <p:sldId id="2666" r:id="rId13"/>
    <p:sldId id="2668" r:id="rId14"/>
    <p:sldId id="2669" r:id="rId15"/>
    <p:sldId id="2661" r:id="rId16"/>
    <p:sldId id="2654" r:id="rId17"/>
    <p:sldId id="2671" r:id="rId18"/>
    <p:sldId id="2663" r:id="rId19"/>
    <p:sldId id="2658" r:id="rId20"/>
    <p:sldId id="2652" r:id="rId21"/>
    <p:sldId id="2667" r:id="rId22"/>
    <p:sldId id="2673" r:id="rId23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417F09AF-09B9-484D-B034-AEE8F89BC1FC}">
          <p14:sldIdLst>
            <p14:sldId id="256"/>
            <p14:sldId id="2672"/>
            <p14:sldId id="2665"/>
            <p14:sldId id="2660"/>
            <p14:sldId id="303"/>
            <p14:sldId id="270"/>
            <p14:sldId id="258"/>
            <p14:sldId id="257"/>
            <p14:sldId id="2666"/>
            <p14:sldId id="2668"/>
            <p14:sldId id="2669"/>
            <p14:sldId id="2661"/>
            <p14:sldId id="2654"/>
            <p14:sldId id="2671"/>
            <p14:sldId id="2663"/>
            <p14:sldId id="2658"/>
            <p14:sldId id="2652"/>
            <p14:sldId id="2667"/>
            <p14:sldId id="26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1" userDrawn="1">
          <p15:clr>
            <a:srgbClr val="A4A3A4"/>
          </p15:clr>
        </p15:guide>
        <p15:guide id="2" pos="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Ager-Wick Ellingsen" initials="LAWE" lastIdx="14" clrIdx="0">
    <p:extLst>
      <p:ext uri="{19B8F6BF-5375-455C-9EA6-DF929625EA0E}">
        <p15:presenceInfo xmlns:p15="http://schemas.microsoft.com/office/powerpoint/2012/main" userId="S::Linda.Ager-WickEllingsen@toi.no::6344f09f-93f9-4609-a89c-da3593e7ca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C60"/>
    <a:srgbClr val="007D52"/>
    <a:srgbClr val="F5F5F5"/>
    <a:srgbClr val="707070"/>
    <a:srgbClr val="32374B"/>
    <a:srgbClr val="252525"/>
    <a:srgbClr val="555555"/>
    <a:srgbClr val="999999"/>
    <a:srgbClr val="006BB3"/>
    <a:srgbClr val="AA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151A7-D437-C98E-EDD0-7849F9789B4C}" v="1" dt="2023-03-02T11:19:22.602"/>
    <p1510:client id="{3F09B17D-2CB8-CBC4-774F-5AF0B8AA0D4D}" v="4" dt="2023-03-02T11:21:33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76563" autoAdjust="0"/>
  </p:normalViewPr>
  <p:slideViewPr>
    <p:cSldViewPr snapToGrid="0">
      <p:cViewPr>
        <p:scale>
          <a:sx n="90" d="100"/>
          <a:sy n="90" d="100"/>
        </p:scale>
        <p:origin x="360" y="-4"/>
      </p:cViewPr>
      <p:guideLst>
        <p:guide orient="horz" pos="101"/>
        <p:guide pos="9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7" d="100"/>
        <a:sy n="107" d="100"/>
      </p:scale>
      <p:origin x="0" y="-740"/>
    </p:cViewPr>
  </p:sorterViewPr>
  <p:notesViewPr>
    <p:cSldViewPr snapToGrid="0">
      <p:cViewPr varScale="1">
        <p:scale>
          <a:sx n="150" d="100"/>
          <a:sy n="150" d="100"/>
        </p:scale>
        <p:origin x="345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k Nordby" userId="S::frederik.nordby_cms-kluge.com#ext#@ruter1.onmicrosoft.com::c3c9ff34-203d-4e5f-82ad-308d462228be" providerId="AD" clId="Web-{215151A7-D437-C98E-EDD0-7849F9789B4C}"/>
    <pc:docChg chg="modSld">
      <pc:chgData name="Frederik Nordby" userId="S::frederik.nordby_cms-kluge.com#ext#@ruter1.onmicrosoft.com::c3c9ff34-203d-4e5f-82ad-308d462228be" providerId="AD" clId="Web-{215151A7-D437-C98E-EDD0-7849F9789B4C}" dt="2023-03-02T11:19:22.602" v="1" actId="1076"/>
      <pc:docMkLst>
        <pc:docMk/>
      </pc:docMkLst>
      <pc:sldChg chg="modSp">
        <pc:chgData name="Frederik Nordby" userId="S::frederik.nordby_cms-kluge.com#ext#@ruter1.onmicrosoft.com::c3c9ff34-203d-4e5f-82ad-308d462228be" providerId="AD" clId="Web-{215151A7-D437-C98E-EDD0-7849F9789B4C}" dt="2023-03-02T11:19:22.602" v="1" actId="1076"/>
        <pc:sldMkLst>
          <pc:docMk/>
          <pc:sldMk cId="3621624815" sldId="258"/>
        </pc:sldMkLst>
        <pc:picChg chg="mod">
          <ac:chgData name="Frederik Nordby" userId="S::frederik.nordby_cms-kluge.com#ext#@ruter1.onmicrosoft.com::c3c9ff34-203d-4e5f-82ad-308d462228be" providerId="AD" clId="Web-{215151A7-D437-C98E-EDD0-7849F9789B4C}" dt="2023-03-02T11:19:22.602" v="1" actId="1076"/>
          <ac:picMkLst>
            <pc:docMk/>
            <pc:sldMk cId="3621624815" sldId="258"/>
            <ac:picMk id="16" creationId="{0A7CA506-27C6-F675-D7AB-1EA116C4EC18}"/>
          </ac:picMkLst>
        </pc:picChg>
      </pc:sldChg>
      <pc:sldChg chg="modSp">
        <pc:chgData name="Frederik Nordby" userId="S::frederik.nordby_cms-kluge.com#ext#@ruter1.onmicrosoft.com::c3c9ff34-203d-4e5f-82ad-308d462228be" providerId="AD" clId="Web-{215151A7-D437-C98E-EDD0-7849F9789B4C}" dt="2023-03-02T11:19:09.649" v="0" actId="1076"/>
        <pc:sldMkLst>
          <pc:docMk/>
          <pc:sldMk cId="3250518910" sldId="2672"/>
        </pc:sldMkLst>
        <pc:graphicFrameChg chg="mod">
          <ac:chgData name="Frederik Nordby" userId="S::frederik.nordby_cms-kluge.com#ext#@ruter1.onmicrosoft.com::c3c9ff34-203d-4e5f-82ad-308d462228be" providerId="AD" clId="Web-{215151A7-D437-C98E-EDD0-7849F9789B4C}" dt="2023-03-02T11:19:09.649" v="0" actId="1076"/>
          <ac:graphicFrameMkLst>
            <pc:docMk/>
            <pc:sldMk cId="3250518910" sldId="2672"/>
            <ac:graphicFrameMk id="6" creationId="{1F460AFA-2425-832A-3D57-7593188DB2FC}"/>
          </ac:graphicFrameMkLst>
        </pc:graphicFrameChg>
      </pc:sldChg>
    </pc:docChg>
  </pc:docChgLst>
  <pc:docChgLst>
    <pc:chgData name="Frederik Nordby" userId="S::frederik.nordby_cms-kluge.com#ext#@ruter1.onmicrosoft.com::c3c9ff34-203d-4e5f-82ad-308d462228be" providerId="AD" clId="Web-{3F09B17D-2CB8-CBC4-774F-5AF0B8AA0D4D}"/>
    <pc:docChg chg="modSld">
      <pc:chgData name="Frederik Nordby" userId="S::frederik.nordby_cms-kluge.com#ext#@ruter1.onmicrosoft.com::c3c9ff34-203d-4e5f-82ad-308d462228be" providerId="AD" clId="Web-{3F09B17D-2CB8-CBC4-774F-5AF0B8AA0D4D}" dt="2023-03-02T11:22:03.129" v="6" actId="1076"/>
      <pc:docMkLst>
        <pc:docMk/>
      </pc:docMkLst>
      <pc:sldChg chg="addSp delSp modSp">
        <pc:chgData name="Frederik Nordby" userId="S::frederik.nordby_cms-kluge.com#ext#@ruter1.onmicrosoft.com::c3c9ff34-203d-4e5f-82ad-308d462228be" providerId="AD" clId="Web-{3F09B17D-2CB8-CBC4-774F-5AF0B8AA0D4D}" dt="2023-03-02T11:21:33.362" v="5"/>
        <pc:sldMkLst>
          <pc:docMk/>
          <pc:sldMk cId="3621624815" sldId="258"/>
        </pc:sldMkLst>
        <pc:picChg chg="add del mod">
          <ac:chgData name="Frederik Nordby" userId="S::frederik.nordby_cms-kluge.com#ext#@ruter1.onmicrosoft.com::c3c9ff34-203d-4e5f-82ad-308d462228be" providerId="AD" clId="Web-{3F09B17D-2CB8-CBC4-774F-5AF0B8AA0D4D}" dt="2023-03-02T11:21:33.362" v="5"/>
          <ac:picMkLst>
            <pc:docMk/>
            <pc:sldMk cId="3621624815" sldId="258"/>
            <ac:picMk id="16" creationId="{0A7CA506-27C6-F675-D7AB-1EA116C4EC18}"/>
          </ac:picMkLst>
        </pc:picChg>
      </pc:sldChg>
      <pc:sldChg chg="modSp">
        <pc:chgData name="Frederik Nordby" userId="S::frederik.nordby_cms-kluge.com#ext#@ruter1.onmicrosoft.com::c3c9ff34-203d-4e5f-82ad-308d462228be" providerId="AD" clId="Web-{3F09B17D-2CB8-CBC4-774F-5AF0B8AA0D4D}" dt="2023-03-02T11:22:03.129" v="6" actId="1076"/>
        <pc:sldMkLst>
          <pc:docMk/>
          <pc:sldMk cId="3250518910" sldId="2672"/>
        </pc:sldMkLst>
        <pc:graphicFrameChg chg="mod">
          <ac:chgData name="Frederik Nordby" userId="S::frederik.nordby_cms-kluge.com#ext#@ruter1.onmicrosoft.com::c3c9ff34-203d-4e5f-82ad-308d462228be" providerId="AD" clId="Web-{3F09B17D-2CB8-CBC4-774F-5AF0B8AA0D4D}" dt="2023-03-02T11:22:03.129" v="6" actId="1076"/>
          <ac:graphicFrameMkLst>
            <pc:docMk/>
            <pc:sldMk cId="3250518910" sldId="2672"/>
            <ac:graphicFrameMk id="6" creationId="{1F460AFA-2425-832A-3D57-7593188DB2F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regjeringen.no/no/tema/utenrikssaker/Eksportkontroll/sanksjoner-og-tiltak1/sanksjoner_aggresjon/id2905102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regjeringen.no/no/tema/utenrikssaker/Eksportkontroll/sanksjoner-og-tiltak1/sanksjoner_aggresjon/id2905102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93B45-146F-44EB-AB84-864A64D73BF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FDF2BA3-AD11-4D7F-A7AA-F7C0DC7D1F98}">
      <dgm:prSet phldrT="[Tekst]"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nb-NO" sz="1400" b="1" dirty="0">
              <a:solidFill>
                <a:schemeClr val="tx1"/>
              </a:solidFill>
            </a:rPr>
            <a:t>Om menneskerettigheter og arbeidsforhold</a:t>
          </a:r>
          <a:endParaRPr lang="nb-NO" sz="1400" dirty="0">
            <a:solidFill>
              <a:schemeClr val="tx1"/>
            </a:solidFill>
          </a:endParaRPr>
        </a:p>
      </dgm:t>
    </dgm:pt>
    <dgm:pt modelId="{EBB31970-981D-4BFD-B823-DB411395E322}" type="parTrans" cxnId="{21D84E69-1F9A-4EF4-B138-A2B32E9994EA}">
      <dgm:prSet/>
      <dgm:spPr/>
      <dgm:t>
        <a:bodyPr/>
        <a:lstStyle/>
        <a:p>
          <a:endParaRPr lang="nb-NO"/>
        </a:p>
      </dgm:t>
    </dgm:pt>
    <dgm:pt modelId="{110EAF37-EA8B-4392-ADA2-7DE655FFDC84}" type="sibTrans" cxnId="{21D84E69-1F9A-4EF4-B138-A2B32E9994EA}">
      <dgm:prSet/>
      <dgm:spPr/>
      <dgm:t>
        <a:bodyPr/>
        <a:lstStyle/>
        <a:p>
          <a:endParaRPr lang="nb-NO"/>
        </a:p>
      </dgm:t>
    </dgm:pt>
    <dgm:pt modelId="{03595A76-D596-4F50-A10F-EFEC1A4DAD43}">
      <dgm:prSet phldrT="[Teks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</a:rPr>
            <a:t>Åpenhetsloven (juli 2022)</a:t>
          </a:r>
          <a:br>
            <a:rPr lang="nb-NO" sz="1400" dirty="0">
              <a:solidFill>
                <a:schemeClr val="tx1"/>
              </a:solidFill>
            </a:rPr>
          </a:br>
          <a:endParaRPr lang="nb-NO" sz="1400" dirty="0">
            <a:solidFill>
              <a:schemeClr val="tx1"/>
            </a:solidFill>
          </a:endParaRPr>
        </a:p>
      </dgm:t>
    </dgm:pt>
    <dgm:pt modelId="{86AB8E63-34EA-4731-A6CB-B528EF338A74}" type="parTrans" cxnId="{BFC5D7F1-A3F6-4963-B1DF-B4EDCF9F97FF}">
      <dgm:prSet/>
      <dgm:spPr/>
      <dgm:t>
        <a:bodyPr/>
        <a:lstStyle/>
        <a:p>
          <a:endParaRPr lang="nb-NO"/>
        </a:p>
      </dgm:t>
    </dgm:pt>
    <dgm:pt modelId="{8AF58761-7D29-43C4-841A-4907ADB4B629}" type="sibTrans" cxnId="{BFC5D7F1-A3F6-4963-B1DF-B4EDCF9F97FF}">
      <dgm:prSet/>
      <dgm:spPr/>
      <dgm:t>
        <a:bodyPr/>
        <a:lstStyle/>
        <a:p>
          <a:endParaRPr lang="nb-NO"/>
        </a:p>
      </dgm:t>
    </dgm:pt>
    <dgm:pt modelId="{89A7CDFE-AB73-410C-A4A6-E430F1B44550}">
      <dgm:prSet phldrT="[Tekst]"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nb-NO" sz="1400" b="1" dirty="0">
              <a:solidFill>
                <a:schemeClr val="tx1"/>
              </a:solidFill>
            </a:rPr>
            <a:t>Om nasjonal sikkerhet</a:t>
          </a:r>
          <a:endParaRPr lang="nb-NO" sz="1400" dirty="0">
            <a:solidFill>
              <a:schemeClr val="tx1"/>
            </a:solidFill>
          </a:endParaRPr>
        </a:p>
      </dgm:t>
    </dgm:pt>
    <dgm:pt modelId="{17991773-EEA4-4DB2-89A4-B3861C9224F6}" type="parTrans" cxnId="{9B844972-48C0-4FCA-98F4-D15BBF847ED0}">
      <dgm:prSet/>
      <dgm:spPr/>
      <dgm:t>
        <a:bodyPr/>
        <a:lstStyle/>
        <a:p>
          <a:endParaRPr lang="nb-NO"/>
        </a:p>
      </dgm:t>
    </dgm:pt>
    <dgm:pt modelId="{28FF581C-24B9-47BB-915A-DC92682ADEA4}" type="sibTrans" cxnId="{9B844972-48C0-4FCA-98F4-D15BBF847ED0}">
      <dgm:prSet/>
      <dgm:spPr/>
      <dgm:t>
        <a:bodyPr/>
        <a:lstStyle/>
        <a:p>
          <a:endParaRPr lang="nb-NO"/>
        </a:p>
      </dgm:t>
    </dgm:pt>
    <dgm:pt modelId="{F84B36E5-5944-46F2-BFB1-C8FF482E7264}">
      <dgm:prSet phldrT="[Teks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nb-NO" sz="1400" dirty="0" err="1">
              <a:solidFill>
                <a:schemeClr val="tx1"/>
              </a:solidFill>
            </a:rPr>
            <a:t>Samferdselsdept</a:t>
          </a:r>
          <a:r>
            <a:rPr lang="nb-NO" sz="1400" dirty="0">
              <a:solidFill>
                <a:schemeClr val="tx1"/>
              </a:solidFill>
            </a:rPr>
            <a:t>. retningslinjer; august -22</a:t>
          </a:r>
        </a:p>
      </dgm:t>
    </dgm:pt>
    <dgm:pt modelId="{05F0273D-3C67-4435-9C68-FC32FC3E6F3E}" type="parTrans" cxnId="{675CCEB0-0C81-4EDF-9FB7-197C907882C7}">
      <dgm:prSet/>
      <dgm:spPr/>
      <dgm:t>
        <a:bodyPr/>
        <a:lstStyle/>
        <a:p>
          <a:endParaRPr lang="nb-NO"/>
        </a:p>
      </dgm:t>
    </dgm:pt>
    <dgm:pt modelId="{B73E8D7F-EB64-4CCD-8ACE-8BBA95002A67}" type="sibTrans" cxnId="{675CCEB0-0C81-4EDF-9FB7-197C907882C7}">
      <dgm:prSet/>
      <dgm:spPr/>
      <dgm:t>
        <a:bodyPr/>
        <a:lstStyle/>
        <a:p>
          <a:endParaRPr lang="nb-NO"/>
        </a:p>
      </dgm:t>
    </dgm:pt>
    <dgm:pt modelId="{603709D2-4C94-4BDB-99A8-5161DACA9D81}">
      <dgm:prSet phldrT="[Tekst]" custT="1"/>
      <dgm:spPr>
        <a:noFill/>
        <a:ln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nb-NO" sz="1400" b="1" dirty="0">
              <a:solidFill>
                <a:schemeClr val="tx1"/>
              </a:solidFill>
            </a:rPr>
            <a:t>Om sanksjoner mot Russland</a:t>
          </a:r>
          <a:endParaRPr lang="nb-NO" sz="1400" dirty="0">
            <a:solidFill>
              <a:schemeClr val="tx1"/>
            </a:solidFill>
          </a:endParaRPr>
        </a:p>
      </dgm:t>
    </dgm:pt>
    <dgm:pt modelId="{BF89C934-2928-457D-8726-44FA67D7EAF1}" type="parTrans" cxnId="{BE1C6B20-330D-4E2C-89F4-A1B8EA4C85FA}">
      <dgm:prSet/>
      <dgm:spPr/>
      <dgm:t>
        <a:bodyPr/>
        <a:lstStyle/>
        <a:p>
          <a:endParaRPr lang="nb-NO"/>
        </a:p>
      </dgm:t>
    </dgm:pt>
    <dgm:pt modelId="{F26F6908-3E5F-41ED-B7C6-0190B2046AE1}" type="sibTrans" cxnId="{BE1C6B20-330D-4E2C-89F4-A1B8EA4C85FA}">
      <dgm:prSet/>
      <dgm:spPr/>
      <dgm:t>
        <a:bodyPr/>
        <a:lstStyle/>
        <a:p>
          <a:endParaRPr lang="nb-NO"/>
        </a:p>
      </dgm:t>
    </dgm:pt>
    <dgm:pt modelId="{BE00B64F-6274-41A2-9A62-3C7C14CCA949}">
      <dgm:prSet phldrT="[Teks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</a:rPr>
            <a:t>Forskrift datert 30.1. 2023 (følg med på </a:t>
          </a:r>
          <a:r>
            <a:rPr lang="nb-NO" sz="1400" dirty="0" err="1">
              <a:solidFill>
                <a:schemeClr val="tx1"/>
              </a:solidFill>
            </a:rPr>
            <a:t>oppdat</a:t>
          </a:r>
          <a:r>
            <a:rPr lang="nb-NO" sz="1400" dirty="0">
              <a:solidFill>
                <a:schemeClr val="tx1"/>
              </a:solidFill>
            </a:rPr>
            <a:t>.)</a:t>
          </a:r>
          <a:br>
            <a:rPr lang="nb-NO" sz="1400" dirty="0">
              <a:solidFill>
                <a:schemeClr val="tx1"/>
              </a:solidFill>
            </a:rPr>
          </a:br>
          <a:endParaRPr lang="nb-NO" sz="1400" dirty="0">
            <a:solidFill>
              <a:schemeClr val="tx1"/>
            </a:solidFill>
          </a:endParaRPr>
        </a:p>
      </dgm:t>
    </dgm:pt>
    <dgm:pt modelId="{17BB159B-B044-44B1-8040-587B13DEA9FF}" type="parTrans" cxnId="{B761FC82-0020-4543-B655-EDFA6F73625C}">
      <dgm:prSet/>
      <dgm:spPr/>
      <dgm:t>
        <a:bodyPr/>
        <a:lstStyle/>
        <a:p>
          <a:endParaRPr lang="nb-NO"/>
        </a:p>
      </dgm:t>
    </dgm:pt>
    <dgm:pt modelId="{94032DCE-D9C0-4FE0-81AA-2513331EECEE}" type="sibTrans" cxnId="{B761FC82-0020-4543-B655-EDFA6F73625C}">
      <dgm:prSet/>
      <dgm:spPr/>
      <dgm:t>
        <a:bodyPr/>
        <a:lstStyle/>
        <a:p>
          <a:endParaRPr lang="nb-NO"/>
        </a:p>
      </dgm:t>
    </dgm:pt>
    <dgm:pt modelId="{1CED719E-1C07-4A52-9D9C-5C34587E651A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</a:rPr>
            <a:t>Ruters handlingsregler for leverandører og vedlegg Kontraktsvilkår for ivaretakelse av grunnleggende menneskerettigheter og nasjonale sikkerhetsinteresser i leverandørkjeden</a:t>
          </a:r>
        </a:p>
      </dgm:t>
    </dgm:pt>
    <dgm:pt modelId="{CFF61611-13D7-43E4-8EB0-E7AAC79DC7BA}" type="parTrans" cxnId="{35586727-5E65-4B0F-BFAA-833B1847B8CB}">
      <dgm:prSet/>
      <dgm:spPr/>
      <dgm:t>
        <a:bodyPr/>
        <a:lstStyle/>
        <a:p>
          <a:endParaRPr lang="nb-NO"/>
        </a:p>
      </dgm:t>
    </dgm:pt>
    <dgm:pt modelId="{D72AE22B-71D9-43C3-917A-51E0A51F6DD4}" type="sibTrans" cxnId="{35586727-5E65-4B0F-BFAA-833B1847B8CB}">
      <dgm:prSet/>
      <dgm:spPr/>
      <dgm:t>
        <a:bodyPr/>
        <a:lstStyle/>
        <a:p>
          <a:endParaRPr lang="nb-NO"/>
        </a:p>
      </dgm:t>
    </dgm:pt>
    <dgm:pt modelId="{8AB9B02B-0BFD-4E16-B209-C321B3427537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</a:rPr>
            <a:t>Ruters handlingsregler for leverandører og vedlegg Kontraktsvilkår for ivaretakelse av grunnleggende menneskerettigheter og nasjonale sikkerhetsinteresser i leverandørkjeden</a:t>
          </a:r>
        </a:p>
      </dgm:t>
    </dgm:pt>
    <dgm:pt modelId="{58884A21-4331-4599-89A1-143F2BAC15ED}" type="parTrans" cxnId="{3D505DBC-2110-44CC-8A93-AAD99153F86C}">
      <dgm:prSet/>
      <dgm:spPr/>
      <dgm:t>
        <a:bodyPr/>
        <a:lstStyle/>
        <a:p>
          <a:endParaRPr lang="nb-NO"/>
        </a:p>
      </dgm:t>
    </dgm:pt>
    <dgm:pt modelId="{EACF30DA-CB69-4AF5-9792-8231064910C5}" type="sibTrans" cxnId="{3D505DBC-2110-44CC-8A93-AAD99153F86C}">
      <dgm:prSet/>
      <dgm:spPr/>
      <dgm:t>
        <a:bodyPr/>
        <a:lstStyle/>
        <a:p>
          <a:endParaRPr lang="nb-NO"/>
        </a:p>
      </dgm:t>
    </dgm:pt>
    <dgm:pt modelId="{BD3FC9AC-B80E-40F9-A59B-1A4DC2E13AFA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</a:rPr>
            <a:t>Veiledning til næringslivet på regjeringens  </a:t>
          </a:r>
          <a:r>
            <a:rPr lang="nb-NO" sz="14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nettsider</a:t>
          </a:r>
          <a:endParaRPr lang="nb-NO" sz="1400" dirty="0">
            <a:solidFill>
              <a:schemeClr val="tx1"/>
            </a:solidFill>
          </a:endParaRPr>
        </a:p>
      </dgm:t>
    </dgm:pt>
    <dgm:pt modelId="{D8B30CCF-81FF-4D69-A996-2090C9D86C69}" type="parTrans" cxnId="{B6EFDCC3-7207-48F3-A6E8-A90B2A708CA0}">
      <dgm:prSet/>
      <dgm:spPr/>
      <dgm:t>
        <a:bodyPr/>
        <a:lstStyle/>
        <a:p>
          <a:endParaRPr lang="nb-NO"/>
        </a:p>
      </dgm:t>
    </dgm:pt>
    <dgm:pt modelId="{A89A41C2-AE4D-4F14-92E9-D970AD0217E7}" type="sibTrans" cxnId="{B6EFDCC3-7207-48F3-A6E8-A90B2A708CA0}">
      <dgm:prSet/>
      <dgm:spPr/>
      <dgm:t>
        <a:bodyPr/>
        <a:lstStyle/>
        <a:p>
          <a:endParaRPr lang="nb-NO"/>
        </a:p>
      </dgm:t>
    </dgm:pt>
    <dgm:pt modelId="{DA149B40-795A-4AE7-8F10-84493C572397}">
      <dgm:prSet phldrT="[Teks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</a:rPr>
            <a:t>Vedlegg</a:t>
          </a:r>
          <a:r>
            <a:rPr lang="nb-NO" sz="1400" dirty="0">
              <a:solidFill>
                <a:schemeClr val="tx1"/>
              </a:solidFill>
              <a:highlight>
                <a:srgbClr val="FFFF00"/>
              </a:highlight>
            </a:rPr>
            <a:t> 9 (?)</a:t>
          </a:r>
          <a:br>
            <a:rPr lang="nb-NO" sz="1400" dirty="0">
              <a:solidFill>
                <a:schemeClr val="tx1"/>
              </a:solidFill>
            </a:rPr>
          </a:br>
          <a:endParaRPr lang="nb-NO" sz="1400" dirty="0">
            <a:solidFill>
              <a:schemeClr val="tx1"/>
            </a:solidFill>
          </a:endParaRPr>
        </a:p>
      </dgm:t>
    </dgm:pt>
    <dgm:pt modelId="{232C3273-0316-4F72-884F-24002A7447C5}" type="parTrans" cxnId="{04E184EA-B338-426A-B57F-AD1AB92F3A9C}">
      <dgm:prSet/>
      <dgm:spPr/>
      <dgm:t>
        <a:bodyPr/>
        <a:lstStyle/>
        <a:p>
          <a:endParaRPr lang="nb-NO"/>
        </a:p>
      </dgm:t>
    </dgm:pt>
    <dgm:pt modelId="{A827A36A-AF43-4BD6-AFC5-A59EEE4754C0}" type="sibTrans" cxnId="{04E184EA-B338-426A-B57F-AD1AB92F3A9C}">
      <dgm:prSet/>
      <dgm:spPr/>
      <dgm:t>
        <a:bodyPr/>
        <a:lstStyle/>
        <a:p>
          <a:endParaRPr lang="nb-NO"/>
        </a:p>
      </dgm:t>
    </dgm:pt>
    <dgm:pt modelId="{7ACEFF21-C29F-4F9F-864A-634889DAF1DF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</a:rPr>
            <a:t>Vedlegg </a:t>
          </a:r>
          <a:r>
            <a:rPr lang="nb-NO" sz="1400" dirty="0" err="1">
              <a:solidFill>
                <a:schemeClr val="tx1"/>
              </a:solidFill>
              <a:highlight>
                <a:srgbClr val="FFFF00"/>
              </a:highlight>
            </a:rPr>
            <a:t>X</a:t>
          </a:r>
          <a:endParaRPr lang="nb-NO" sz="140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90B8F651-C20F-46D0-B485-6C535A967A8D}" type="parTrans" cxnId="{94CDD80E-4327-4DEA-8B8E-CECF85DBBE0A}">
      <dgm:prSet/>
      <dgm:spPr/>
      <dgm:t>
        <a:bodyPr/>
        <a:lstStyle/>
        <a:p>
          <a:endParaRPr lang="nb-NO"/>
        </a:p>
      </dgm:t>
    </dgm:pt>
    <dgm:pt modelId="{677F659F-22E3-4440-9821-CE0AD1DD5362}" type="sibTrans" cxnId="{94CDD80E-4327-4DEA-8B8E-CECF85DBBE0A}">
      <dgm:prSet/>
      <dgm:spPr/>
      <dgm:t>
        <a:bodyPr/>
        <a:lstStyle/>
        <a:p>
          <a:endParaRPr lang="nb-NO"/>
        </a:p>
      </dgm:t>
    </dgm:pt>
    <dgm:pt modelId="{A5AF4D7C-2FE9-4EF0-9ADF-5FCC477FE9B6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nb-NO" sz="1400" dirty="0">
              <a:solidFill>
                <a:schemeClr val="tx1"/>
              </a:solidFill>
            </a:rPr>
            <a:t>Vedlegg </a:t>
          </a:r>
          <a:r>
            <a:rPr lang="nb-NO" sz="1400" dirty="0" err="1">
              <a:solidFill>
                <a:schemeClr val="tx1"/>
              </a:solidFill>
              <a:highlight>
                <a:srgbClr val="FFFF00"/>
              </a:highlight>
            </a:rPr>
            <a:t>X</a:t>
          </a:r>
          <a:endParaRPr lang="nb-NO" sz="140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7F8DA4C4-B6F9-4BF2-B7CF-593FB319123D}" type="parTrans" cxnId="{AF4ECD8B-8CE4-4FB1-91F6-15C826EF7E10}">
      <dgm:prSet/>
      <dgm:spPr/>
      <dgm:t>
        <a:bodyPr/>
        <a:lstStyle/>
        <a:p>
          <a:endParaRPr lang="nb-NO"/>
        </a:p>
      </dgm:t>
    </dgm:pt>
    <dgm:pt modelId="{F6B9934D-7C4E-49C1-96E4-E8270BB97ADF}" type="sibTrans" cxnId="{AF4ECD8B-8CE4-4FB1-91F6-15C826EF7E10}">
      <dgm:prSet/>
      <dgm:spPr/>
      <dgm:t>
        <a:bodyPr/>
        <a:lstStyle/>
        <a:p>
          <a:endParaRPr lang="nb-NO"/>
        </a:p>
      </dgm:t>
    </dgm:pt>
    <dgm:pt modelId="{A06C82A6-D63D-407E-90FF-4BE33C86C9AD}" type="pres">
      <dgm:prSet presAssocID="{C8793B45-146F-44EB-AB84-864A64D73BF0}" presName="Name0" presStyleCnt="0">
        <dgm:presLayoutVars>
          <dgm:dir/>
          <dgm:animLvl val="lvl"/>
          <dgm:resizeHandles val="exact"/>
        </dgm:presLayoutVars>
      </dgm:prSet>
      <dgm:spPr/>
    </dgm:pt>
    <dgm:pt modelId="{A7AAC277-330F-40BE-898B-81962FE35B1A}" type="pres">
      <dgm:prSet presAssocID="{5FDF2BA3-AD11-4D7F-A7AA-F7C0DC7D1F98}" presName="composite" presStyleCnt="0"/>
      <dgm:spPr/>
    </dgm:pt>
    <dgm:pt modelId="{553EDE47-E89E-4756-ACA9-74DFAC22857F}" type="pres">
      <dgm:prSet presAssocID="{5FDF2BA3-AD11-4D7F-A7AA-F7C0DC7D1F9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B42499E-EEFD-46B9-9DEC-8597431F2043}" type="pres">
      <dgm:prSet presAssocID="{5FDF2BA3-AD11-4D7F-A7AA-F7C0DC7D1F98}" presName="desTx" presStyleLbl="alignAccFollowNode1" presStyleIdx="0" presStyleCnt="3">
        <dgm:presLayoutVars>
          <dgm:bulletEnabled val="1"/>
        </dgm:presLayoutVars>
      </dgm:prSet>
      <dgm:spPr/>
    </dgm:pt>
    <dgm:pt modelId="{BAC0A6E0-2584-4F22-BF53-6DD8AA41455A}" type="pres">
      <dgm:prSet presAssocID="{110EAF37-EA8B-4392-ADA2-7DE655FFDC84}" presName="space" presStyleCnt="0"/>
      <dgm:spPr/>
    </dgm:pt>
    <dgm:pt modelId="{446D0A75-F9AD-4826-840C-5ABFF32E87F4}" type="pres">
      <dgm:prSet presAssocID="{89A7CDFE-AB73-410C-A4A6-E430F1B44550}" presName="composite" presStyleCnt="0"/>
      <dgm:spPr/>
    </dgm:pt>
    <dgm:pt modelId="{9CC1BC97-CE7E-4E70-9F4F-6E989A4136A9}" type="pres">
      <dgm:prSet presAssocID="{89A7CDFE-AB73-410C-A4A6-E430F1B4455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DF1204-B04F-47F4-9E93-322A23759253}" type="pres">
      <dgm:prSet presAssocID="{89A7CDFE-AB73-410C-A4A6-E430F1B44550}" presName="desTx" presStyleLbl="alignAccFollowNode1" presStyleIdx="1" presStyleCnt="3">
        <dgm:presLayoutVars>
          <dgm:bulletEnabled val="1"/>
        </dgm:presLayoutVars>
      </dgm:prSet>
      <dgm:spPr/>
    </dgm:pt>
    <dgm:pt modelId="{8421A30D-9F18-4551-BD9B-95D5457033CB}" type="pres">
      <dgm:prSet presAssocID="{28FF581C-24B9-47BB-915A-DC92682ADEA4}" presName="space" presStyleCnt="0"/>
      <dgm:spPr/>
    </dgm:pt>
    <dgm:pt modelId="{9905CA2E-B14D-4DB4-AB9E-96319281E599}" type="pres">
      <dgm:prSet presAssocID="{603709D2-4C94-4BDB-99A8-5161DACA9D81}" presName="composite" presStyleCnt="0"/>
      <dgm:spPr/>
    </dgm:pt>
    <dgm:pt modelId="{82079B08-2DA4-4BFD-95F4-6126AE18A7B6}" type="pres">
      <dgm:prSet presAssocID="{603709D2-4C94-4BDB-99A8-5161DACA9D8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949CBBA-5030-4E01-AD17-7ECE9C9E3483}" type="pres">
      <dgm:prSet presAssocID="{603709D2-4C94-4BDB-99A8-5161DACA9D8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9E91C0B-B8DB-4B6A-AA34-F85CBA99EB11}" type="presOf" srcId="{7ACEFF21-C29F-4F9F-864A-634889DAF1DF}" destId="{CB42499E-EEFD-46B9-9DEC-8597431F2043}" srcOrd="0" destOrd="2" presId="urn:microsoft.com/office/officeart/2005/8/layout/hList1"/>
    <dgm:cxn modelId="{94CDD80E-4327-4DEA-8B8E-CECF85DBBE0A}" srcId="{5FDF2BA3-AD11-4D7F-A7AA-F7C0DC7D1F98}" destId="{7ACEFF21-C29F-4F9F-864A-634889DAF1DF}" srcOrd="2" destOrd="0" parTransId="{90B8F651-C20F-46D0-B485-6C535A967A8D}" sibTransId="{677F659F-22E3-4440-9821-CE0AD1DD5362}"/>
    <dgm:cxn modelId="{BE1C6B20-330D-4E2C-89F4-A1B8EA4C85FA}" srcId="{C8793B45-146F-44EB-AB84-864A64D73BF0}" destId="{603709D2-4C94-4BDB-99A8-5161DACA9D81}" srcOrd="2" destOrd="0" parTransId="{BF89C934-2928-457D-8726-44FA67D7EAF1}" sibTransId="{F26F6908-3E5F-41ED-B7C6-0190B2046AE1}"/>
    <dgm:cxn modelId="{68BEF024-22E3-4557-B29A-0644175811C8}" type="presOf" srcId="{F84B36E5-5944-46F2-BFB1-C8FF482E7264}" destId="{BDDF1204-B04F-47F4-9E93-322A23759253}" srcOrd="0" destOrd="0" presId="urn:microsoft.com/office/officeart/2005/8/layout/hList1"/>
    <dgm:cxn modelId="{35586727-5E65-4B0F-BFAA-833B1847B8CB}" srcId="{5FDF2BA3-AD11-4D7F-A7AA-F7C0DC7D1F98}" destId="{1CED719E-1C07-4A52-9D9C-5C34587E651A}" srcOrd="1" destOrd="0" parTransId="{CFF61611-13D7-43E4-8EB0-E7AAC79DC7BA}" sibTransId="{D72AE22B-71D9-43C3-917A-51E0A51F6DD4}"/>
    <dgm:cxn modelId="{BAF9E42E-C057-49CE-84C8-9B94A583A35E}" type="presOf" srcId="{8AB9B02B-0BFD-4E16-B209-C321B3427537}" destId="{BDDF1204-B04F-47F4-9E93-322A23759253}" srcOrd="0" destOrd="2" presId="urn:microsoft.com/office/officeart/2005/8/layout/hList1"/>
    <dgm:cxn modelId="{2125895C-BFF2-4456-8DA1-4B09E7BA2096}" type="presOf" srcId="{1CED719E-1C07-4A52-9D9C-5C34587E651A}" destId="{CB42499E-EEFD-46B9-9DEC-8597431F2043}" srcOrd="0" destOrd="1" presId="urn:microsoft.com/office/officeart/2005/8/layout/hList1"/>
    <dgm:cxn modelId="{21D84E69-1F9A-4EF4-B138-A2B32E9994EA}" srcId="{C8793B45-146F-44EB-AB84-864A64D73BF0}" destId="{5FDF2BA3-AD11-4D7F-A7AA-F7C0DC7D1F98}" srcOrd="0" destOrd="0" parTransId="{EBB31970-981D-4BFD-B823-DB411395E322}" sibTransId="{110EAF37-EA8B-4392-ADA2-7DE655FFDC84}"/>
    <dgm:cxn modelId="{E790E751-031F-473B-813B-76BB9ABFAD36}" type="presOf" srcId="{5FDF2BA3-AD11-4D7F-A7AA-F7C0DC7D1F98}" destId="{553EDE47-E89E-4756-ACA9-74DFAC22857F}" srcOrd="0" destOrd="0" presId="urn:microsoft.com/office/officeart/2005/8/layout/hList1"/>
    <dgm:cxn modelId="{9B844972-48C0-4FCA-98F4-D15BBF847ED0}" srcId="{C8793B45-146F-44EB-AB84-864A64D73BF0}" destId="{89A7CDFE-AB73-410C-A4A6-E430F1B44550}" srcOrd="1" destOrd="0" parTransId="{17991773-EEA4-4DB2-89A4-B3861C9224F6}" sibTransId="{28FF581C-24B9-47BB-915A-DC92682ADEA4}"/>
    <dgm:cxn modelId="{AD39EA59-0FC8-4670-A653-263D3909F4DF}" type="presOf" srcId="{603709D2-4C94-4BDB-99A8-5161DACA9D81}" destId="{82079B08-2DA4-4BFD-95F4-6126AE18A7B6}" srcOrd="0" destOrd="0" presId="urn:microsoft.com/office/officeart/2005/8/layout/hList1"/>
    <dgm:cxn modelId="{B761FC82-0020-4543-B655-EDFA6F73625C}" srcId="{603709D2-4C94-4BDB-99A8-5161DACA9D81}" destId="{BE00B64F-6274-41A2-9A62-3C7C14CCA949}" srcOrd="0" destOrd="0" parTransId="{17BB159B-B044-44B1-8040-587B13DEA9FF}" sibTransId="{94032DCE-D9C0-4FE0-81AA-2513331EECEE}"/>
    <dgm:cxn modelId="{AF4ECD8B-8CE4-4FB1-91F6-15C826EF7E10}" srcId="{89A7CDFE-AB73-410C-A4A6-E430F1B44550}" destId="{A5AF4D7C-2FE9-4EF0-9ADF-5FCC477FE9B6}" srcOrd="3" destOrd="0" parTransId="{7F8DA4C4-B6F9-4BF2-B7CF-593FB319123D}" sibTransId="{F6B9934D-7C4E-49C1-96E4-E8270BB97ADF}"/>
    <dgm:cxn modelId="{A996AE91-F796-4BCE-8903-109DFD78CA97}" type="presOf" srcId="{89A7CDFE-AB73-410C-A4A6-E430F1B44550}" destId="{9CC1BC97-CE7E-4E70-9F4F-6E989A4136A9}" srcOrd="0" destOrd="0" presId="urn:microsoft.com/office/officeart/2005/8/layout/hList1"/>
    <dgm:cxn modelId="{7422619B-C54F-4987-8E8D-39694CD48686}" type="presOf" srcId="{A5AF4D7C-2FE9-4EF0-9ADF-5FCC477FE9B6}" destId="{BDDF1204-B04F-47F4-9E93-322A23759253}" srcOrd="0" destOrd="3" presId="urn:microsoft.com/office/officeart/2005/8/layout/hList1"/>
    <dgm:cxn modelId="{FDEC869D-4511-42B6-9996-9A0CFAB2E957}" type="presOf" srcId="{C8793B45-146F-44EB-AB84-864A64D73BF0}" destId="{A06C82A6-D63D-407E-90FF-4BE33C86C9AD}" srcOrd="0" destOrd="0" presId="urn:microsoft.com/office/officeart/2005/8/layout/hList1"/>
    <dgm:cxn modelId="{9BC8909F-F111-4587-949D-5E271FE1F37D}" type="presOf" srcId="{BD3FC9AC-B80E-40F9-A59B-1A4DC2E13AFA}" destId="{C949CBBA-5030-4E01-AD17-7ECE9C9E3483}" srcOrd="0" destOrd="1" presId="urn:microsoft.com/office/officeart/2005/8/layout/hList1"/>
    <dgm:cxn modelId="{675CCEB0-0C81-4EDF-9FB7-197C907882C7}" srcId="{89A7CDFE-AB73-410C-A4A6-E430F1B44550}" destId="{F84B36E5-5944-46F2-BFB1-C8FF482E7264}" srcOrd="0" destOrd="0" parTransId="{05F0273D-3C67-4435-9C68-FC32FC3E6F3E}" sibTransId="{B73E8D7F-EB64-4CCD-8ACE-8BBA95002A67}"/>
    <dgm:cxn modelId="{3D505DBC-2110-44CC-8A93-AAD99153F86C}" srcId="{89A7CDFE-AB73-410C-A4A6-E430F1B44550}" destId="{8AB9B02B-0BFD-4E16-B209-C321B3427537}" srcOrd="2" destOrd="0" parTransId="{58884A21-4331-4599-89A1-143F2BAC15ED}" sibTransId="{EACF30DA-CB69-4AF5-9792-8231064910C5}"/>
    <dgm:cxn modelId="{1175C3C3-A309-4487-B61C-4511813E689B}" type="presOf" srcId="{03595A76-D596-4F50-A10F-EFEC1A4DAD43}" destId="{CB42499E-EEFD-46B9-9DEC-8597431F2043}" srcOrd="0" destOrd="0" presId="urn:microsoft.com/office/officeart/2005/8/layout/hList1"/>
    <dgm:cxn modelId="{B6EFDCC3-7207-48F3-A6E8-A90B2A708CA0}" srcId="{603709D2-4C94-4BDB-99A8-5161DACA9D81}" destId="{BD3FC9AC-B80E-40F9-A59B-1A4DC2E13AFA}" srcOrd="1" destOrd="0" parTransId="{D8B30CCF-81FF-4D69-A996-2090C9D86C69}" sibTransId="{A89A41C2-AE4D-4F14-92E9-D970AD0217E7}"/>
    <dgm:cxn modelId="{4F82DED5-4205-4282-8715-8782A4B0554F}" type="presOf" srcId="{BE00B64F-6274-41A2-9A62-3C7C14CCA949}" destId="{C949CBBA-5030-4E01-AD17-7ECE9C9E3483}" srcOrd="0" destOrd="0" presId="urn:microsoft.com/office/officeart/2005/8/layout/hList1"/>
    <dgm:cxn modelId="{04E184EA-B338-426A-B57F-AD1AB92F3A9C}" srcId="{89A7CDFE-AB73-410C-A4A6-E430F1B44550}" destId="{DA149B40-795A-4AE7-8F10-84493C572397}" srcOrd="1" destOrd="0" parTransId="{232C3273-0316-4F72-884F-24002A7447C5}" sibTransId="{A827A36A-AF43-4BD6-AFC5-A59EEE4754C0}"/>
    <dgm:cxn modelId="{171F3EEF-BB85-4656-96EC-43D25DE56B11}" type="presOf" srcId="{DA149B40-795A-4AE7-8F10-84493C572397}" destId="{BDDF1204-B04F-47F4-9E93-322A23759253}" srcOrd="0" destOrd="1" presId="urn:microsoft.com/office/officeart/2005/8/layout/hList1"/>
    <dgm:cxn modelId="{BFC5D7F1-A3F6-4963-B1DF-B4EDCF9F97FF}" srcId="{5FDF2BA3-AD11-4D7F-A7AA-F7C0DC7D1F98}" destId="{03595A76-D596-4F50-A10F-EFEC1A4DAD43}" srcOrd="0" destOrd="0" parTransId="{86AB8E63-34EA-4731-A6CB-B528EF338A74}" sibTransId="{8AF58761-7D29-43C4-841A-4907ADB4B629}"/>
    <dgm:cxn modelId="{A8249063-7E6B-4DEA-BDC1-6BE72F217988}" type="presParOf" srcId="{A06C82A6-D63D-407E-90FF-4BE33C86C9AD}" destId="{A7AAC277-330F-40BE-898B-81962FE35B1A}" srcOrd="0" destOrd="0" presId="urn:microsoft.com/office/officeart/2005/8/layout/hList1"/>
    <dgm:cxn modelId="{F7A98258-30F8-47DF-B08F-18554365F2CB}" type="presParOf" srcId="{A7AAC277-330F-40BE-898B-81962FE35B1A}" destId="{553EDE47-E89E-4756-ACA9-74DFAC22857F}" srcOrd="0" destOrd="0" presId="urn:microsoft.com/office/officeart/2005/8/layout/hList1"/>
    <dgm:cxn modelId="{B83E97C2-8FAF-4F7A-A68A-BB82CEE8C5FB}" type="presParOf" srcId="{A7AAC277-330F-40BE-898B-81962FE35B1A}" destId="{CB42499E-EEFD-46B9-9DEC-8597431F2043}" srcOrd="1" destOrd="0" presId="urn:microsoft.com/office/officeart/2005/8/layout/hList1"/>
    <dgm:cxn modelId="{005D7320-4BCF-4C5C-A79E-65317D9776CC}" type="presParOf" srcId="{A06C82A6-D63D-407E-90FF-4BE33C86C9AD}" destId="{BAC0A6E0-2584-4F22-BF53-6DD8AA41455A}" srcOrd="1" destOrd="0" presId="urn:microsoft.com/office/officeart/2005/8/layout/hList1"/>
    <dgm:cxn modelId="{7B7314F7-F993-4B70-9AE6-46995C88335B}" type="presParOf" srcId="{A06C82A6-D63D-407E-90FF-4BE33C86C9AD}" destId="{446D0A75-F9AD-4826-840C-5ABFF32E87F4}" srcOrd="2" destOrd="0" presId="urn:microsoft.com/office/officeart/2005/8/layout/hList1"/>
    <dgm:cxn modelId="{E113C778-B50F-4EED-9848-141A09471D84}" type="presParOf" srcId="{446D0A75-F9AD-4826-840C-5ABFF32E87F4}" destId="{9CC1BC97-CE7E-4E70-9F4F-6E989A4136A9}" srcOrd="0" destOrd="0" presId="urn:microsoft.com/office/officeart/2005/8/layout/hList1"/>
    <dgm:cxn modelId="{DDB639EB-F7F6-4DDC-A6FA-C10F5A59EFF4}" type="presParOf" srcId="{446D0A75-F9AD-4826-840C-5ABFF32E87F4}" destId="{BDDF1204-B04F-47F4-9E93-322A23759253}" srcOrd="1" destOrd="0" presId="urn:microsoft.com/office/officeart/2005/8/layout/hList1"/>
    <dgm:cxn modelId="{AC8DA09C-F583-44E8-9F8D-860B78372D00}" type="presParOf" srcId="{A06C82A6-D63D-407E-90FF-4BE33C86C9AD}" destId="{8421A30D-9F18-4551-BD9B-95D5457033CB}" srcOrd="3" destOrd="0" presId="urn:microsoft.com/office/officeart/2005/8/layout/hList1"/>
    <dgm:cxn modelId="{4D5A859C-A6D0-44C1-8ECD-84F4E882F18B}" type="presParOf" srcId="{A06C82A6-D63D-407E-90FF-4BE33C86C9AD}" destId="{9905CA2E-B14D-4DB4-AB9E-96319281E599}" srcOrd="4" destOrd="0" presId="urn:microsoft.com/office/officeart/2005/8/layout/hList1"/>
    <dgm:cxn modelId="{03542660-FA79-46DD-9417-1B9CE9C41673}" type="presParOf" srcId="{9905CA2E-B14D-4DB4-AB9E-96319281E599}" destId="{82079B08-2DA4-4BFD-95F4-6126AE18A7B6}" srcOrd="0" destOrd="0" presId="urn:microsoft.com/office/officeart/2005/8/layout/hList1"/>
    <dgm:cxn modelId="{F0F908B7-956C-4C17-9FF0-0FDFCC35AE38}" type="presParOf" srcId="{9905CA2E-B14D-4DB4-AB9E-96319281E599}" destId="{C949CBBA-5030-4E01-AD17-7ECE9C9E3483}" srcOrd="1" destOrd="0" presId="urn:microsoft.com/office/officeart/2005/8/layout/h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A649C-E4B9-4671-82F9-2CA787A2C3F6}" type="doc">
      <dgm:prSet loTypeId="urn:microsoft.com/office/officeart/2005/8/layout/venn1" loCatId="relationship" qsTypeId="urn:microsoft.com/office/officeart/2005/8/quickstyle/simple1" qsCatId="simple" csTypeId="urn:microsoft.com/office/officeart/2005/8/colors/accent1_1" csCatId="accent1" phldr="1"/>
      <dgm:spPr/>
    </dgm:pt>
    <dgm:pt modelId="{7F2EB562-7FD0-406E-9475-95259B878009}">
      <dgm:prSet phldrT="[Tekst]" custT="1"/>
      <dgm:spPr>
        <a:ln>
          <a:solidFill>
            <a:schemeClr val="tx1"/>
          </a:solidFill>
        </a:ln>
      </dgm:spPr>
      <dgm:t>
        <a:bodyPr/>
        <a:lstStyle/>
        <a:p>
          <a:r>
            <a:rPr lang="nb-NO" sz="1100" dirty="0"/>
            <a:t>Åpenhetsloven</a:t>
          </a:r>
        </a:p>
      </dgm:t>
    </dgm:pt>
    <dgm:pt modelId="{CDFB40C8-E976-45FD-B83C-D99F63A36474}" type="parTrans" cxnId="{37275B78-A2E4-43D2-BF6F-3EB1ABE5ECB3}">
      <dgm:prSet/>
      <dgm:spPr/>
      <dgm:t>
        <a:bodyPr/>
        <a:lstStyle/>
        <a:p>
          <a:endParaRPr lang="nb-NO"/>
        </a:p>
      </dgm:t>
    </dgm:pt>
    <dgm:pt modelId="{4D2FA44B-D2FC-4DC0-9F64-932622669534}" type="sibTrans" cxnId="{37275B78-A2E4-43D2-BF6F-3EB1ABE5ECB3}">
      <dgm:prSet/>
      <dgm:spPr/>
      <dgm:t>
        <a:bodyPr/>
        <a:lstStyle/>
        <a:p>
          <a:endParaRPr lang="nb-NO"/>
        </a:p>
      </dgm:t>
    </dgm:pt>
    <dgm:pt modelId="{49F74DEA-A1AC-48F9-BF44-AFD12F5F63AA}">
      <dgm:prSet phldrT="[Tekst]" custT="1"/>
      <dgm:spPr>
        <a:ln>
          <a:solidFill>
            <a:schemeClr val="tx1"/>
          </a:solidFill>
        </a:ln>
      </dgm:spPr>
      <dgm:t>
        <a:bodyPr/>
        <a:lstStyle/>
        <a:p>
          <a:r>
            <a:rPr lang="nb-NO" sz="1100" dirty="0"/>
            <a:t>EU CSDDD</a:t>
          </a:r>
        </a:p>
      </dgm:t>
    </dgm:pt>
    <dgm:pt modelId="{8145307E-F00F-4FD7-9BD9-7A6BA919697C}" type="parTrans" cxnId="{9024E072-CF71-4329-8068-E979F0FA5FAA}">
      <dgm:prSet/>
      <dgm:spPr/>
      <dgm:t>
        <a:bodyPr/>
        <a:lstStyle/>
        <a:p>
          <a:endParaRPr lang="nb-NO"/>
        </a:p>
      </dgm:t>
    </dgm:pt>
    <dgm:pt modelId="{4EAD99D1-C647-4CCD-9E03-D97C6DEA970D}" type="sibTrans" cxnId="{9024E072-CF71-4329-8068-E979F0FA5FAA}">
      <dgm:prSet/>
      <dgm:spPr/>
      <dgm:t>
        <a:bodyPr/>
        <a:lstStyle/>
        <a:p>
          <a:endParaRPr lang="nb-NO"/>
        </a:p>
      </dgm:t>
    </dgm:pt>
    <dgm:pt modelId="{C81BB157-55B3-4816-AE3A-2A4BE6E17E05}">
      <dgm:prSet phldrT="[Tekst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nb-NO" sz="1100" dirty="0" err="1"/>
            <a:t>Taxonomy</a:t>
          </a:r>
          <a:r>
            <a:rPr lang="nb-NO" sz="1100" dirty="0"/>
            <a:t> Minimum </a:t>
          </a:r>
          <a:r>
            <a:rPr lang="nb-NO" sz="1100" dirty="0" err="1"/>
            <a:t>Safeguards</a:t>
          </a:r>
          <a:endParaRPr lang="nb-NO" sz="1100" dirty="0"/>
        </a:p>
      </dgm:t>
    </dgm:pt>
    <dgm:pt modelId="{D50B4C87-11FE-4555-9B5A-BB164DDE11F9}" type="parTrans" cxnId="{CB47723E-FCD9-403C-83B1-32A889945517}">
      <dgm:prSet/>
      <dgm:spPr/>
      <dgm:t>
        <a:bodyPr/>
        <a:lstStyle/>
        <a:p>
          <a:endParaRPr lang="nb-NO"/>
        </a:p>
      </dgm:t>
    </dgm:pt>
    <dgm:pt modelId="{154E5033-3B54-49FC-91E9-911365C2CEB4}" type="sibTrans" cxnId="{CB47723E-FCD9-403C-83B1-32A889945517}">
      <dgm:prSet/>
      <dgm:spPr/>
      <dgm:t>
        <a:bodyPr/>
        <a:lstStyle/>
        <a:p>
          <a:endParaRPr lang="nb-NO"/>
        </a:p>
      </dgm:t>
    </dgm:pt>
    <dgm:pt modelId="{B44F3A46-82C8-4AA7-828B-5B095B838DB4}" type="pres">
      <dgm:prSet presAssocID="{3B8A649C-E4B9-4671-82F9-2CA787A2C3F6}" presName="compositeShape" presStyleCnt="0">
        <dgm:presLayoutVars>
          <dgm:chMax val="7"/>
          <dgm:dir/>
          <dgm:resizeHandles val="exact"/>
        </dgm:presLayoutVars>
      </dgm:prSet>
      <dgm:spPr/>
    </dgm:pt>
    <dgm:pt modelId="{0F054C5C-6A53-4F99-B0DB-161541E9895B}" type="pres">
      <dgm:prSet presAssocID="{7F2EB562-7FD0-406E-9475-95259B878009}" presName="circ1" presStyleLbl="vennNode1" presStyleIdx="0" presStyleCnt="3" custLinFactNeighborX="118" custLinFactNeighborY="-7252"/>
      <dgm:spPr/>
    </dgm:pt>
    <dgm:pt modelId="{C943B5D6-6F6C-4716-976E-328023488F42}" type="pres">
      <dgm:prSet presAssocID="{7F2EB562-7FD0-406E-9475-95259B87800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56ACDDB-1C7D-4D2A-B8F4-44C45E74B5E6}" type="pres">
      <dgm:prSet presAssocID="{49F74DEA-A1AC-48F9-BF44-AFD12F5F63AA}" presName="circ2" presStyleLbl="vennNode1" presStyleIdx="1" presStyleCnt="3" custLinFactNeighborX="-5216" custLinFactNeighborY="-20165"/>
      <dgm:spPr/>
    </dgm:pt>
    <dgm:pt modelId="{C9F9FC98-1D22-42D6-A1A8-DBB8CF1A96C0}" type="pres">
      <dgm:prSet presAssocID="{49F74DEA-A1AC-48F9-BF44-AFD12F5F63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277E089-2F54-4BA1-AED6-147CC601E911}" type="pres">
      <dgm:prSet presAssocID="{C81BB157-55B3-4816-AE3A-2A4BE6E17E05}" presName="circ3" presStyleLbl="vennNode1" presStyleIdx="2" presStyleCnt="3" custLinFactNeighborX="3185" custLinFactNeighborY="-21227"/>
      <dgm:spPr/>
    </dgm:pt>
    <dgm:pt modelId="{ACE00E87-D73B-480C-90D9-A45765C80384}" type="pres">
      <dgm:prSet presAssocID="{C81BB157-55B3-4816-AE3A-2A4BE6E17E0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0508E2D-F4BC-4583-8A79-83F00FCEB0C0}" type="presOf" srcId="{7F2EB562-7FD0-406E-9475-95259B878009}" destId="{C943B5D6-6F6C-4716-976E-328023488F42}" srcOrd="1" destOrd="0" presId="urn:microsoft.com/office/officeart/2005/8/layout/venn1"/>
    <dgm:cxn modelId="{CB47723E-FCD9-403C-83B1-32A889945517}" srcId="{3B8A649C-E4B9-4671-82F9-2CA787A2C3F6}" destId="{C81BB157-55B3-4816-AE3A-2A4BE6E17E05}" srcOrd="2" destOrd="0" parTransId="{D50B4C87-11FE-4555-9B5A-BB164DDE11F9}" sibTransId="{154E5033-3B54-49FC-91E9-911365C2CEB4}"/>
    <dgm:cxn modelId="{50B7B55C-E04F-4E9F-884E-FAFBDAD7AD92}" type="presOf" srcId="{49F74DEA-A1AC-48F9-BF44-AFD12F5F63AA}" destId="{856ACDDB-1C7D-4D2A-B8F4-44C45E74B5E6}" srcOrd="0" destOrd="0" presId="urn:microsoft.com/office/officeart/2005/8/layout/venn1"/>
    <dgm:cxn modelId="{248CFE4A-0B53-4985-B532-B269FFF8A322}" type="presOf" srcId="{C81BB157-55B3-4816-AE3A-2A4BE6E17E05}" destId="{8277E089-2F54-4BA1-AED6-147CC601E911}" srcOrd="0" destOrd="0" presId="urn:microsoft.com/office/officeart/2005/8/layout/venn1"/>
    <dgm:cxn modelId="{9024E072-CF71-4329-8068-E979F0FA5FAA}" srcId="{3B8A649C-E4B9-4671-82F9-2CA787A2C3F6}" destId="{49F74DEA-A1AC-48F9-BF44-AFD12F5F63AA}" srcOrd="1" destOrd="0" parTransId="{8145307E-F00F-4FD7-9BD9-7A6BA919697C}" sibTransId="{4EAD99D1-C647-4CCD-9E03-D97C6DEA970D}"/>
    <dgm:cxn modelId="{37275B78-A2E4-43D2-BF6F-3EB1ABE5ECB3}" srcId="{3B8A649C-E4B9-4671-82F9-2CA787A2C3F6}" destId="{7F2EB562-7FD0-406E-9475-95259B878009}" srcOrd="0" destOrd="0" parTransId="{CDFB40C8-E976-45FD-B83C-D99F63A36474}" sibTransId="{4D2FA44B-D2FC-4DC0-9F64-932622669534}"/>
    <dgm:cxn modelId="{47911CA1-9E85-4F13-BBF7-5B9410A3D968}" type="presOf" srcId="{C81BB157-55B3-4816-AE3A-2A4BE6E17E05}" destId="{ACE00E87-D73B-480C-90D9-A45765C80384}" srcOrd="1" destOrd="0" presId="urn:microsoft.com/office/officeart/2005/8/layout/venn1"/>
    <dgm:cxn modelId="{279D35D8-960D-4CF5-BEAD-553507B5F2DB}" type="presOf" srcId="{49F74DEA-A1AC-48F9-BF44-AFD12F5F63AA}" destId="{C9F9FC98-1D22-42D6-A1A8-DBB8CF1A96C0}" srcOrd="1" destOrd="0" presId="urn:microsoft.com/office/officeart/2005/8/layout/venn1"/>
    <dgm:cxn modelId="{1D4F87DB-361A-44AB-A7F1-51E5DF3BEF96}" type="presOf" srcId="{3B8A649C-E4B9-4671-82F9-2CA787A2C3F6}" destId="{B44F3A46-82C8-4AA7-828B-5B095B838DB4}" srcOrd="0" destOrd="0" presId="urn:microsoft.com/office/officeart/2005/8/layout/venn1"/>
    <dgm:cxn modelId="{8FCEDCE6-232A-4BBE-958A-E357936FD893}" type="presOf" srcId="{7F2EB562-7FD0-406E-9475-95259B878009}" destId="{0F054C5C-6A53-4F99-B0DB-161541E9895B}" srcOrd="0" destOrd="0" presId="urn:microsoft.com/office/officeart/2005/8/layout/venn1"/>
    <dgm:cxn modelId="{286A7536-268E-4226-945D-36A1883C9A0D}" type="presParOf" srcId="{B44F3A46-82C8-4AA7-828B-5B095B838DB4}" destId="{0F054C5C-6A53-4F99-B0DB-161541E9895B}" srcOrd="0" destOrd="0" presId="urn:microsoft.com/office/officeart/2005/8/layout/venn1"/>
    <dgm:cxn modelId="{424D7E7D-ECFD-41D0-9EFE-A64DF7C40621}" type="presParOf" srcId="{B44F3A46-82C8-4AA7-828B-5B095B838DB4}" destId="{C943B5D6-6F6C-4716-976E-328023488F42}" srcOrd="1" destOrd="0" presId="urn:microsoft.com/office/officeart/2005/8/layout/venn1"/>
    <dgm:cxn modelId="{915A977F-BEA7-49A8-A702-ADF7A54989D6}" type="presParOf" srcId="{B44F3A46-82C8-4AA7-828B-5B095B838DB4}" destId="{856ACDDB-1C7D-4D2A-B8F4-44C45E74B5E6}" srcOrd="2" destOrd="0" presId="urn:microsoft.com/office/officeart/2005/8/layout/venn1"/>
    <dgm:cxn modelId="{9E8CC7C2-A0F0-427B-B7DF-13594012160B}" type="presParOf" srcId="{B44F3A46-82C8-4AA7-828B-5B095B838DB4}" destId="{C9F9FC98-1D22-42D6-A1A8-DBB8CF1A96C0}" srcOrd="3" destOrd="0" presId="urn:microsoft.com/office/officeart/2005/8/layout/venn1"/>
    <dgm:cxn modelId="{0F238BD0-AC11-44B2-B508-4ECB69A6F650}" type="presParOf" srcId="{B44F3A46-82C8-4AA7-828B-5B095B838DB4}" destId="{8277E089-2F54-4BA1-AED6-147CC601E911}" srcOrd="4" destOrd="0" presId="urn:microsoft.com/office/officeart/2005/8/layout/venn1"/>
    <dgm:cxn modelId="{B3A896AF-D6CA-4E04-BC48-F39ADC75079B}" type="presParOf" srcId="{B44F3A46-82C8-4AA7-828B-5B095B838DB4}" destId="{ACE00E87-D73B-480C-90D9-A45765C80384}" srcOrd="5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EDE47-E89E-4756-ACA9-74DFAC22857F}">
      <dsp:nvSpPr>
        <dsp:cNvPr id="0" name=""/>
        <dsp:cNvSpPr/>
      </dsp:nvSpPr>
      <dsp:spPr>
        <a:xfrm>
          <a:off x="2493" y="26821"/>
          <a:ext cx="2431516" cy="720000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solidFill>
                <a:schemeClr val="tx1"/>
              </a:solidFill>
            </a:rPr>
            <a:t>Om menneskerettigheter og arbeidsforhold</a:t>
          </a:r>
          <a:endParaRPr lang="nb-NO" sz="1400" kern="1200" dirty="0">
            <a:solidFill>
              <a:schemeClr val="tx1"/>
            </a:solidFill>
          </a:endParaRPr>
        </a:p>
      </dsp:txBody>
      <dsp:txXfrm>
        <a:off x="2493" y="26821"/>
        <a:ext cx="2431516" cy="720000"/>
      </dsp:txXfrm>
    </dsp:sp>
    <dsp:sp modelId="{CB42499E-EEFD-46B9-9DEC-8597431F2043}">
      <dsp:nvSpPr>
        <dsp:cNvPr id="0" name=""/>
        <dsp:cNvSpPr/>
      </dsp:nvSpPr>
      <dsp:spPr>
        <a:xfrm>
          <a:off x="2493" y="746821"/>
          <a:ext cx="2431516" cy="2856515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>
              <a:solidFill>
                <a:schemeClr val="tx1"/>
              </a:solidFill>
            </a:rPr>
            <a:t>Åpenhetsloven (juli 2022)</a:t>
          </a:r>
          <a:br>
            <a:rPr lang="nb-NO" sz="1400" kern="1200" dirty="0">
              <a:solidFill>
                <a:schemeClr val="tx1"/>
              </a:solidFill>
            </a:rPr>
          </a:br>
          <a:endParaRPr lang="nb-N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>
              <a:solidFill>
                <a:schemeClr val="tx1"/>
              </a:solidFill>
            </a:rPr>
            <a:t>Ruters handlingsregler for leverandører og vedlegg Kontraktsvilkår for ivaretakelse av grunnleggende menneskerettigheter og nasjonale sikkerhetsinteresser i leverandørkjeden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>
              <a:solidFill>
                <a:schemeClr val="tx1"/>
              </a:solidFill>
            </a:rPr>
            <a:t>Vedlegg </a:t>
          </a:r>
          <a:r>
            <a:rPr lang="nb-NO" sz="1400" kern="1200" dirty="0" err="1">
              <a:solidFill>
                <a:schemeClr val="tx1"/>
              </a:solidFill>
              <a:highlight>
                <a:srgbClr val="FFFF00"/>
              </a:highlight>
            </a:rPr>
            <a:t>X</a:t>
          </a:r>
          <a:endParaRPr lang="nb-NO" sz="140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>
        <a:off x="2493" y="746821"/>
        <a:ext cx="2431516" cy="2856515"/>
      </dsp:txXfrm>
    </dsp:sp>
    <dsp:sp modelId="{9CC1BC97-CE7E-4E70-9F4F-6E989A4136A9}">
      <dsp:nvSpPr>
        <dsp:cNvPr id="0" name=""/>
        <dsp:cNvSpPr/>
      </dsp:nvSpPr>
      <dsp:spPr>
        <a:xfrm>
          <a:off x="2774423" y="26821"/>
          <a:ext cx="2431516" cy="720000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solidFill>
                <a:schemeClr val="tx1"/>
              </a:solidFill>
            </a:rPr>
            <a:t>Om nasjonal sikkerhet</a:t>
          </a:r>
          <a:endParaRPr lang="nb-NO" sz="1400" kern="1200" dirty="0">
            <a:solidFill>
              <a:schemeClr val="tx1"/>
            </a:solidFill>
          </a:endParaRPr>
        </a:p>
      </dsp:txBody>
      <dsp:txXfrm>
        <a:off x="2774423" y="26821"/>
        <a:ext cx="2431516" cy="720000"/>
      </dsp:txXfrm>
    </dsp:sp>
    <dsp:sp modelId="{BDDF1204-B04F-47F4-9E93-322A23759253}">
      <dsp:nvSpPr>
        <dsp:cNvPr id="0" name=""/>
        <dsp:cNvSpPr/>
      </dsp:nvSpPr>
      <dsp:spPr>
        <a:xfrm>
          <a:off x="2774423" y="746821"/>
          <a:ext cx="2431516" cy="2856515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 err="1">
              <a:solidFill>
                <a:schemeClr val="tx1"/>
              </a:solidFill>
            </a:rPr>
            <a:t>Samferdselsdept</a:t>
          </a:r>
          <a:r>
            <a:rPr lang="nb-NO" sz="1400" kern="1200" dirty="0">
              <a:solidFill>
                <a:schemeClr val="tx1"/>
              </a:solidFill>
            </a:rPr>
            <a:t>. retningslinjer; august -22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>
              <a:solidFill>
                <a:schemeClr val="tx1"/>
              </a:solidFill>
            </a:rPr>
            <a:t>Vedlegg</a:t>
          </a:r>
          <a:r>
            <a:rPr lang="nb-NO" sz="1400" kern="1200" dirty="0">
              <a:solidFill>
                <a:schemeClr val="tx1"/>
              </a:solidFill>
              <a:highlight>
                <a:srgbClr val="FFFF00"/>
              </a:highlight>
            </a:rPr>
            <a:t> 9 (?)</a:t>
          </a:r>
          <a:br>
            <a:rPr lang="nb-NO" sz="1400" kern="1200" dirty="0">
              <a:solidFill>
                <a:schemeClr val="tx1"/>
              </a:solidFill>
            </a:rPr>
          </a:br>
          <a:endParaRPr lang="nb-N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>
              <a:solidFill>
                <a:schemeClr val="tx1"/>
              </a:solidFill>
            </a:rPr>
            <a:t>Ruters handlingsregler for leverandører og vedlegg Kontraktsvilkår for ivaretakelse av grunnleggende menneskerettigheter og nasjonale sikkerhetsinteresser i leverandørkjeden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>
              <a:solidFill>
                <a:schemeClr val="tx1"/>
              </a:solidFill>
            </a:rPr>
            <a:t>Vedlegg </a:t>
          </a:r>
          <a:r>
            <a:rPr lang="nb-NO" sz="1400" kern="1200" dirty="0" err="1">
              <a:solidFill>
                <a:schemeClr val="tx1"/>
              </a:solidFill>
              <a:highlight>
                <a:srgbClr val="FFFF00"/>
              </a:highlight>
            </a:rPr>
            <a:t>X</a:t>
          </a:r>
          <a:endParaRPr lang="nb-NO" sz="140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>
        <a:off x="2774423" y="746821"/>
        <a:ext cx="2431516" cy="2856515"/>
      </dsp:txXfrm>
    </dsp:sp>
    <dsp:sp modelId="{82079B08-2DA4-4BFD-95F4-6126AE18A7B6}">
      <dsp:nvSpPr>
        <dsp:cNvPr id="0" name=""/>
        <dsp:cNvSpPr/>
      </dsp:nvSpPr>
      <dsp:spPr>
        <a:xfrm>
          <a:off x="5546352" y="26821"/>
          <a:ext cx="2431516" cy="720000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1400" b="1" kern="1200" dirty="0">
              <a:solidFill>
                <a:schemeClr val="tx1"/>
              </a:solidFill>
            </a:rPr>
            <a:t>Om sanksjoner mot Russland</a:t>
          </a:r>
          <a:endParaRPr lang="nb-NO" sz="1400" kern="1200" dirty="0">
            <a:solidFill>
              <a:schemeClr val="tx1"/>
            </a:solidFill>
          </a:endParaRPr>
        </a:p>
      </dsp:txBody>
      <dsp:txXfrm>
        <a:off x="5546352" y="26821"/>
        <a:ext cx="2431516" cy="720000"/>
      </dsp:txXfrm>
    </dsp:sp>
    <dsp:sp modelId="{C949CBBA-5030-4E01-AD17-7ECE9C9E3483}">
      <dsp:nvSpPr>
        <dsp:cNvPr id="0" name=""/>
        <dsp:cNvSpPr/>
      </dsp:nvSpPr>
      <dsp:spPr>
        <a:xfrm>
          <a:off x="5546352" y="746821"/>
          <a:ext cx="2431516" cy="2856515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>
              <a:solidFill>
                <a:schemeClr val="tx1"/>
              </a:solidFill>
            </a:rPr>
            <a:t>Forskrift datert 30.1. 2023 (følg med på </a:t>
          </a:r>
          <a:r>
            <a:rPr lang="nb-NO" sz="1400" kern="1200" dirty="0" err="1">
              <a:solidFill>
                <a:schemeClr val="tx1"/>
              </a:solidFill>
            </a:rPr>
            <a:t>oppdat</a:t>
          </a:r>
          <a:r>
            <a:rPr lang="nb-NO" sz="1400" kern="1200" dirty="0">
              <a:solidFill>
                <a:schemeClr val="tx1"/>
              </a:solidFill>
            </a:rPr>
            <a:t>.)</a:t>
          </a:r>
          <a:br>
            <a:rPr lang="nb-NO" sz="1400" kern="1200" dirty="0">
              <a:solidFill>
                <a:schemeClr val="tx1"/>
              </a:solidFill>
            </a:rPr>
          </a:br>
          <a:endParaRPr lang="nb-N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>
              <a:solidFill>
                <a:schemeClr val="tx1"/>
              </a:solidFill>
            </a:rPr>
            <a:t>Veiledning til næringslivet på regjeringens  </a:t>
          </a:r>
          <a:r>
            <a:rPr lang="nb-NO" sz="14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nettsider</a:t>
          </a:r>
          <a:endParaRPr lang="nb-NO" sz="1400" kern="1200" dirty="0">
            <a:solidFill>
              <a:schemeClr val="tx1"/>
            </a:solidFill>
          </a:endParaRPr>
        </a:p>
      </dsp:txBody>
      <dsp:txXfrm>
        <a:off x="5546352" y="746821"/>
        <a:ext cx="2431516" cy="2856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54C5C-6A53-4F99-B0DB-161541E9895B}">
      <dsp:nvSpPr>
        <dsp:cNvPr id="0" name=""/>
        <dsp:cNvSpPr/>
      </dsp:nvSpPr>
      <dsp:spPr>
        <a:xfrm>
          <a:off x="1034580" y="0"/>
          <a:ext cx="2033733" cy="203373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Åpenhetsloven</a:t>
          </a:r>
        </a:p>
      </dsp:txBody>
      <dsp:txXfrm>
        <a:off x="1305744" y="355903"/>
        <a:ext cx="1491404" cy="915180"/>
      </dsp:txXfrm>
    </dsp:sp>
    <dsp:sp modelId="{856ACDDB-1C7D-4D2A-B8F4-44C45E74B5E6}">
      <dsp:nvSpPr>
        <dsp:cNvPr id="0" name=""/>
        <dsp:cNvSpPr/>
      </dsp:nvSpPr>
      <dsp:spPr>
        <a:xfrm>
          <a:off x="1659940" y="903350"/>
          <a:ext cx="2033733" cy="203373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EU CSDDD</a:t>
          </a:r>
        </a:p>
      </dsp:txBody>
      <dsp:txXfrm>
        <a:off x="2281923" y="1428731"/>
        <a:ext cx="1220240" cy="1118553"/>
      </dsp:txXfrm>
    </dsp:sp>
    <dsp:sp modelId="{8277E089-2F54-4BA1-AED6-147CC601E911}">
      <dsp:nvSpPr>
        <dsp:cNvPr id="0" name=""/>
        <dsp:cNvSpPr/>
      </dsp:nvSpPr>
      <dsp:spPr>
        <a:xfrm>
          <a:off x="363116" y="881752"/>
          <a:ext cx="2033733" cy="203373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 err="1"/>
            <a:t>Taxonomy</a:t>
          </a:r>
          <a:r>
            <a:rPr lang="nb-NO" sz="1100" kern="1200" dirty="0"/>
            <a:t> Minimum </a:t>
          </a:r>
          <a:r>
            <a:rPr lang="nb-NO" sz="1100" kern="1200" dirty="0" err="1"/>
            <a:t>Safeguards</a:t>
          </a:r>
          <a:endParaRPr lang="nb-NO" sz="1100" kern="1200" dirty="0"/>
        </a:p>
      </dsp:txBody>
      <dsp:txXfrm>
        <a:off x="554626" y="1407133"/>
        <a:ext cx="1220240" cy="1118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3313FA-ABAE-B94D-B165-7A4B9D753D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102EE-11C5-8A4F-AC43-30F18AE6F4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FE07-5E51-734E-88D6-3258A71248CD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5C3B6-2413-C148-9C26-ABD34906B6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A7EAF-F458-F842-9FFE-DC5EC43F4E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71575-0E8F-ED4D-A284-E1EC656BE6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39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7A2F0-8D08-410F-93DD-3D5CB3B77B08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133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7A2F0-8D08-410F-93DD-3D5CB3B77B0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46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Soft </a:t>
            </a:r>
            <a:r>
              <a:rPr lang="nb-NO" dirty="0" err="1"/>
              <a:t>law</a:t>
            </a:r>
            <a:r>
              <a:rPr lang="nb-NO" dirty="0"/>
              <a:t> siden 2011, UN </a:t>
            </a:r>
            <a:r>
              <a:rPr lang="nb-NO" dirty="0" err="1"/>
              <a:t>Guiding</a:t>
            </a:r>
            <a:r>
              <a:rPr lang="nb-NO" dirty="0"/>
              <a:t> </a:t>
            </a:r>
            <a:r>
              <a:rPr lang="nb-NO" dirty="0" err="1"/>
              <a:t>principles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business and human </a:t>
            </a:r>
            <a:r>
              <a:rPr lang="nb-NO" dirty="0" err="1"/>
              <a:t>rights</a:t>
            </a:r>
            <a:r>
              <a:rPr lang="nb-NO" dirty="0"/>
              <a:t>/FNs veiledende prinsipper for næringsliv og menneskerettigheter, ble vedtatt i 2011. Prinsippene gir anbefaling til stater og næringsliv hvordan de skal strukturere arbeidet med å beskytte og respektere menneskerettigheter. FNs veiledende prinsipper er videre innarbeidet i OECDs retningslinjer, som videre utfyller forventningene til respekt for menneskerettigheter i Global Compact (FN-initiativ for bærekraftig næringsliv). </a:t>
            </a:r>
          </a:p>
          <a:p>
            <a:r>
              <a:rPr lang="nb-NO" dirty="0"/>
              <a:t>Åpenhetsloven krever at selskaper skal gjøre aktsomhetsvurderinger i tråd med OECDs retningslinjer.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7A2F0-8D08-410F-93DD-3D5CB3B77B0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601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7A2F0-8D08-410F-93DD-3D5CB3B77B0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43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02.03.2023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3" y="544171"/>
            <a:ext cx="7209875" cy="40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ts val="2000"/>
              </a:lnSpc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7F17C0-3598-D7BF-1016-97631B3B6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48290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8FC4EE-50FB-AAFE-F384-47B9E4DF5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41931E72-A78F-3DD0-FA16-D24344ED9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7005" y="4813222"/>
            <a:ext cx="143644" cy="138499"/>
          </a:xfrm>
        </p:spPr>
        <p:txBody>
          <a:bodyPr/>
          <a:lstStyle>
            <a:lvl1pPr>
              <a:defRPr sz="900"/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8679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C8CBEE-E4B3-5C57-1E0C-998A69E16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36BB71F-4528-BCD7-0A92-561937CD85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185EC94-2AE7-AD78-FC09-6142A3EF11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296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wrap="square" lIns="0" tIns="36000" rIns="0" bIns="7200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8" r:id="rId4"/>
    <p:sldLayoutId id="2147483699" r:id="rId5"/>
    <p:sldLayoutId id="2147483700" r:id="rId6"/>
    <p:sldLayoutId id="2147483701" r:id="rId7"/>
    <p:sldLayoutId id="2147483705" r:id="rId8"/>
    <p:sldLayoutId id="2147483664" r:id="rId9"/>
    <p:sldLayoutId id="2147483707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66" r:id="rId16"/>
    <p:sldLayoutId id="2147483667" r:id="rId17"/>
    <p:sldLayoutId id="2147483677" r:id="rId18"/>
    <p:sldLayoutId id="2147483678" r:id="rId19"/>
    <p:sldLayoutId id="2147483708" r:id="rId20"/>
    <p:sldLayoutId id="2147483709" r:id="rId21"/>
  </p:sldLayoutIdLs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ts val="2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sm.no/" TargetMode="Externa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jeringen.no/no/tema/utenrikssaker/Eksportkontroll/sanksjoner-og-tiltak1/sanksjoner_aggresjon/id2905102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www.oecd.org/investment/due-diligence-guidance-for-responsible-business-conduct.htm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s://www.ohchr.org/sites/default/files/documents/publications/guidingprinciplesbusinesshr_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A49146-D274-1B47-25E3-383281A18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500" dirty="0"/>
              <a:t>Transporttjenester Follo 2025</a:t>
            </a:r>
            <a:br>
              <a:rPr lang="nb-NO" sz="3500" dirty="0"/>
            </a:br>
            <a:r>
              <a:rPr lang="nb-NO" sz="2700" b="0" dirty="0"/>
              <a:t>Dialogkonferanse 2. mars 2023</a:t>
            </a:r>
            <a:endParaRPr lang="nb-NO" sz="3500" b="0" dirty="0"/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0CF015F9-B0A6-01C9-3ABB-5413D15EF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3108965"/>
            <a:ext cx="7980536" cy="239040"/>
          </a:xfrm>
        </p:spPr>
        <p:txBody>
          <a:bodyPr/>
          <a:lstStyle/>
          <a:p>
            <a:r>
              <a:rPr lang="nb-NO" sz="1600" dirty="0"/>
              <a:t>Kristin Holter, Ruter</a:t>
            </a:r>
          </a:p>
        </p:txBody>
      </p:sp>
    </p:spTree>
    <p:extLst>
      <p:ext uri="{BB962C8B-B14F-4D97-AF65-F5344CB8AC3E}">
        <p14:creationId xmlns:p14="http://schemas.microsoft.com/office/powerpoint/2010/main" val="6916026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47320FA-17A8-7207-2530-40E670F33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</p:spPr>
        <p:txBody>
          <a:bodyPr anchor="ctr">
            <a:normAutofit/>
          </a:bodyPr>
          <a:lstStyle/>
          <a:p>
            <a:r>
              <a:rPr lang="en-US" b="0" dirty="0" err="1"/>
              <a:t>Bakgrunn</a:t>
            </a:r>
            <a:r>
              <a:rPr lang="en-US" b="0" dirty="0"/>
              <a:t> – </a:t>
            </a:r>
            <a:r>
              <a:rPr lang="en-US" b="0" dirty="0" err="1"/>
              <a:t>risikovurderinger</a:t>
            </a:r>
            <a:r>
              <a:rPr lang="en-US" b="0" dirty="0"/>
              <a:t> </a:t>
            </a:r>
            <a:r>
              <a:rPr lang="en-US" b="0" dirty="0" err="1"/>
              <a:t>fra</a:t>
            </a:r>
            <a:r>
              <a:rPr lang="en-US" b="0" dirty="0"/>
              <a:t> PST </a:t>
            </a:r>
            <a:r>
              <a:rPr lang="en-US" b="0" dirty="0" err="1"/>
              <a:t>og</a:t>
            </a:r>
            <a:r>
              <a:rPr lang="en-US" b="0" dirty="0"/>
              <a:t> NSM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2E01334-0850-7504-2EDF-F4094AB239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8128" b="28660"/>
          <a:stretch/>
        </p:blipFill>
        <p:spPr>
          <a:xfrm>
            <a:off x="628650" y="1369642"/>
            <a:ext cx="3886200" cy="3264511"/>
          </a:xfrm>
          <a:prstGeom prst="rect">
            <a:avLst/>
          </a:prstGeom>
          <a:noFill/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7534915-7388-4A0F-4F0A-06FCA047E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53" r="-3" b="26103"/>
          <a:stretch/>
        </p:blipFill>
        <p:spPr>
          <a:xfrm>
            <a:off x="4629150" y="1369642"/>
            <a:ext cx="3886200" cy="3264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15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5302016-36F5-15ED-50B5-32649DA1A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70" y="435430"/>
            <a:ext cx="3148557" cy="4193508"/>
          </a:xfrm>
          <a:prstGeom prst="rect">
            <a:avLst/>
          </a:prstGeom>
        </p:spPr>
      </p:pic>
      <p:sp>
        <p:nvSpPr>
          <p:cNvPr id="3" name="Snakkeboble: oval 2">
            <a:extLst>
              <a:ext uri="{FF2B5EF4-FFF2-40B4-BE49-F238E27FC236}">
                <a16:creationId xmlns:a16="http://schemas.microsoft.com/office/drawing/2014/main" id="{FD7AB032-AD8F-F683-9493-8F8F0925C278}"/>
              </a:ext>
            </a:extLst>
          </p:cNvPr>
          <p:cNvSpPr/>
          <p:nvPr/>
        </p:nvSpPr>
        <p:spPr>
          <a:xfrm>
            <a:off x="3882571" y="435430"/>
            <a:ext cx="4332514" cy="3875314"/>
          </a:xfrm>
          <a:prstGeom prst="wedgeEllipseCallout">
            <a:avLst>
              <a:gd name="adj1" fmla="val -56344"/>
              <a:gd name="adj2" fmla="val 263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i="1" dirty="0">
                <a:solidFill>
                  <a:schemeClr val="tx1"/>
                </a:solidFill>
              </a:rPr>
              <a:t>«Det er derfor viktig at alle som leser rapporten, tar stilling til innholdet og selv vurderer relevans og konsekvens for egen virksomhet (…).»</a:t>
            </a:r>
          </a:p>
        </p:txBody>
      </p:sp>
    </p:spTree>
    <p:extLst>
      <p:ext uri="{BB962C8B-B14F-4D97-AF65-F5344CB8AC3E}">
        <p14:creationId xmlns:p14="http://schemas.microsoft.com/office/powerpoint/2010/main" val="18608356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57E4DF-7E83-8962-7C94-F2F98716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376240"/>
            <a:ext cx="7980536" cy="4299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400" b="0" dirty="0"/>
              <a:t>Om nasjonale sikkerhetsinteresser i prosedyrebeskrivelsen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8ACBE3F-EF22-AFD4-A52F-A90A49FD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7" y="881188"/>
            <a:ext cx="2811204" cy="3959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E0A160-3B0B-D114-6436-62BBBCFC2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178" y="1552521"/>
            <a:ext cx="3886200" cy="3264511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nb-NO" sz="1600" dirty="0"/>
              <a:t>«Hvis kontrakten innebærer økonomisk aktivitet som involverer aktører tilknyttet land som kan utgjøre en risiko for at nasjonale sikkerhetsinteresser blir truet, skal Leverandøren følge </a:t>
            </a:r>
            <a:r>
              <a:rPr lang="nb-NO" sz="1600" b="1" dirty="0"/>
              <a:t>vedlagte retningslinjer </a:t>
            </a:r>
            <a:r>
              <a:rPr lang="nb-NO" sz="1600" dirty="0"/>
              <a:t>fra Samferdsels-departementet i sine innledende aktsomhetsvurderinger.» 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6424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3AE4FF1-C75D-AFFF-AB0C-C43676800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880" y="447039"/>
            <a:ext cx="4997132" cy="445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Sikkerhetsrisiko i transportsektoren</a:t>
            </a:r>
          </a:p>
          <a:p>
            <a:pPr>
              <a:lnSpc>
                <a:spcPct val="120000"/>
              </a:lnSpc>
            </a:pPr>
            <a:r>
              <a:rPr lang="nb-NO" sz="1200" b="0" i="0" u="none" strike="noStrike" baseline="0" dirty="0"/>
              <a:t>Samferdselsdepartementet har utarbeidet retningslinjer for hvordan virksomheter i transportsektoren skal håndtere økonomisk aktivitet med utenlandske aktører som kan utgjøre en </a:t>
            </a:r>
            <a:r>
              <a:rPr lang="nb-NO" sz="1200" b="1" i="0" u="none" strike="noStrike" baseline="0" dirty="0"/>
              <a:t>risiko for at nasjonale sikkerhetsinteresser blir truet</a:t>
            </a:r>
            <a:r>
              <a:rPr lang="nb-NO" sz="1200" b="0" i="0" u="none" strike="noStrike" baseline="0" dirty="0"/>
              <a:t>.</a:t>
            </a:r>
          </a:p>
          <a:p>
            <a:pPr>
              <a:lnSpc>
                <a:spcPct val="120000"/>
              </a:lnSpc>
            </a:pPr>
            <a:r>
              <a:rPr lang="nb-NO" sz="1200" dirty="0"/>
              <a:t>Land som omtales eksplisitt i EOS-tjenestenes vurderinger, som </a:t>
            </a:r>
            <a:r>
              <a:rPr lang="nb-NO" sz="1200" b="1" dirty="0"/>
              <a:t>Russland, Kina og Iran, samt land med kjent nær tilknytning til disse</a:t>
            </a:r>
            <a:r>
              <a:rPr lang="nb-NO" sz="1200" dirty="0"/>
              <a:t>, er </a:t>
            </a:r>
            <a:r>
              <a:rPr lang="nb-NO" sz="1200" dirty="0" err="1"/>
              <a:t>risikoland</a:t>
            </a:r>
            <a:r>
              <a:rPr lang="nb-NO" sz="1200" dirty="0"/>
              <a:t> i denne sammenhengen.</a:t>
            </a:r>
            <a:endParaRPr lang="nb-NO" sz="1200" b="0" i="0" u="none" strike="noStrike" baseline="0" dirty="0"/>
          </a:p>
          <a:p>
            <a:pPr>
              <a:lnSpc>
                <a:spcPct val="120000"/>
              </a:lnSpc>
            </a:pPr>
            <a:r>
              <a:rPr lang="nb-NO" sz="1200" dirty="0"/>
              <a:t>Formålet er å l</a:t>
            </a:r>
            <a:r>
              <a:rPr lang="nb-NO" sz="1200" b="0" i="0" u="none" strike="noStrike" baseline="0" dirty="0"/>
              <a:t>egge til rette for at risikoreduserende tiltak iverksettes tidlig.</a:t>
            </a:r>
          </a:p>
          <a:p>
            <a:pPr>
              <a:lnSpc>
                <a:spcPct val="120000"/>
              </a:lnSpc>
            </a:pPr>
            <a:r>
              <a:rPr lang="nb-NO" sz="1200" dirty="0"/>
              <a:t>Sikkerhetsloven gir myndighetene mulighet til å hindre sikkerhetstruende virksomhet eller annen planlagt eller pågående aktivitet som kan innebære «en ikke ubetydelig risiko for at nasjonale sikkerhetsinteresser blir truet».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B0DA8FC-60AA-0096-5A9B-E382E736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2" y="502132"/>
            <a:ext cx="3047735" cy="4327255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69679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DCBF1F-7596-0895-F4AF-F1F1353D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648634"/>
            <a:ext cx="7980536" cy="430887"/>
          </a:xfrm>
        </p:spPr>
        <p:txBody>
          <a:bodyPr/>
          <a:lstStyle/>
          <a:p>
            <a:r>
              <a:rPr lang="nb-NO" b="0" dirty="0"/>
              <a:t>Legg merke til kontraktens punkt 9.1.1.4: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1A4D87-2F7E-98A3-496B-A9B6E214B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Hver av partene bærer risikoen for eventuelle vedtak fattet etter sikkerhetsloven § 2-5, jf. Vedlegg 9 og “Retningslinjer for virksomheter i transportsektoren: Håndtering av økonomisk aktivitet med utenlandske aktører som kan utgjøre en risiko for at nasjonale sikkerhetsinteresser blir truet”.</a:t>
            </a:r>
            <a:br>
              <a:rPr lang="nb-NO" sz="1800" dirty="0"/>
            </a:br>
            <a:endParaRPr lang="nb-NO" sz="1800" dirty="0"/>
          </a:p>
          <a:p>
            <a:r>
              <a:rPr lang="nb-NO" sz="1800" b="1" dirty="0"/>
              <a:t>Operatøren kan ikke rette noe krav mot Ruter som følge av vedtak fattet i medhold av sikkerhetsloven § 2-5 selv om vedtaket skulle påvirke partenes forpliktelser under Kontrakten</a:t>
            </a:r>
            <a:r>
              <a:rPr lang="nb-NO" b="1" dirty="0"/>
              <a:t>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6667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95F70F-371C-70C9-12A3-2B2E91C2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84106"/>
            <a:ext cx="7932535" cy="23822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b-NO" sz="2700" b="0" dirty="0">
                <a:latin typeface="+mn-lt"/>
              </a:rPr>
              <a:t>D</a:t>
            </a:r>
            <a:r>
              <a:rPr lang="nb-NO" sz="2700" b="0" i="0" dirty="0">
                <a:effectLst/>
                <a:latin typeface="+mn-lt"/>
              </a:rPr>
              <a:t>okumentasjonskrav i retningslinjene</a:t>
            </a:r>
            <a:br>
              <a:rPr lang="nb-NO" sz="1500" dirty="0">
                <a:highlight>
                  <a:srgbClr val="000000"/>
                </a:highlight>
              </a:rPr>
            </a:br>
            <a:endParaRPr lang="nb-NO" sz="1500" dirty="0">
              <a:highlight>
                <a:srgbClr val="000000"/>
              </a:highlight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18D58A-7EE5-6A07-D768-138F619EA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287" y="1063414"/>
            <a:ext cx="8287656" cy="3951272"/>
          </a:xfrm>
        </p:spPr>
        <p:txBody>
          <a:bodyPr wrap="square"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b-NO" sz="1600" dirty="0"/>
              <a:t>Ved økonomisk aktivitet med </a:t>
            </a:r>
            <a:r>
              <a:rPr lang="nb-NO" sz="1600" b="1" dirty="0"/>
              <a:t>aktører tilknyttet </a:t>
            </a:r>
            <a:r>
              <a:rPr lang="nb-NO" sz="1600" b="1" dirty="0" err="1"/>
              <a:t>risikoland</a:t>
            </a:r>
            <a:r>
              <a:rPr lang="nb-NO" sz="1600" b="1" dirty="0"/>
              <a:t> </a:t>
            </a:r>
            <a:r>
              <a:rPr lang="nb-NO" sz="1600" dirty="0"/>
              <a:t>skal virksomhetene vurdere om aktiviteten kan utgjøre en risiko for at nasjonale sikkerhetsinteresser blir truet.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nb-NO" sz="16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b-NO" sz="1600" dirty="0"/>
              <a:t>Vurderingene skal </a:t>
            </a:r>
            <a:r>
              <a:rPr lang="nb-NO" sz="1600" b="1" dirty="0"/>
              <a:t>dokumenteres og forankres i virksomhetsledelsen</a:t>
            </a:r>
            <a:r>
              <a:rPr lang="nb-NO" sz="1600" dirty="0"/>
              <a:t>.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nb-NO" sz="16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b-NO" sz="1600" dirty="0"/>
              <a:t>Dersom den økonomiske aktiviteten vurderes å kunne utgjøre en ikke ubetydelig risiko for at nasjonale sikkerhetsinteresser kan blir truet, eller dersom det vurderes å være tvil knyttet til dette, skal </a:t>
            </a:r>
            <a:r>
              <a:rPr lang="nb-NO" sz="1600" b="1" dirty="0"/>
              <a:t>Samferdselsdepartementet varsles</a:t>
            </a:r>
            <a:r>
              <a:rPr lang="nb-NO" sz="1600" dirty="0"/>
              <a:t>.</a:t>
            </a:r>
            <a:br>
              <a:rPr lang="nb-NO" sz="1600" dirty="0"/>
            </a:br>
            <a:br>
              <a:rPr lang="nb-NO" sz="1600" dirty="0"/>
            </a:br>
            <a:r>
              <a:rPr lang="nb-NO" sz="1600" i="1" dirty="0"/>
              <a:t>Nasjonal Sikkerhetsmyndighet (</a:t>
            </a:r>
            <a:r>
              <a:rPr lang="nb-NO" sz="1600" i="1" dirty="0">
                <a:hlinkClick r:id="rId2"/>
              </a:rPr>
              <a:t>https://nsm.no/</a:t>
            </a:r>
            <a:r>
              <a:rPr lang="nb-NO" sz="1600" i="1" dirty="0"/>
              <a:t>) kan kontaktes for rådgivning i aktsomhetsvurderinger </a:t>
            </a:r>
          </a:p>
          <a:p>
            <a:pPr marL="342900" indent="-342900">
              <a:buFont typeface="+mj-lt"/>
              <a:buAutoNum type="arabicPeriod"/>
            </a:pP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01268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5FCB47-545F-225F-A9F9-9458A47F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710189"/>
            <a:ext cx="7980536" cy="307777"/>
          </a:xfrm>
        </p:spPr>
        <p:txBody>
          <a:bodyPr/>
          <a:lstStyle/>
          <a:p>
            <a:r>
              <a:rPr lang="nb-NO" sz="2000" b="0" dirty="0"/>
              <a:t>6. Momenter som bør vurderes i aktsomhetsvurderingene (et utvalg)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A78346-63A2-807C-B2BA-713B84A43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Har aktøren/investoren tilknytning til en stat som er omtalt i Etterretningstjenestens og PSTs trusselvurderinger og NSMs risikovurderinger?</a:t>
            </a:r>
          </a:p>
          <a:p>
            <a:r>
              <a:rPr lang="nb-NO" dirty="0"/>
              <a:t>Vil den økonomiske aktiviteten gi tilgang til eller få konsekvenser for kritisk infrastruktur? </a:t>
            </a:r>
          </a:p>
          <a:p>
            <a:r>
              <a:rPr lang="nb-NO" dirty="0"/>
              <a:t>Innebærer den økonomiske aktiviteten at det etableres et langvarig avhengighetsforhold til aktøren/investoren?</a:t>
            </a:r>
          </a:p>
          <a:p>
            <a:r>
              <a:rPr lang="nb-NO" dirty="0"/>
              <a:t>Vil den økonomiske aktiviteten gi aktøren/investoren en legitim fysisk tilstedeværelse i Norge i lang tid?</a:t>
            </a:r>
          </a:p>
          <a:p>
            <a:r>
              <a:rPr lang="nb-NO" dirty="0"/>
              <a:t>Vil den økonomiske aktiviteten gi tilgang til strategisk eiendom (eiendom som ligger i nærheten av, eller kan utgjøre en sikkerhetsrisiko for, et skjermingsverdig objekt eller militært området eller tilsvarende)?</a:t>
            </a:r>
          </a:p>
        </p:txBody>
      </p:sp>
    </p:spTree>
    <p:extLst>
      <p:ext uri="{BB962C8B-B14F-4D97-AF65-F5344CB8AC3E}">
        <p14:creationId xmlns:p14="http://schemas.microsoft.com/office/powerpoint/2010/main" val="3551625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DF71E68-F8C3-99F2-2909-9D8D205D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Russland/Ukraina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15C1AC4-8AC9-4137-0E84-6D5C88C05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60990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343A4B3-8E71-4E87-0EFB-BC1E74EA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710189"/>
            <a:ext cx="7980536" cy="307777"/>
          </a:xfrm>
        </p:spPr>
        <p:txBody>
          <a:bodyPr/>
          <a:lstStyle/>
          <a:p>
            <a:r>
              <a:rPr lang="nb-NO" sz="2000" b="0" dirty="0"/>
              <a:t>Om Russland/Ukraina-situasjonen i prosedyrebeskrivelsen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A919F4A-F440-AFA6-9D97-4CF76432F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EU har innført en rekke sanksjoner mot Russland som Norge støtter. Sanksjonene er forskriftsfestet. </a:t>
            </a:r>
            <a:r>
              <a:rPr lang="nb-NO" dirty="0">
                <a:hlinkClick r:id="rId2"/>
              </a:rPr>
              <a:t>les mer her. </a:t>
            </a:r>
            <a:endParaRPr lang="nb-NO" dirty="0"/>
          </a:p>
          <a:p>
            <a:r>
              <a:rPr lang="nb-NO" dirty="0"/>
              <a:t>Sanksjonene omfatter blant annet ulike handelsrestriksjoner knyttet til import og transport av jern- og stålprodukter, import av varer fra Donetsk og </a:t>
            </a:r>
            <a:r>
              <a:rPr lang="nb-NO" dirty="0" err="1"/>
              <a:t>Luhansk</a:t>
            </a:r>
            <a:r>
              <a:rPr lang="nb-NO" dirty="0"/>
              <a:t> og handel med en rekke angitte fysiske og juridiske personer.</a:t>
            </a:r>
          </a:p>
          <a:p>
            <a:r>
              <a:rPr lang="nb-NO" dirty="0"/>
              <a:t>Ruter ber tilbyderne innrette sine tilbud slik at den ikke støtter opp under russisk okkupasjonsmakt eller russiske invasjonsaktiviteter. En slik støtte vil kunne føre til avvisning i konkurransen.</a:t>
            </a:r>
          </a:p>
          <a:p>
            <a:r>
              <a:rPr lang="nb-NO" dirty="0"/>
              <a:t>Dersom tilbyder mottar tilbud fra eller har kontrakt med leverandører som støtter russiske kamphandlinger eller russiske foretak, skal det i tilbudsbrevet gis en beskrivelse av hvilken aktsomhetsvurderinger tilbyder har gjort, samt konklusjonen på disse aktsomhetsvurderingene.</a:t>
            </a:r>
          </a:p>
        </p:txBody>
      </p:sp>
    </p:spTree>
    <p:extLst>
      <p:ext uri="{BB962C8B-B14F-4D97-AF65-F5344CB8AC3E}">
        <p14:creationId xmlns:p14="http://schemas.microsoft.com/office/powerpoint/2010/main" val="87396837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8867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745A295-71CC-7EFC-B1CE-88F315A1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255984"/>
            <a:ext cx="7980536" cy="861774"/>
          </a:xfrm>
        </p:spPr>
        <p:txBody>
          <a:bodyPr/>
          <a:lstStyle/>
          <a:p>
            <a:r>
              <a:rPr lang="nb-NO" b="0" dirty="0"/>
              <a:t>Tre aktsomhetsvurderinger om risiko i leverandørkjeden skal leveres med tilbudet</a:t>
            </a:r>
            <a:endParaRPr lang="nb-NO" dirty="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1F460AFA-2425-832A-3D57-7593188DB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690573"/>
              </p:ext>
            </p:extLst>
          </p:nvPr>
        </p:nvGraphicFramePr>
        <p:xfrm>
          <a:off x="439599" y="1049710"/>
          <a:ext cx="7980363" cy="3630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051891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01855838-44DD-ED1D-3DA7-7628281A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151566"/>
            <a:ext cx="7886700" cy="430887"/>
          </a:xfrm>
        </p:spPr>
        <p:txBody>
          <a:bodyPr/>
          <a:lstStyle/>
          <a:p>
            <a:r>
              <a:rPr lang="nb-NO" sz="2800" b="0" dirty="0"/>
              <a:t>Menneskerettigheter og arbeidsforhold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B8774E7-F961-C9AC-D553-486869275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08779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F250D1-A429-8AF1-DD4F-064B8F78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87" y="679412"/>
            <a:ext cx="7980536" cy="369332"/>
          </a:xfrm>
        </p:spPr>
        <p:txBody>
          <a:bodyPr/>
          <a:lstStyle/>
          <a:p>
            <a:r>
              <a:rPr lang="nb-NO" sz="2400" b="0" dirty="0"/>
              <a:t>Prosedyrebeskrivelsen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D2A0F7-0A2B-9DB7-3118-4F47DC2A0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" y="1325880"/>
            <a:ext cx="4198620" cy="329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/>
              <a:t>[Tilbudsbrevet skal gi] en beskrivelse</a:t>
            </a:r>
            <a:br>
              <a:rPr lang="nb-NO" sz="1600" dirty="0"/>
            </a:br>
            <a:r>
              <a:rPr lang="nb-NO" sz="1600" dirty="0"/>
              <a:t>av tilbyders innledende aktsomhetsvurderinger, som omfatter en beskrivelse av leverandørkjeden og tilbyders vurdering av risiko for menneskerettighetsbrudd og arbeidsforhold knyttet til denne konkrete kontrakten. (Se åpenhetsloven § 4). 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40AFE3D-2CAD-95D2-383F-CC4D40D89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78" y="1502231"/>
            <a:ext cx="3871078" cy="14541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96B0B32-C68F-9681-CFF3-0A7246C3E802}"/>
              </a:ext>
            </a:extLst>
          </p:cNvPr>
          <p:cNvSpPr txBox="1"/>
          <p:nvPr/>
        </p:nvSpPr>
        <p:spPr>
          <a:xfrm>
            <a:off x="5113867" y="3705013"/>
            <a:ext cx="1847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4029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CF26FDEC-86F7-F3CF-E30D-2D2F1EAD32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88922" y="1174139"/>
            <a:ext cx="5988183" cy="2599576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A80681-0BDA-02B5-8AE1-97AB598660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1AE675-D164-C7B7-C2ED-54C86A4AC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3B19616-C176-EFE7-66E0-500950283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27" y="682802"/>
            <a:ext cx="2553265" cy="35233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841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5B9B15-D1CC-EC4C-2FAC-C23A62CE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sz="2400" b="0" dirty="0" err="1"/>
              <a:t>Aktsomhetsvurderinger</a:t>
            </a:r>
            <a:endParaRPr lang="nb-NO" sz="2400" b="0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B9B21C05-07F5-2772-E77D-DF1333F4FB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2692" y="660207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lang="nb-NO" sz="12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825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20ED66-DCC8-761E-077A-E06DC4A0C3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564" y="6565381"/>
            <a:ext cx="51683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b-NO"/>
            </a:defPPr>
            <a:lvl1pPr marL="0" algn="l" defTabSz="914400" rtl="0" eaLnBrk="1" latinLnBrk="0" hangingPunct="1">
              <a:defRPr lang="nb-NO" sz="12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3C2617E1-5F5F-4910-BD3C-7C2934630B9E}" type="slidenum">
              <a:rPr lang="nb-NO" smtClean="0"/>
              <a:pPr>
                <a:spcAft>
                  <a:spcPts val="450"/>
                </a:spcAft>
              </a:pPr>
              <a:t>6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EDD9885-001A-8B53-7EDC-1AB23695E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19" y="1268810"/>
            <a:ext cx="5322919" cy="34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211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B8693F-6F80-7EB9-7452-03B0F421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99032"/>
            <a:ext cx="7980536" cy="429990"/>
          </a:xfrm>
        </p:spPr>
        <p:txBody>
          <a:bodyPr>
            <a:noAutofit/>
          </a:bodyPr>
          <a:lstStyle/>
          <a:p>
            <a:r>
              <a:rPr lang="nb-NO" sz="2400" b="0" dirty="0"/>
              <a:t>Norsk og europeisk lovgivning bygger på samme rammeverk for aktsomhetsvurderinger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A36CE892-7A4B-959A-A58F-ADEC6D9728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9347142"/>
              </p:ext>
            </p:extLst>
          </p:nvPr>
        </p:nvGraphicFramePr>
        <p:xfrm>
          <a:off x="628649" y="1370013"/>
          <a:ext cx="4098095" cy="3389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FC6CBB69-C065-833C-2F78-5F9DE3AD4B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06" y="1446305"/>
            <a:ext cx="944798" cy="522788"/>
          </a:xfr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1E1B3F-3F8D-4C37-38C7-C9140DBE2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7019" y="4932008"/>
            <a:ext cx="7166234" cy="126958"/>
          </a:xfrm>
        </p:spPr>
        <p:txBody>
          <a:bodyPr/>
          <a:lstStyle/>
          <a:p>
            <a:r>
              <a:rPr lang="nb-NO" sz="825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UNGP</a:t>
            </a:r>
            <a:r>
              <a:rPr lang="nb-NO" sz="825" u="sng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b-NO" sz="825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guidingprinciplesbusinesshr_en.pdf (ohchr.org)</a:t>
            </a:r>
            <a:r>
              <a:rPr lang="nb-NO" sz="825" dirty="0"/>
              <a:t> | </a:t>
            </a:r>
            <a:r>
              <a:rPr lang="en-US" sz="825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OECD Due Diligence Guidance for Responsible Business Conduct - OECD</a:t>
            </a:r>
            <a:endParaRPr lang="nb-NO" sz="825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B27D58-2FB9-8C5F-0FFE-F869877092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C336EB7-98F7-7113-3B69-260F6C9BD49F}"/>
              </a:ext>
            </a:extLst>
          </p:cNvPr>
          <p:cNvSpPr txBox="1"/>
          <p:nvPr/>
        </p:nvSpPr>
        <p:spPr>
          <a:xfrm>
            <a:off x="2375669" y="2848484"/>
            <a:ext cx="561372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13" b="1" dirty="0"/>
              <a:t>UNGP</a:t>
            </a:r>
          </a:p>
          <a:p>
            <a:r>
              <a:rPr lang="nb-NO" sz="1013" b="1" dirty="0"/>
              <a:t>OECD</a:t>
            </a:r>
          </a:p>
        </p:txBody>
      </p:sp>
      <p:pic>
        <p:nvPicPr>
          <p:cNvPr id="4" name="Bilde 3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300D0CA7-FFAB-C323-5E50-B0CF519C76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79" y="1620080"/>
            <a:ext cx="1359816" cy="346753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7028F84-E5BE-2B44-7C04-7A6FE2EF00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06" y="2146589"/>
            <a:ext cx="1756959" cy="2486927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0A7CA506-27C6-F675-D7AB-1EA116C4EC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00" y="2125616"/>
            <a:ext cx="1716071" cy="24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D11D33F8-1190-3962-3702-DC0B6B023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96"/>
            <a:ext cx="8575964" cy="4517648"/>
          </a:xfr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377278-756C-D1AB-486E-13A918E95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2692" y="660207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lang="nb-NO" sz="12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825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B79CDD-A324-F843-F023-548EE8FBB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564" y="6565381"/>
            <a:ext cx="516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lang="nb-NO" sz="12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2617E1-5F5F-4910-BD3C-7C2934630B9E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394FA24D-8F09-8A58-3069-5DD74688E083}"/>
              </a:ext>
            </a:extLst>
          </p:cNvPr>
          <p:cNvSpPr/>
          <p:nvPr/>
        </p:nvSpPr>
        <p:spPr>
          <a:xfrm>
            <a:off x="467019" y="457144"/>
            <a:ext cx="958370" cy="264086"/>
          </a:xfrm>
          <a:prstGeom prst="roundRect">
            <a:avLst/>
          </a:prstGeom>
          <a:solidFill>
            <a:srgbClr val="007D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/>
              <a:t>Canada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 err="1"/>
              <a:t>Forced</a:t>
            </a:r>
            <a:r>
              <a:rPr lang="nb-NO" sz="525" dirty="0"/>
              <a:t> Labour and Child Labour </a:t>
            </a:r>
            <a:r>
              <a:rPr lang="nb-NO" sz="525" dirty="0" err="1"/>
              <a:t>Act</a:t>
            </a:r>
            <a:endParaRPr lang="nb-NO" sz="525" dirty="0"/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DC5D3B7D-34BE-09FD-7A3C-91CEACA63C6D}"/>
              </a:ext>
            </a:extLst>
          </p:cNvPr>
          <p:cNvSpPr/>
          <p:nvPr/>
        </p:nvSpPr>
        <p:spPr>
          <a:xfrm>
            <a:off x="98807" y="1627490"/>
            <a:ext cx="1115864" cy="897933"/>
          </a:xfrm>
          <a:prstGeom prst="roundRect">
            <a:avLst/>
          </a:prstGeom>
          <a:solidFill>
            <a:srgbClr val="0C3C6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/>
              <a:t>US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/>
              <a:t>California </a:t>
            </a:r>
            <a:r>
              <a:rPr lang="nb-NO" sz="525" dirty="0" err="1"/>
              <a:t>Transparency</a:t>
            </a:r>
            <a:r>
              <a:rPr lang="nb-NO" sz="525" dirty="0"/>
              <a:t> in Supply Chains </a:t>
            </a:r>
            <a:r>
              <a:rPr lang="nb-NO" sz="525" dirty="0" err="1"/>
              <a:t>Act</a:t>
            </a:r>
            <a:endParaRPr lang="nb-NO" sz="525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/>
              <a:t>Trade </a:t>
            </a:r>
            <a:r>
              <a:rPr lang="nb-NO" sz="525" dirty="0" err="1"/>
              <a:t>Facilitation</a:t>
            </a:r>
            <a:r>
              <a:rPr lang="nb-NO" sz="525" dirty="0"/>
              <a:t> and Trade </a:t>
            </a:r>
            <a:r>
              <a:rPr lang="nb-NO" sz="525" dirty="0" err="1"/>
              <a:t>Enforcement</a:t>
            </a:r>
            <a:r>
              <a:rPr lang="nb-NO" sz="525" dirty="0"/>
              <a:t> </a:t>
            </a:r>
            <a:r>
              <a:rPr lang="nb-NO" sz="525" dirty="0" err="1"/>
              <a:t>Act</a:t>
            </a:r>
            <a:endParaRPr lang="nb-NO" sz="525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 err="1"/>
              <a:t>Uyghur</a:t>
            </a:r>
            <a:r>
              <a:rPr lang="nb-NO" sz="525" dirty="0"/>
              <a:t> </a:t>
            </a:r>
            <a:r>
              <a:rPr lang="nb-NO" sz="525" dirty="0" err="1"/>
              <a:t>Fprced</a:t>
            </a:r>
            <a:r>
              <a:rPr lang="nb-NO" sz="525" dirty="0"/>
              <a:t> </a:t>
            </a:r>
            <a:r>
              <a:rPr lang="nb-NO" sz="525" dirty="0" err="1"/>
              <a:t>Labor</a:t>
            </a:r>
            <a:r>
              <a:rPr lang="nb-NO" sz="525" dirty="0"/>
              <a:t> </a:t>
            </a:r>
            <a:r>
              <a:rPr lang="nb-NO" sz="525" dirty="0" err="1"/>
              <a:t>Prevention</a:t>
            </a:r>
            <a:r>
              <a:rPr lang="nb-NO" sz="525" dirty="0"/>
              <a:t> </a:t>
            </a:r>
            <a:r>
              <a:rPr lang="nb-NO" sz="525" dirty="0" err="1"/>
              <a:t>Act</a:t>
            </a:r>
            <a:endParaRPr lang="nb-NO" sz="525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/>
              <a:t>Xinjiang </a:t>
            </a:r>
            <a:r>
              <a:rPr lang="nb-NO" sz="525" dirty="0" err="1"/>
              <a:t>Uyghur</a:t>
            </a:r>
            <a:r>
              <a:rPr lang="nb-NO" sz="525" dirty="0"/>
              <a:t> </a:t>
            </a:r>
            <a:r>
              <a:rPr lang="nb-NO" sz="525" dirty="0" err="1"/>
              <a:t>Autonomous</a:t>
            </a:r>
            <a:r>
              <a:rPr lang="nb-NO" sz="525" dirty="0"/>
              <a:t> Region </a:t>
            </a:r>
            <a:r>
              <a:rPr lang="nb-NO" sz="525" dirty="0" err="1"/>
              <a:t>withhold</a:t>
            </a:r>
            <a:r>
              <a:rPr lang="nb-NO" sz="525" dirty="0"/>
              <a:t> </a:t>
            </a:r>
            <a:r>
              <a:rPr lang="nb-NO" sz="525" dirty="0" err="1"/>
              <a:t>release</a:t>
            </a:r>
            <a:r>
              <a:rPr lang="nb-NO" sz="525" dirty="0"/>
              <a:t> order (WRO) </a:t>
            </a:r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A7E68129-AAC9-4B57-3AFA-EFB3A4C9D73D}"/>
              </a:ext>
            </a:extLst>
          </p:cNvPr>
          <p:cNvSpPr/>
          <p:nvPr/>
        </p:nvSpPr>
        <p:spPr>
          <a:xfrm>
            <a:off x="1596164" y="2629860"/>
            <a:ext cx="859554" cy="496151"/>
          </a:xfrm>
          <a:prstGeom prst="roundRect">
            <a:avLst/>
          </a:prstGeom>
          <a:solidFill>
            <a:srgbClr val="007D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/>
              <a:t>Mexico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 err="1"/>
              <a:t>Corporate</a:t>
            </a:r>
            <a:r>
              <a:rPr lang="nb-NO" sz="525" dirty="0"/>
              <a:t> </a:t>
            </a:r>
            <a:r>
              <a:rPr lang="nb-NO" sz="525" dirty="0" err="1"/>
              <a:t>Resonsibility</a:t>
            </a:r>
            <a:r>
              <a:rPr lang="nb-NO" sz="525" dirty="0"/>
              <a:t> and Due Diligence</a:t>
            </a:r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4DB5CA05-B84E-CE0B-12BE-1FBD1C116DBC}"/>
              </a:ext>
            </a:extLst>
          </p:cNvPr>
          <p:cNvSpPr/>
          <p:nvPr/>
        </p:nvSpPr>
        <p:spPr>
          <a:xfrm>
            <a:off x="3849832" y="687587"/>
            <a:ext cx="876300" cy="231639"/>
          </a:xfrm>
          <a:prstGeom prst="roundRect">
            <a:avLst/>
          </a:prstGeom>
          <a:solidFill>
            <a:srgbClr val="0C3C6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/>
              <a:t>Norway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 err="1"/>
              <a:t>Transparency</a:t>
            </a:r>
            <a:r>
              <a:rPr lang="nb-NO" sz="525" dirty="0"/>
              <a:t> </a:t>
            </a:r>
            <a:r>
              <a:rPr lang="nb-NO" sz="525" dirty="0" err="1"/>
              <a:t>Act</a:t>
            </a:r>
            <a:endParaRPr lang="nb-NO" sz="525" dirty="0"/>
          </a:p>
        </p:txBody>
      </p:sp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54C007A7-3BF1-6FC3-C9C1-3E8F34EB061C}"/>
              </a:ext>
            </a:extLst>
          </p:cNvPr>
          <p:cNvSpPr/>
          <p:nvPr/>
        </p:nvSpPr>
        <p:spPr>
          <a:xfrm>
            <a:off x="3012792" y="2808170"/>
            <a:ext cx="1160318" cy="435895"/>
          </a:xfrm>
          <a:prstGeom prst="roundRect">
            <a:avLst/>
          </a:prstGeom>
          <a:solidFill>
            <a:srgbClr val="0C3C6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 err="1"/>
              <a:t>Netherlands</a:t>
            </a:r>
            <a:endParaRPr lang="nb-NO" sz="525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/>
              <a:t>Child Labour Due Diligence Law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/>
              <a:t>Supply Chain Due Diligence Law</a:t>
            </a:r>
          </a:p>
        </p:txBody>
      </p:sp>
      <p:sp>
        <p:nvSpPr>
          <p:cNvPr id="18" name="Rektangel: avrundede hjørner 17">
            <a:extLst>
              <a:ext uri="{FF2B5EF4-FFF2-40B4-BE49-F238E27FC236}">
                <a16:creationId xmlns:a16="http://schemas.microsoft.com/office/drawing/2014/main" id="{48A56B03-01A0-4066-F38C-C5BA03B00164}"/>
              </a:ext>
            </a:extLst>
          </p:cNvPr>
          <p:cNvSpPr/>
          <p:nvPr/>
        </p:nvSpPr>
        <p:spPr>
          <a:xfrm>
            <a:off x="2999508" y="1351395"/>
            <a:ext cx="910937" cy="231639"/>
          </a:xfrm>
          <a:prstGeom prst="roundRect">
            <a:avLst/>
          </a:prstGeom>
          <a:solidFill>
            <a:srgbClr val="0C3C6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/>
              <a:t>UK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 err="1"/>
              <a:t>Modern</a:t>
            </a:r>
            <a:r>
              <a:rPr lang="nb-NO" sz="525" dirty="0"/>
              <a:t> </a:t>
            </a:r>
            <a:r>
              <a:rPr lang="nb-NO" sz="525" dirty="0" err="1"/>
              <a:t>Slavery</a:t>
            </a:r>
            <a:r>
              <a:rPr lang="nb-NO" sz="525" dirty="0"/>
              <a:t> </a:t>
            </a:r>
            <a:r>
              <a:rPr lang="nb-NO" sz="525" dirty="0" err="1"/>
              <a:t>Act</a:t>
            </a:r>
            <a:endParaRPr lang="nb-NO" sz="525" dirty="0"/>
          </a:p>
        </p:txBody>
      </p:sp>
      <p:sp>
        <p:nvSpPr>
          <p:cNvPr id="19" name="Rektangel: avrundede hjørner 18">
            <a:extLst>
              <a:ext uri="{FF2B5EF4-FFF2-40B4-BE49-F238E27FC236}">
                <a16:creationId xmlns:a16="http://schemas.microsoft.com/office/drawing/2014/main" id="{0F06B187-6CDC-A6D2-446F-61F7BD9990DC}"/>
              </a:ext>
            </a:extLst>
          </p:cNvPr>
          <p:cNvSpPr/>
          <p:nvPr/>
        </p:nvSpPr>
        <p:spPr>
          <a:xfrm>
            <a:off x="2999508" y="1627491"/>
            <a:ext cx="1080656" cy="267062"/>
          </a:xfrm>
          <a:prstGeom prst="roundRect">
            <a:avLst/>
          </a:prstGeom>
          <a:solidFill>
            <a:srgbClr val="0C3C6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/>
              <a:t>Germany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 err="1"/>
              <a:t>German</a:t>
            </a:r>
            <a:r>
              <a:rPr lang="nb-NO" sz="525" dirty="0"/>
              <a:t> Supply Chain Due Diligence </a:t>
            </a:r>
            <a:r>
              <a:rPr lang="nb-NO" sz="525" dirty="0" err="1"/>
              <a:t>Act</a:t>
            </a:r>
            <a:endParaRPr lang="nb-NO" sz="525" dirty="0"/>
          </a:p>
        </p:txBody>
      </p:sp>
      <p:sp>
        <p:nvSpPr>
          <p:cNvPr id="20" name="Rektangel: avrundede hjørner 19">
            <a:extLst>
              <a:ext uri="{FF2B5EF4-FFF2-40B4-BE49-F238E27FC236}">
                <a16:creationId xmlns:a16="http://schemas.microsoft.com/office/drawing/2014/main" id="{ADAB09B8-C04A-4198-D5EE-D700C25956AC}"/>
              </a:ext>
            </a:extLst>
          </p:cNvPr>
          <p:cNvSpPr/>
          <p:nvPr/>
        </p:nvSpPr>
        <p:spPr>
          <a:xfrm>
            <a:off x="2999508" y="1908408"/>
            <a:ext cx="1080656" cy="267062"/>
          </a:xfrm>
          <a:prstGeom prst="roundRect">
            <a:avLst/>
          </a:prstGeom>
          <a:solidFill>
            <a:srgbClr val="0C3C6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 err="1"/>
              <a:t>Austria</a:t>
            </a:r>
            <a:endParaRPr lang="nb-NO" sz="525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/>
              <a:t>Supply Chain Due Diligence </a:t>
            </a:r>
            <a:r>
              <a:rPr lang="nb-NO" sz="525" dirty="0" err="1"/>
              <a:t>Act</a:t>
            </a:r>
            <a:endParaRPr lang="nb-NO" sz="525" dirty="0"/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B727D0BD-75E2-8140-82E2-1CB6C071CE31}"/>
              </a:ext>
            </a:extLst>
          </p:cNvPr>
          <p:cNvSpPr/>
          <p:nvPr/>
        </p:nvSpPr>
        <p:spPr>
          <a:xfrm>
            <a:off x="2999508" y="2187363"/>
            <a:ext cx="1080656" cy="605123"/>
          </a:xfrm>
          <a:prstGeom prst="roundRect">
            <a:avLst/>
          </a:prstGeom>
          <a:solidFill>
            <a:srgbClr val="0C3C6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 err="1"/>
              <a:t>Switzerland</a:t>
            </a:r>
            <a:endParaRPr lang="nb-NO" sz="525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/>
              <a:t>Code </a:t>
            </a:r>
            <a:r>
              <a:rPr lang="nb-NO" sz="525" dirty="0" err="1"/>
              <a:t>of</a:t>
            </a:r>
            <a:r>
              <a:rPr lang="nb-NO" sz="525" dirty="0"/>
              <a:t> </a:t>
            </a:r>
            <a:r>
              <a:rPr lang="nb-NO" sz="525" dirty="0" err="1"/>
              <a:t>Obligations</a:t>
            </a:r>
            <a:r>
              <a:rPr lang="nb-NO" sz="525" dirty="0"/>
              <a:t> Due Diligence </a:t>
            </a:r>
            <a:r>
              <a:rPr lang="nb-NO" sz="525" dirty="0" err="1"/>
              <a:t>on</a:t>
            </a:r>
            <a:r>
              <a:rPr lang="nb-NO" sz="525" dirty="0"/>
              <a:t> </a:t>
            </a:r>
            <a:r>
              <a:rPr lang="nb-NO" sz="525" dirty="0" err="1"/>
              <a:t>Conflict</a:t>
            </a:r>
            <a:r>
              <a:rPr lang="nb-NO" sz="525" dirty="0"/>
              <a:t> Minerals and Child </a:t>
            </a:r>
            <a:r>
              <a:rPr lang="nb-NO" sz="525" dirty="0" err="1"/>
              <a:t>Labor</a:t>
            </a:r>
            <a:endParaRPr lang="nb-NO" sz="525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/>
              <a:t>Code </a:t>
            </a:r>
            <a:r>
              <a:rPr lang="nb-NO" sz="525" dirty="0" err="1"/>
              <a:t>of</a:t>
            </a:r>
            <a:r>
              <a:rPr lang="nb-NO" sz="525" dirty="0"/>
              <a:t> </a:t>
            </a:r>
            <a:r>
              <a:rPr lang="nb-NO" sz="525" dirty="0" err="1"/>
              <a:t>Obligations</a:t>
            </a:r>
            <a:r>
              <a:rPr lang="nb-NO" sz="525" dirty="0"/>
              <a:t> 2020</a:t>
            </a:r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D25AF1B0-88F8-4B2A-4723-0D170287E9CB}"/>
              </a:ext>
            </a:extLst>
          </p:cNvPr>
          <p:cNvSpPr/>
          <p:nvPr/>
        </p:nvSpPr>
        <p:spPr>
          <a:xfrm>
            <a:off x="7964538" y="1934008"/>
            <a:ext cx="1080655" cy="409511"/>
          </a:xfrm>
          <a:prstGeom prst="roundRect">
            <a:avLst/>
          </a:prstGeom>
          <a:solidFill>
            <a:srgbClr val="007D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/>
              <a:t>Japan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/>
              <a:t>Guidelines </a:t>
            </a:r>
            <a:r>
              <a:rPr lang="nb-NO" sz="525" dirty="0" err="1"/>
              <a:t>on</a:t>
            </a:r>
            <a:r>
              <a:rPr lang="nb-NO" sz="525" dirty="0"/>
              <a:t> </a:t>
            </a:r>
            <a:r>
              <a:rPr lang="nb-NO" sz="525" dirty="0" err="1"/>
              <a:t>Respecting</a:t>
            </a:r>
            <a:r>
              <a:rPr lang="nb-NO" sz="525" dirty="0"/>
              <a:t> Human Rights in </a:t>
            </a:r>
            <a:r>
              <a:rPr lang="nb-NO" sz="525" dirty="0" err="1"/>
              <a:t>Responsible</a:t>
            </a:r>
            <a:r>
              <a:rPr lang="nb-NO" sz="525" dirty="0"/>
              <a:t> Supply Chains</a:t>
            </a:r>
          </a:p>
        </p:txBody>
      </p:sp>
      <p:sp>
        <p:nvSpPr>
          <p:cNvPr id="23" name="Rektangel: avrundede hjørner 22">
            <a:extLst>
              <a:ext uri="{FF2B5EF4-FFF2-40B4-BE49-F238E27FC236}">
                <a16:creationId xmlns:a16="http://schemas.microsoft.com/office/drawing/2014/main" id="{CE19411C-D9CF-3957-5819-86AF37175069}"/>
              </a:ext>
            </a:extLst>
          </p:cNvPr>
          <p:cNvSpPr/>
          <p:nvPr/>
        </p:nvSpPr>
        <p:spPr>
          <a:xfrm>
            <a:off x="8326009" y="3509286"/>
            <a:ext cx="793745" cy="264086"/>
          </a:xfrm>
          <a:prstGeom prst="roundRect">
            <a:avLst/>
          </a:prstGeom>
          <a:solidFill>
            <a:srgbClr val="007D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/>
              <a:t>New Zealand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 err="1"/>
              <a:t>Modern</a:t>
            </a:r>
            <a:r>
              <a:rPr lang="nb-NO" sz="525" dirty="0"/>
              <a:t> </a:t>
            </a:r>
            <a:r>
              <a:rPr lang="nb-NO" sz="525" dirty="0" err="1"/>
              <a:t>Slavery</a:t>
            </a:r>
            <a:r>
              <a:rPr lang="nb-NO" sz="525" dirty="0"/>
              <a:t> </a:t>
            </a:r>
            <a:r>
              <a:rPr lang="nb-NO" sz="525" dirty="0" err="1"/>
              <a:t>Act</a:t>
            </a:r>
            <a:endParaRPr lang="nb-NO" sz="525" dirty="0"/>
          </a:p>
        </p:txBody>
      </p:sp>
      <p:sp>
        <p:nvSpPr>
          <p:cNvPr id="24" name="Rektangel: avrundede hjørner 23">
            <a:extLst>
              <a:ext uri="{FF2B5EF4-FFF2-40B4-BE49-F238E27FC236}">
                <a16:creationId xmlns:a16="http://schemas.microsoft.com/office/drawing/2014/main" id="{2990F967-6BEA-2147-0721-6DE2AE7901D3}"/>
              </a:ext>
            </a:extLst>
          </p:cNvPr>
          <p:cNvSpPr/>
          <p:nvPr/>
        </p:nvSpPr>
        <p:spPr>
          <a:xfrm>
            <a:off x="6388964" y="3954689"/>
            <a:ext cx="876300" cy="231639"/>
          </a:xfrm>
          <a:prstGeom prst="roundRect">
            <a:avLst/>
          </a:prstGeom>
          <a:solidFill>
            <a:srgbClr val="0C3C6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/>
              <a:t>Australia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 err="1"/>
              <a:t>Modern</a:t>
            </a:r>
            <a:r>
              <a:rPr lang="nb-NO" sz="525" dirty="0"/>
              <a:t> </a:t>
            </a:r>
            <a:r>
              <a:rPr lang="nb-NO" sz="525" dirty="0" err="1"/>
              <a:t>Slavery</a:t>
            </a:r>
            <a:r>
              <a:rPr lang="nb-NO" sz="525" dirty="0"/>
              <a:t> </a:t>
            </a:r>
            <a:r>
              <a:rPr lang="nb-NO" sz="525" dirty="0" err="1"/>
              <a:t>Act</a:t>
            </a:r>
            <a:endParaRPr lang="nb-NO" sz="525" dirty="0"/>
          </a:p>
        </p:txBody>
      </p:sp>
      <p:sp>
        <p:nvSpPr>
          <p:cNvPr id="25" name="Rektangel: avrundede hjørner 24">
            <a:extLst>
              <a:ext uri="{FF2B5EF4-FFF2-40B4-BE49-F238E27FC236}">
                <a16:creationId xmlns:a16="http://schemas.microsoft.com/office/drawing/2014/main" id="{E44D924B-F21C-5B9B-C327-8B7C7A79175A}"/>
              </a:ext>
            </a:extLst>
          </p:cNvPr>
          <p:cNvSpPr/>
          <p:nvPr/>
        </p:nvSpPr>
        <p:spPr>
          <a:xfrm>
            <a:off x="5164282" y="632637"/>
            <a:ext cx="1112400" cy="264086"/>
          </a:xfrm>
          <a:prstGeom prst="roundRect">
            <a:avLst/>
          </a:prstGeom>
          <a:solidFill>
            <a:srgbClr val="007D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/>
              <a:t>Finland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/>
              <a:t>Human Rights Due Diligence Law</a:t>
            </a:r>
          </a:p>
        </p:txBody>
      </p:sp>
      <p:sp>
        <p:nvSpPr>
          <p:cNvPr id="27" name="Rektangel: avrundede hjørner 26">
            <a:extLst>
              <a:ext uri="{FF2B5EF4-FFF2-40B4-BE49-F238E27FC236}">
                <a16:creationId xmlns:a16="http://schemas.microsoft.com/office/drawing/2014/main" id="{DB6711A6-31A7-D617-AD2B-23885ECD67A3}"/>
              </a:ext>
            </a:extLst>
          </p:cNvPr>
          <p:cNvSpPr/>
          <p:nvPr/>
        </p:nvSpPr>
        <p:spPr>
          <a:xfrm>
            <a:off x="3313556" y="3276691"/>
            <a:ext cx="859554" cy="258295"/>
          </a:xfrm>
          <a:prstGeom prst="roundRect">
            <a:avLst/>
          </a:prstGeom>
          <a:solidFill>
            <a:srgbClr val="007D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 err="1"/>
              <a:t>Belgium</a:t>
            </a:r>
            <a:endParaRPr lang="nb-NO" sz="525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 err="1"/>
              <a:t>Vigilance</a:t>
            </a:r>
            <a:r>
              <a:rPr lang="nb-NO" sz="525" dirty="0"/>
              <a:t> </a:t>
            </a:r>
            <a:r>
              <a:rPr lang="nb-NO" sz="525" dirty="0" err="1"/>
              <a:t>Act</a:t>
            </a:r>
            <a:endParaRPr lang="nb-NO" sz="525" dirty="0"/>
          </a:p>
        </p:txBody>
      </p:sp>
      <p:sp>
        <p:nvSpPr>
          <p:cNvPr id="29" name="Rektangel: avrundede hjørner 28">
            <a:extLst>
              <a:ext uri="{FF2B5EF4-FFF2-40B4-BE49-F238E27FC236}">
                <a16:creationId xmlns:a16="http://schemas.microsoft.com/office/drawing/2014/main" id="{1E41F2CF-33CE-EDA0-BEA1-D089BE998C8F}"/>
              </a:ext>
            </a:extLst>
          </p:cNvPr>
          <p:cNvSpPr/>
          <p:nvPr/>
        </p:nvSpPr>
        <p:spPr>
          <a:xfrm>
            <a:off x="3313556" y="3558728"/>
            <a:ext cx="859554" cy="258295"/>
          </a:xfrm>
          <a:prstGeom prst="roundRect">
            <a:avLst/>
          </a:prstGeom>
          <a:solidFill>
            <a:srgbClr val="0C3C6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/>
              <a:t>France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 err="1"/>
              <a:t>Duty</a:t>
            </a:r>
            <a:r>
              <a:rPr lang="nb-NO" sz="525" dirty="0"/>
              <a:t> </a:t>
            </a:r>
            <a:r>
              <a:rPr lang="nb-NO" sz="525" dirty="0" err="1"/>
              <a:t>of</a:t>
            </a:r>
            <a:r>
              <a:rPr lang="nb-NO" sz="525" dirty="0"/>
              <a:t> </a:t>
            </a:r>
            <a:r>
              <a:rPr lang="nb-NO" sz="525" dirty="0" err="1"/>
              <a:t>Vigilance</a:t>
            </a:r>
            <a:endParaRPr lang="nb-NO" sz="525" dirty="0"/>
          </a:p>
        </p:txBody>
      </p:sp>
      <p:sp>
        <p:nvSpPr>
          <p:cNvPr id="30" name="Rektangel: avrundede hjørner 29">
            <a:extLst>
              <a:ext uri="{FF2B5EF4-FFF2-40B4-BE49-F238E27FC236}">
                <a16:creationId xmlns:a16="http://schemas.microsoft.com/office/drawing/2014/main" id="{3875C0B7-0B12-A8C7-FC29-0F3A885A8CA3}"/>
              </a:ext>
            </a:extLst>
          </p:cNvPr>
          <p:cNvSpPr/>
          <p:nvPr/>
        </p:nvSpPr>
        <p:spPr>
          <a:xfrm>
            <a:off x="4218710" y="4018587"/>
            <a:ext cx="859554" cy="258295"/>
          </a:xfrm>
          <a:prstGeom prst="roundRect">
            <a:avLst/>
          </a:prstGeom>
          <a:solidFill>
            <a:srgbClr val="007D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/>
              <a:t>Spain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/>
              <a:t>Supply Chain Due Diligence</a:t>
            </a:r>
          </a:p>
        </p:txBody>
      </p:sp>
      <p:sp>
        <p:nvSpPr>
          <p:cNvPr id="31" name="Rektangel: avrundede hjørner 30">
            <a:extLst>
              <a:ext uri="{FF2B5EF4-FFF2-40B4-BE49-F238E27FC236}">
                <a16:creationId xmlns:a16="http://schemas.microsoft.com/office/drawing/2014/main" id="{FAD91A31-67EA-9674-390C-66709A07913C}"/>
              </a:ext>
            </a:extLst>
          </p:cNvPr>
          <p:cNvSpPr/>
          <p:nvPr/>
        </p:nvSpPr>
        <p:spPr>
          <a:xfrm>
            <a:off x="3313556" y="3862878"/>
            <a:ext cx="859554" cy="415262"/>
          </a:xfrm>
          <a:prstGeom prst="roundRect">
            <a:avLst/>
          </a:prstGeom>
          <a:solidFill>
            <a:srgbClr val="007D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525" dirty="0"/>
              <a:t>Luxembourg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525" dirty="0"/>
              <a:t>Human Rights and </a:t>
            </a:r>
            <a:r>
              <a:rPr lang="nb-NO" sz="525" dirty="0" err="1"/>
              <a:t>Sustainability</a:t>
            </a:r>
            <a:r>
              <a:rPr lang="nb-NO" sz="525" dirty="0"/>
              <a:t> Due Diligence</a:t>
            </a:r>
          </a:p>
        </p:txBody>
      </p:sp>
      <p:sp>
        <p:nvSpPr>
          <p:cNvPr id="32" name="Rektangel: avrundede hjørner 31">
            <a:extLst>
              <a:ext uri="{FF2B5EF4-FFF2-40B4-BE49-F238E27FC236}">
                <a16:creationId xmlns:a16="http://schemas.microsoft.com/office/drawing/2014/main" id="{409BE8E4-E997-AA3C-5023-2B04048AB115}"/>
              </a:ext>
            </a:extLst>
          </p:cNvPr>
          <p:cNvSpPr/>
          <p:nvPr/>
        </p:nvSpPr>
        <p:spPr>
          <a:xfrm>
            <a:off x="5419717" y="1632908"/>
            <a:ext cx="1515761" cy="678740"/>
          </a:xfrm>
          <a:prstGeom prst="roundRect">
            <a:avLst/>
          </a:prstGeom>
          <a:solidFill>
            <a:srgbClr val="007D5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675" dirty="0" err="1"/>
              <a:t>Conflict</a:t>
            </a:r>
            <a:r>
              <a:rPr lang="nb-NO" sz="675" dirty="0"/>
              <a:t> Minerals </a:t>
            </a:r>
            <a:r>
              <a:rPr lang="nb-NO" sz="675" dirty="0" err="1"/>
              <a:t>Regulation</a:t>
            </a:r>
            <a:endParaRPr lang="nb-NO" sz="675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675" dirty="0" err="1"/>
              <a:t>Batteries</a:t>
            </a:r>
            <a:r>
              <a:rPr lang="nb-NO" sz="675" dirty="0"/>
              <a:t> Directive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675" dirty="0" err="1"/>
              <a:t>Corporate</a:t>
            </a:r>
            <a:r>
              <a:rPr lang="nb-NO" sz="675" dirty="0"/>
              <a:t> </a:t>
            </a:r>
            <a:r>
              <a:rPr lang="nb-NO" sz="675" dirty="0" err="1"/>
              <a:t>Sustainability</a:t>
            </a:r>
            <a:r>
              <a:rPr lang="nb-NO" sz="675" dirty="0"/>
              <a:t> Due Diligence Directive  (CSDDD)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675" dirty="0" err="1"/>
              <a:t>Forced</a:t>
            </a:r>
            <a:r>
              <a:rPr lang="nb-NO" sz="675" dirty="0"/>
              <a:t> Labour Product Ban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0AA8A937-21A7-79F2-764C-96CA01641B2D}"/>
              </a:ext>
            </a:extLst>
          </p:cNvPr>
          <p:cNvSpPr/>
          <p:nvPr/>
        </p:nvSpPr>
        <p:spPr>
          <a:xfrm>
            <a:off x="5419717" y="1040900"/>
            <a:ext cx="1515761" cy="592008"/>
          </a:xfrm>
          <a:prstGeom prst="roundRect">
            <a:avLst/>
          </a:prstGeom>
          <a:solidFill>
            <a:srgbClr val="0C3C6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675" dirty="0"/>
              <a:t>EU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675" dirty="0"/>
              <a:t>Non-Financial Reporting Directive 2018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nb-NO" sz="675" dirty="0" err="1"/>
              <a:t>Taxnonomy</a:t>
            </a:r>
            <a:r>
              <a:rPr lang="nb-NO" sz="675" dirty="0"/>
              <a:t> for </a:t>
            </a:r>
            <a:r>
              <a:rPr lang="nb-NO" sz="675" dirty="0" err="1"/>
              <a:t>Sustainable</a:t>
            </a:r>
            <a:r>
              <a:rPr lang="nb-NO" sz="675" dirty="0"/>
              <a:t> </a:t>
            </a:r>
            <a:r>
              <a:rPr lang="nb-NO" sz="675" dirty="0" err="1"/>
              <a:t>Activities</a:t>
            </a:r>
            <a:r>
              <a:rPr lang="nb-NO" sz="675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5186223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01855838-44DD-ED1D-3DA7-7628281A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151566"/>
            <a:ext cx="7886700" cy="430887"/>
          </a:xfrm>
        </p:spPr>
        <p:txBody>
          <a:bodyPr/>
          <a:lstStyle/>
          <a:p>
            <a:r>
              <a:rPr lang="nb-NO" sz="2800" b="0" dirty="0"/>
              <a:t>Nasjonale sikkerhetsinteresser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B8774E7-F961-C9AC-D553-486869275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20094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Ruter 2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_Light" id="{DF87BA99-82F1-2E47-9FBE-DA435988EC8B}" vid="{FA3A93BC-3A18-D442-A015-8CC734BC26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F0CB0AC36D746A5C94E5806D275A2" ma:contentTypeVersion="9" ma:contentTypeDescription="Create a new document." ma:contentTypeScope="" ma:versionID="dd671df7e1723150c9a9c68727cfd3bd">
  <xsd:schema xmlns:xsd="http://www.w3.org/2001/XMLSchema" xmlns:xs="http://www.w3.org/2001/XMLSchema" xmlns:p="http://schemas.microsoft.com/office/2006/metadata/properties" xmlns:ns2="0c987355-0ff5-4a1c-89f8-21758de8ee0b" xmlns:ns3="12fcaad8-d2e3-4705-bf49-bb759ba5c4b1" targetNamespace="http://schemas.microsoft.com/office/2006/metadata/properties" ma:root="true" ma:fieldsID="47b40a25f87f8f0cb618dfd867c142e7" ns2:_="" ns3:_="">
    <xsd:import namespace="0c987355-0ff5-4a1c-89f8-21758de8ee0b"/>
    <xsd:import namespace="12fcaad8-d2e3-4705-bf49-bb759ba5c4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87355-0ff5-4a1c-89f8-21758de8e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7d55938-41ab-4010-9402-597ab796c0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caad8-d2e3-4705-bf49-bb759ba5c4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f84697d-0010-4dae-a591-48e6e797094e}" ma:internalName="TaxCatchAll" ma:showField="CatchAllData" ma:web="12fcaad8-d2e3-4705-bf49-bb759ba5c4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2fcaad8-d2e3-4705-bf49-bb759ba5c4b1">
      <UserInfo>
        <DisplayName/>
        <AccountId xsi:nil="true"/>
        <AccountType/>
      </UserInfo>
    </SharedWithUsers>
    <lcf76f155ced4ddcb4097134ff3c332f xmlns="0c987355-0ff5-4a1c-89f8-21758de8ee0b">
      <Terms xmlns="http://schemas.microsoft.com/office/infopath/2007/PartnerControls"/>
    </lcf76f155ced4ddcb4097134ff3c332f>
    <TaxCatchAll xmlns="12fcaad8-d2e3-4705-bf49-bb759ba5c4b1" xsi:nil="true"/>
  </documentManagement>
</p:properties>
</file>

<file path=customXml/itemProps1.xml><?xml version="1.0" encoding="utf-8"?>
<ds:datastoreItem xmlns:ds="http://schemas.openxmlformats.org/officeDocument/2006/customXml" ds:itemID="{313C1168-2178-42CF-B47A-9473FE3FB7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EF22FF-4C2E-4F65-B89A-47B3E6366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87355-0ff5-4a1c-89f8-21758de8ee0b"/>
    <ds:schemaRef ds:uri="12fcaad8-d2e3-4705-bf49-bb759ba5c4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C9CBAF-6B1E-4034-B5C6-DF0A53BAD8DD}">
  <ds:schemaRefs>
    <ds:schemaRef ds:uri="http://schemas.microsoft.com/office/2006/metadata/properties"/>
    <ds:schemaRef ds:uri="http://schemas.microsoft.com/office/infopath/2007/PartnerControls"/>
    <ds:schemaRef ds:uri="10b265be-a961-4716-941a-bacb1a8ed248"/>
    <ds:schemaRef ds:uri="05c739fd-08c9-475a-9d5b-ad8cb74501d0"/>
    <ds:schemaRef ds:uri="12fcaad8-d2e3-4705-bf49-bb759ba5c4b1"/>
    <ds:schemaRef ds:uri="0c987355-0ff5-4a1c-89f8-21758de8ee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PowerPoint_Light</Template>
  <TotalTime>8066</TotalTime>
  <Words>1037</Words>
  <Application>Microsoft Office PowerPoint</Application>
  <PresentationFormat>Egendefinert</PresentationFormat>
  <Paragraphs>113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Office-tema</vt:lpstr>
      <vt:lpstr>Transporttjenester Follo 2025 Dialogkonferanse 2. mars 2023</vt:lpstr>
      <vt:lpstr>Tre aktsomhetsvurderinger om risiko i leverandørkjeden skal leveres med tilbudet</vt:lpstr>
      <vt:lpstr>Menneskerettigheter og arbeidsforhold</vt:lpstr>
      <vt:lpstr>Prosedyrebeskrivelsen</vt:lpstr>
      <vt:lpstr>PowerPoint-presentasjon</vt:lpstr>
      <vt:lpstr>Aktsomhetsvurderinger</vt:lpstr>
      <vt:lpstr>Norsk og europeisk lovgivning bygger på samme rammeverk for aktsomhetsvurderinger</vt:lpstr>
      <vt:lpstr>PowerPoint-presentasjon</vt:lpstr>
      <vt:lpstr>Nasjonale sikkerhetsinteresser</vt:lpstr>
      <vt:lpstr>Bakgrunn – risikovurderinger fra PST og NSM</vt:lpstr>
      <vt:lpstr>PowerPoint-presentasjon</vt:lpstr>
      <vt:lpstr>Om nasjonale sikkerhetsinteresser i prosedyrebeskrivelsen</vt:lpstr>
      <vt:lpstr>PowerPoint-presentasjon</vt:lpstr>
      <vt:lpstr>Legg merke til kontraktens punkt 9.1.1.4: </vt:lpstr>
      <vt:lpstr>Dokumentasjonskrav i retningslinjene </vt:lpstr>
      <vt:lpstr>6. Momenter som bør vurderes i aktsomhetsvurderingene (et utvalg)</vt:lpstr>
      <vt:lpstr>Russland/Ukraina</vt:lpstr>
      <vt:lpstr>Om Russland/Ukraina-situasjonen i prosedyrebeskrivelsen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LCA påbegynt</dc:title>
  <dc:creator>Holter Kristin</dc:creator>
  <dc:description>Template by addpoint.no</dc:description>
  <cp:lastModifiedBy>Holter Kristin</cp:lastModifiedBy>
  <cp:revision>67</cp:revision>
  <dcterms:created xsi:type="dcterms:W3CDTF">2021-08-12T13:21:52Z</dcterms:created>
  <dcterms:modified xsi:type="dcterms:W3CDTF">2023-03-02T11:22:03Z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Order">
    <vt:r8>4002100</vt:r8>
  </property>
  <property fmtid="{D5CDD505-2E9C-101B-9397-08002B2CF9AE}" pid="4" name="ContentTypeId">
    <vt:lpwstr>0x0101001E7F0CB0AC36D746A5C94E5806D275A2</vt:lpwstr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