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00" r:id="rId2"/>
    <p:sldId id="327" r:id="rId3"/>
    <p:sldId id="311" r:id="rId4"/>
    <p:sldId id="325" r:id="rId5"/>
    <p:sldId id="322" r:id="rId6"/>
    <p:sldId id="319" r:id="rId7"/>
    <p:sldId id="318" r:id="rId8"/>
    <p:sldId id="329" r:id="rId9"/>
    <p:sldId id="320" r:id="rId10"/>
    <p:sldId id="317" r:id="rId11"/>
    <p:sldId id="321" r:id="rId12"/>
    <p:sldId id="323" r:id="rId13"/>
    <p:sldId id="326" r:id="rId14"/>
    <p:sldId id="310" r:id="rId15"/>
    <p:sldId id="328" r:id="rId16"/>
    <p:sldId id="28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600"/>
    <a:srgbClr val="90A400"/>
    <a:srgbClr val="819200"/>
    <a:srgbClr val="808080"/>
    <a:srgbClr val="A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05" autoAdjust="0"/>
  </p:normalViewPr>
  <p:slideViewPr>
    <p:cSldViewPr>
      <p:cViewPr>
        <p:scale>
          <a:sx n="80" d="100"/>
          <a:sy n="80" d="100"/>
        </p:scale>
        <p:origin x="-600" y="-10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10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ncordiabus.local\dfs\common\OSL\SHARED\MANAGEMENT\Anbud\Anbud%202015\Nittedal\Dialogkonferanse\Korrelasjon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ncordiabus.local\dfs\common\OSL\SHARED\MANAGEMENT\Anbud\Anbud%202015\Nittedal\Dialogkonferanse\Korrelasjon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ncordiabus.local\dfs\common\OSL\SHARED\MANAGEMENT\Anbud\Anbud%202015\Nittedal\Dialogkonferanse\Korrelasjon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ncordiabus.local\dfs\common\OSL\SHARED\MANAGEMENT\Anbud\Anbud%202015\Nittedal\Dialogkonferanse\Korrelasjon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ncordiabus.local\dfs\common\OSL\SHARED\MANAGEMENT\Anbud\Anbud%202015\Nittedal\Dialogkonferanse\Korrelasjo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Plass om bord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61417322834645"/>
          <c:y val="5.1400554097404488E-2"/>
          <c:w val="0.82857101195683869"/>
          <c:h val="0.8326195683872849"/>
        </c:manualLayout>
      </c:layout>
      <c:lineChart>
        <c:grouping val="standard"/>
        <c:varyColors val="0"/>
        <c:ser>
          <c:idx val="0"/>
          <c:order val="1"/>
          <c:tx>
            <c:v>Plass om bord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'Ark1'!$C$6:$I$6</c:f>
              <c:numCache>
                <c:formatCode>_-* #,##0\ _k_r_-;\-* #,##0\ _k_r_-;_-* "-"??\ _k_r_-;_-@_-</c:formatCode>
                <c:ptCount val="7"/>
                <c:pt idx="0">
                  <c:v>82</c:v>
                </c:pt>
                <c:pt idx="1">
                  <c:v>82</c:v>
                </c:pt>
                <c:pt idx="2">
                  <c:v>74</c:v>
                </c:pt>
                <c:pt idx="3">
                  <c:v>81</c:v>
                </c:pt>
                <c:pt idx="4">
                  <c:v>76</c:v>
                </c:pt>
                <c:pt idx="5">
                  <c:v>87</c:v>
                </c:pt>
                <c:pt idx="6">
                  <c:v>88</c:v>
                </c:pt>
              </c:numCache>
            </c:numRef>
          </c:val>
          <c:smooth val="0"/>
        </c:ser>
        <c:ser>
          <c:idx val="4"/>
          <c:order val="0"/>
          <c:tx>
            <c:v>Alt i alt fornøyd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'Ark1'!$C$4:$I$4</c:f>
              <c:numCache>
                <c:formatCode>_-* #,##0\ _k_r_-;\-* #,##0\ _k_r_-;_-* "-"??\ _k_r_-;_-@_-</c:formatCode>
                <c:ptCount val="7"/>
                <c:pt idx="0">
                  <c:v>92.333333333333329</c:v>
                </c:pt>
                <c:pt idx="1">
                  <c:v>95</c:v>
                </c:pt>
                <c:pt idx="2">
                  <c:v>90.666666666666671</c:v>
                </c:pt>
                <c:pt idx="3">
                  <c:v>94</c:v>
                </c:pt>
                <c:pt idx="4">
                  <c:v>86</c:v>
                </c:pt>
                <c:pt idx="5">
                  <c:v>94</c:v>
                </c:pt>
                <c:pt idx="6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32576"/>
        <c:axId val="116638464"/>
      </c:lineChart>
      <c:catAx>
        <c:axId val="1166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638464"/>
        <c:crosses val="autoZero"/>
        <c:auto val="1"/>
        <c:lblAlgn val="ctr"/>
        <c:lblOffset val="100"/>
        <c:noMultiLvlLbl val="0"/>
      </c:catAx>
      <c:valAx>
        <c:axId val="116638464"/>
        <c:scaling>
          <c:orientation val="minMax"/>
          <c:max val="100"/>
          <c:min val="60"/>
        </c:scaling>
        <c:delete val="0"/>
        <c:axPos val="l"/>
        <c:majorGridlines/>
        <c:numFmt formatCode="_-* #,##0\ _k_r_-;\-* #,##0\ _k_r_-;_-* &quot;-&quot;??\ _k_r_-;_-@_-" sourceLinked="1"/>
        <c:majorTickMark val="out"/>
        <c:minorTickMark val="none"/>
        <c:tickLblPos val="nextTo"/>
        <c:crossAx val="11663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033216681248176"/>
          <c:y val="0.63850503062117236"/>
          <c:w val="0.2980379119276757"/>
          <c:h val="0.29013560804899385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Punktlighet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61417322834645"/>
          <c:y val="5.1400554097404488E-2"/>
          <c:w val="0.82857101195683869"/>
          <c:h val="0.8326195683872849"/>
        </c:manualLayout>
      </c:layout>
      <c:lineChart>
        <c:grouping val="standard"/>
        <c:varyColors val="0"/>
        <c:ser>
          <c:idx val="0"/>
          <c:order val="1"/>
          <c:tx>
            <c:v>Punktlighet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'Ark1'!$C$5:$I$5</c:f>
              <c:numCache>
                <c:formatCode>_-* #,##0\ _k_r_-;\-* #,##0\ _k_r_-;_-* "-"??\ _k_r_-;_-@_-</c:formatCode>
                <c:ptCount val="7"/>
                <c:pt idx="0">
                  <c:v>87</c:v>
                </c:pt>
                <c:pt idx="1">
                  <c:v>89</c:v>
                </c:pt>
                <c:pt idx="2">
                  <c:v>93</c:v>
                </c:pt>
                <c:pt idx="3">
                  <c:v>94</c:v>
                </c:pt>
                <c:pt idx="4">
                  <c:v>85</c:v>
                </c:pt>
                <c:pt idx="5">
                  <c:v>93</c:v>
                </c:pt>
                <c:pt idx="6">
                  <c:v>98</c:v>
                </c:pt>
              </c:numCache>
            </c:numRef>
          </c:val>
          <c:smooth val="0"/>
        </c:ser>
        <c:ser>
          <c:idx val="4"/>
          <c:order val="0"/>
          <c:tx>
            <c:v>Alt i alt fornøyd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'Ark1'!$C$4:$I$4</c:f>
              <c:numCache>
                <c:formatCode>_-* #,##0\ _k_r_-;\-* #,##0\ _k_r_-;_-* "-"??\ _k_r_-;_-@_-</c:formatCode>
                <c:ptCount val="7"/>
                <c:pt idx="0">
                  <c:v>92.333333333333329</c:v>
                </c:pt>
                <c:pt idx="1">
                  <c:v>95</c:v>
                </c:pt>
                <c:pt idx="2">
                  <c:v>90.666666666666671</c:v>
                </c:pt>
                <c:pt idx="3">
                  <c:v>94</c:v>
                </c:pt>
                <c:pt idx="4">
                  <c:v>86</c:v>
                </c:pt>
                <c:pt idx="5">
                  <c:v>94</c:v>
                </c:pt>
                <c:pt idx="6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83264"/>
        <c:axId val="114685056"/>
      </c:lineChart>
      <c:catAx>
        <c:axId val="11468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685056"/>
        <c:crosses val="autoZero"/>
        <c:auto val="1"/>
        <c:lblAlgn val="ctr"/>
        <c:lblOffset val="100"/>
        <c:noMultiLvlLbl val="0"/>
      </c:catAx>
      <c:valAx>
        <c:axId val="114685056"/>
        <c:scaling>
          <c:orientation val="minMax"/>
          <c:max val="100"/>
          <c:min val="60"/>
        </c:scaling>
        <c:delete val="0"/>
        <c:axPos val="l"/>
        <c:majorGridlines/>
        <c:numFmt formatCode="_-* #,##0\ _k_r_-;\-* #,##0\ _k_r_-;_-* &quot;-&quot;??\ _k_r_-;_-@_-" sourceLinked="1"/>
        <c:majorTickMark val="out"/>
        <c:minorTickMark val="none"/>
        <c:tickLblPos val="nextTo"/>
        <c:crossAx val="11468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033216681248176"/>
          <c:y val="0.63850503062117236"/>
          <c:w val="0.2980379119276757"/>
          <c:h val="0.29013560804899385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Innvendig Renhold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61417322834645"/>
          <c:y val="5.1400554097404488E-2"/>
          <c:w val="0.82857101195683869"/>
          <c:h val="0.8326195683872849"/>
        </c:manualLayout>
      </c:layout>
      <c:lineChart>
        <c:grouping val="standard"/>
        <c:varyColors val="0"/>
        <c:ser>
          <c:idx val="0"/>
          <c:order val="1"/>
          <c:tx>
            <c:v>Innvendig Renhold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'Ark1'!$C$10:$I$10</c:f>
              <c:numCache>
                <c:formatCode>_-* #,##0\ _k_r_-;\-* #,##0\ _k_r_-;_-* "-"??\ _k_r_-;_-@_-</c:formatCode>
                <c:ptCount val="7"/>
                <c:pt idx="0">
                  <c:v>74</c:v>
                </c:pt>
                <c:pt idx="1">
                  <c:v>91</c:v>
                </c:pt>
                <c:pt idx="2">
                  <c:v>95</c:v>
                </c:pt>
                <c:pt idx="3">
                  <c:v>94</c:v>
                </c:pt>
                <c:pt idx="4">
                  <c:v>90</c:v>
                </c:pt>
                <c:pt idx="5">
                  <c:v>97</c:v>
                </c:pt>
                <c:pt idx="6">
                  <c:v>99</c:v>
                </c:pt>
              </c:numCache>
            </c:numRef>
          </c:val>
          <c:smooth val="0"/>
        </c:ser>
        <c:ser>
          <c:idx val="4"/>
          <c:order val="0"/>
          <c:tx>
            <c:v>Alt i alt fornøyd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'Ark1'!$C$4:$I$4</c:f>
              <c:numCache>
                <c:formatCode>_-* #,##0\ _k_r_-;\-* #,##0\ _k_r_-;_-* "-"??\ _k_r_-;_-@_-</c:formatCode>
                <c:ptCount val="7"/>
                <c:pt idx="0">
                  <c:v>92.333333333333329</c:v>
                </c:pt>
                <c:pt idx="1">
                  <c:v>95</c:v>
                </c:pt>
                <c:pt idx="2">
                  <c:v>90.666666666666671</c:v>
                </c:pt>
                <c:pt idx="3">
                  <c:v>94</c:v>
                </c:pt>
                <c:pt idx="4">
                  <c:v>86</c:v>
                </c:pt>
                <c:pt idx="5">
                  <c:v>94</c:v>
                </c:pt>
                <c:pt idx="6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29696"/>
        <c:axId val="66432384"/>
      </c:lineChart>
      <c:catAx>
        <c:axId val="6642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432384"/>
        <c:crosses val="autoZero"/>
        <c:auto val="1"/>
        <c:lblAlgn val="ctr"/>
        <c:lblOffset val="100"/>
        <c:noMultiLvlLbl val="0"/>
      </c:catAx>
      <c:valAx>
        <c:axId val="66432384"/>
        <c:scaling>
          <c:orientation val="minMax"/>
          <c:max val="100"/>
          <c:min val="60"/>
        </c:scaling>
        <c:delete val="0"/>
        <c:axPos val="l"/>
        <c:majorGridlines/>
        <c:numFmt formatCode="_-* #,##0\ _k_r_-;\-* #,##0\ _k_r_-;_-* &quot;-&quot;??\ _k_r_-;_-@_-" sourceLinked="1"/>
        <c:majorTickMark val="out"/>
        <c:minorTickMark val="none"/>
        <c:tickLblPos val="nextTo"/>
        <c:crossAx val="6642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033216681248176"/>
          <c:y val="0.63850503062117236"/>
          <c:w val="0.2980379119276757"/>
          <c:h val="0.29013560804899385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Kjørestil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61417322834645"/>
          <c:y val="5.1400554097404488E-2"/>
          <c:w val="0.82857101195683869"/>
          <c:h val="0.8326195683872849"/>
        </c:manualLayout>
      </c:layout>
      <c:lineChart>
        <c:grouping val="standard"/>
        <c:varyColors val="0"/>
        <c:ser>
          <c:idx val="0"/>
          <c:order val="1"/>
          <c:tx>
            <c:v>Kjørestil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'Ark1'!$C$7:$I$7</c:f>
              <c:numCache>
                <c:formatCode>_-* #,##0\ _k_r_-;\-* #,##0\ _k_r_-;_-* "-"??\ _k_r_-;_-@_-</c:formatCode>
                <c:ptCount val="7"/>
                <c:pt idx="0">
                  <c:v>97</c:v>
                </c:pt>
                <c:pt idx="1">
                  <c:v>94</c:v>
                </c:pt>
                <c:pt idx="2">
                  <c:v>95.666666666666671</c:v>
                </c:pt>
                <c:pt idx="3">
                  <c:v>92.5</c:v>
                </c:pt>
                <c:pt idx="4">
                  <c:v>92</c:v>
                </c:pt>
                <c:pt idx="5">
                  <c:v>97</c:v>
                </c:pt>
                <c:pt idx="6">
                  <c:v>95</c:v>
                </c:pt>
              </c:numCache>
            </c:numRef>
          </c:val>
          <c:smooth val="0"/>
        </c:ser>
        <c:ser>
          <c:idx val="4"/>
          <c:order val="0"/>
          <c:tx>
            <c:v>Alt i alt fornøyd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'Ark1'!$C$4:$I$4</c:f>
              <c:numCache>
                <c:formatCode>_-* #,##0\ _k_r_-;\-* #,##0\ _k_r_-;_-* "-"??\ _k_r_-;_-@_-</c:formatCode>
                <c:ptCount val="7"/>
                <c:pt idx="0">
                  <c:v>92.333333333333329</c:v>
                </c:pt>
                <c:pt idx="1">
                  <c:v>95</c:v>
                </c:pt>
                <c:pt idx="2">
                  <c:v>90.666666666666671</c:v>
                </c:pt>
                <c:pt idx="3">
                  <c:v>94</c:v>
                </c:pt>
                <c:pt idx="4">
                  <c:v>86</c:v>
                </c:pt>
                <c:pt idx="5">
                  <c:v>94</c:v>
                </c:pt>
                <c:pt idx="6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30816"/>
        <c:axId val="116944896"/>
      </c:lineChart>
      <c:catAx>
        <c:axId val="11693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944896"/>
        <c:crosses val="autoZero"/>
        <c:auto val="1"/>
        <c:lblAlgn val="ctr"/>
        <c:lblOffset val="100"/>
        <c:noMultiLvlLbl val="0"/>
      </c:catAx>
      <c:valAx>
        <c:axId val="116944896"/>
        <c:scaling>
          <c:orientation val="minMax"/>
          <c:max val="100"/>
          <c:min val="60"/>
        </c:scaling>
        <c:delete val="0"/>
        <c:axPos val="l"/>
        <c:majorGridlines/>
        <c:numFmt formatCode="_-* #,##0\ _k_r_-;\-* #,##0\ _k_r_-;_-* &quot;-&quot;??\ _k_r_-;_-@_-" sourceLinked="1"/>
        <c:majorTickMark val="out"/>
        <c:minorTickMark val="none"/>
        <c:tickLblPos val="nextTo"/>
        <c:crossAx val="11693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033216681248176"/>
          <c:y val="0.63850503062117236"/>
          <c:w val="0.2980379119276757"/>
          <c:h val="0.29013560804899385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Service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61417322834645"/>
          <c:y val="5.1400554097404488E-2"/>
          <c:w val="0.82857101195683869"/>
          <c:h val="0.8326195683872849"/>
        </c:manualLayout>
      </c:layout>
      <c:lineChart>
        <c:grouping val="standard"/>
        <c:varyColors val="0"/>
        <c:ser>
          <c:idx val="0"/>
          <c:order val="1"/>
          <c:tx>
            <c:v>Bussførers serviceinnstilling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'Ark1'!$C$8:$I$8</c:f>
              <c:numCache>
                <c:formatCode>_-* #,##0\ _k_r_-;\-* #,##0\ _k_r_-;_-* "-"??\ _k_r_-;_-@_-</c:formatCode>
                <c:ptCount val="7"/>
                <c:pt idx="0">
                  <c:v>98</c:v>
                </c:pt>
                <c:pt idx="1">
                  <c:v>90</c:v>
                </c:pt>
                <c:pt idx="2">
                  <c:v>100</c:v>
                </c:pt>
                <c:pt idx="3">
                  <c:v>81</c:v>
                </c:pt>
                <c:pt idx="4">
                  <c:v>96</c:v>
                </c:pt>
                <c:pt idx="5">
                  <c:v>100</c:v>
                </c:pt>
                <c:pt idx="6">
                  <c:v>96</c:v>
                </c:pt>
              </c:numCache>
            </c:numRef>
          </c:val>
          <c:smooth val="0"/>
        </c:ser>
        <c:ser>
          <c:idx val="4"/>
          <c:order val="0"/>
          <c:tx>
            <c:v>Alt i alt fornøyd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'Ark1'!$C$4:$I$4</c:f>
              <c:numCache>
                <c:formatCode>_-* #,##0\ _k_r_-;\-* #,##0\ _k_r_-;_-* "-"??\ _k_r_-;_-@_-</c:formatCode>
                <c:ptCount val="7"/>
                <c:pt idx="0">
                  <c:v>92.333333333333329</c:v>
                </c:pt>
                <c:pt idx="1">
                  <c:v>95</c:v>
                </c:pt>
                <c:pt idx="2">
                  <c:v>90.666666666666671</c:v>
                </c:pt>
                <c:pt idx="3">
                  <c:v>94</c:v>
                </c:pt>
                <c:pt idx="4">
                  <c:v>86</c:v>
                </c:pt>
                <c:pt idx="5">
                  <c:v>94</c:v>
                </c:pt>
                <c:pt idx="6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87776"/>
        <c:axId val="116989312"/>
      </c:lineChart>
      <c:catAx>
        <c:axId val="1169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989312"/>
        <c:crosses val="autoZero"/>
        <c:auto val="1"/>
        <c:lblAlgn val="ctr"/>
        <c:lblOffset val="100"/>
        <c:noMultiLvlLbl val="0"/>
      </c:catAx>
      <c:valAx>
        <c:axId val="116989312"/>
        <c:scaling>
          <c:orientation val="minMax"/>
          <c:max val="100"/>
          <c:min val="60"/>
        </c:scaling>
        <c:delete val="0"/>
        <c:axPos val="l"/>
        <c:majorGridlines/>
        <c:numFmt formatCode="_-* #,##0\ _k_r_-;\-* #,##0\ _k_r_-;_-* &quot;-&quot;??\ _k_r_-;_-@_-" sourceLinked="1"/>
        <c:majorTickMark val="out"/>
        <c:minorTickMark val="none"/>
        <c:tickLblPos val="nextTo"/>
        <c:crossAx val="11698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033216681248176"/>
          <c:y val="0.63850503062117236"/>
          <c:w val="0.2980379119276757"/>
          <c:h val="0.29013560804899385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EA32-8A14-4ADB-8C0D-C30E1F1722C6}" type="datetimeFigureOut">
              <a:rPr lang="sv-SE" smtClean="0"/>
              <a:t>2014-09-25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B215-6B66-4B1B-9F0E-24DEF8E7B9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94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förare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05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2627784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 userDrawn="1"/>
        </p:nvSpPr>
        <p:spPr>
          <a:xfrm>
            <a:off x="4860032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 userDrawn="1"/>
        </p:nvSpPr>
        <p:spPr>
          <a:xfrm>
            <a:off x="7092280" y="1207232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sz="2800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533400" y="3291830"/>
            <a:ext cx="4038600" cy="1450617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1800" baseline="0">
                <a:latin typeface="Malmo Sans Pro" pitchFamily="50" charset="0"/>
              </a:defRPr>
            </a:lvl1pPr>
            <a:lvl2pPr marL="457200" indent="0"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1"/>
            <a:endParaRPr lang="sv-SE" dirty="0" smtClean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23678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467544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66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2427734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966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467544" y="2859782"/>
            <a:ext cx="8280920" cy="360040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66" y="2895972"/>
            <a:ext cx="8064474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 (KEY POINTS)</a:t>
            </a:r>
            <a:endParaRPr lang="sv-SE" dirty="0"/>
          </a:p>
        </p:txBody>
      </p:sp>
      <p:sp>
        <p:nvSpPr>
          <p:cNvPr id="38" name="Platshållare för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2627015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39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2627437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2627015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1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2627437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2" name="Platshållare för 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4859685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43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4860107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4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4859685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5" name="Platshållare för text 8"/>
          <p:cNvSpPr>
            <a:spLocks noGrp="1"/>
          </p:cNvSpPr>
          <p:nvPr>
            <p:ph type="body" sz="quarter" idx="22" hasCustomPrompt="1"/>
          </p:nvPr>
        </p:nvSpPr>
        <p:spPr>
          <a:xfrm>
            <a:off x="4860107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7099176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47" name="Platshållare för text 8"/>
          <p:cNvSpPr>
            <a:spLocks noGrp="1"/>
          </p:cNvSpPr>
          <p:nvPr>
            <p:ph type="body" sz="quarter" idx="24" hasCustomPrompt="1"/>
          </p:nvPr>
        </p:nvSpPr>
        <p:spPr>
          <a:xfrm>
            <a:off x="7099598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8" name="Platshållare för 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7099176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9" name="Platshållare för text 8"/>
          <p:cNvSpPr>
            <a:spLocks noGrp="1"/>
          </p:cNvSpPr>
          <p:nvPr>
            <p:ph type="body" sz="quarter" idx="26" hasCustomPrompt="1"/>
          </p:nvPr>
        </p:nvSpPr>
        <p:spPr>
          <a:xfrm>
            <a:off x="7099598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60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sz="2800" dirty="0" smtClean="0"/>
              <a:t>RUBRIK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err="1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323528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395958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958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4" name="Platshållare för diagram 13"/>
          <p:cNvSpPr>
            <a:spLocks noGrp="1"/>
          </p:cNvSpPr>
          <p:nvPr>
            <p:ph type="chart" sz="quarter" idx="14"/>
          </p:nvPr>
        </p:nvSpPr>
        <p:spPr>
          <a:xfrm>
            <a:off x="323850" y="1728177"/>
            <a:ext cx="2735982" cy="134763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65" name="Rektangel 64"/>
          <p:cNvSpPr/>
          <p:nvPr userDrawn="1"/>
        </p:nvSpPr>
        <p:spPr>
          <a:xfrm>
            <a:off x="3176438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66" name="Platshållare för diagram 13"/>
          <p:cNvSpPr>
            <a:spLocks noGrp="1"/>
          </p:cNvSpPr>
          <p:nvPr>
            <p:ph type="chart" sz="quarter" idx="15"/>
          </p:nvPr>
        </p:nvSpPr>
        <p:spPr>
          <a:xfrm>
            <a:off x="3176760" y="1728176"/>
            <a:ext cx="2735982" cy="1275621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67" name="Rektangel 66"/>
          <p:cNvSpPr/>
          <p:nvPr userDrawn="1"/>
        </p:nvSpPr>
        <p:spPr>
          <a:xfrm>
            <a:off x="6012160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6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3240063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0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3240063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71" name="Platshållare för text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4168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2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6084168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73" name="Platshållare för text 72"/>
          <p:cNvSpPr>
            <a:spLocks noGrp="1"/>
          </p:cNvSpPr>
          <p:nvPr>
            <p:ph type="body" sz="quarter" idx="21" hasCustomPrompt="1"/>
          </p:nvPr>
        </p:nvSpPr>
        <p:spPr>
          <a:xfrm>
            <a:off x="6011863" y="1851024"/>
            <a:ext cx="2736850" cy="108076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sv-SE" dirty="0" smtClean="0"/>
              <a:t>Kommentarer</a:t>
            </a:r>
          </a:p>
        </p:txBody>
      </p:sp>
      <p:sp>
        <p:nvSpPr>
          <p:cNvPr id="77" name="Platshållare för diagram 13"/>
          <p:cNvSpPr>
            <a:spLocks noGrp="1"/>
          </p:cNvSpPr>
          <p:nvPr>
            <p:ph type="chart" sz="quarter" idx="24"/>
          </p:nvPr>
        </p:nvSpPr>
        <p:spPr>
          <a:xfrm>
            <a:off x="323850" y="3507855"/>
            <a:ext cx="2735982" cy="1296144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79" name="Platshållare för diagram 13"/>
          <p:cNvSpPr>
            <a:spLocks noGrp="1"/>
          </p:cNvSpPr>
          <p:nvPr>
            <p:ph type="chart" sz="quarter" idx="25"/>
          </p:nvPr>
        </p:nvSpPr>
        <p:spPr>
          <a:xfrm>
            <a:off x="3176760" y="3528377"/>
            <a:ext cx="2735982" cy="127562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85" name="Platshållare för text 72"/>
          <p:cNvSpPr>
            <a:spLocks noGrp="1"/>
          </p:cNvSpPr>
          <p:nvPr>
            <p:ph type="body" sz="quarter" idx="30" hasCustomPrompt="1"/>
          </p:nvPr>
        </p:nvSpPr>
        <p:spPr>
          <a:xfrm>
            <a:off x="6011863" y="3651224"/>
            <a:ext cx="2736850" cy="115277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sv-SE" dirty="0" smtClean="0"/>
              <a:t>Kommentarer</a:t>
            </a:r>
          </a:p>
        </p:txBody>
      </p:sp>
      <p:sp>
        <p:nvSpPr>
          <p:cNvPr id="86" name="Rektangel 85"/>
          <p:cNvSpPr/>
          <p:nvPr userDrawn="1"/>
        </p:nvSpPr>
        <p:spPr>
          <a:xfrm>
            <a:off x="318617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88" name="Platshållare för text 8"/>
          <p:cNvSpPr>
            <a:spLocks noGrp="1"/>
          </p:cNvSpPr>
          <p:nvPr>
            <p:ph type="body" sz="quarter" idx="32" hasCustomPrompt="1"/>
          </p:nvPr>
        </p:nvSpPr>
        <p:spPr>
          <a:xfrm>
            <a:off x="395958" y="32558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UNDERRBRIK</a:t>
            </a:r>
            <a:endParaRPr lang="sv-SE" dirty="0"/>
          </a:p>
        </p:txBody>
      </p:sp>
      <p:sp>
        <p:nvSpPr>
          <p:cNvPr id="89" name="Rektangel 88"/>
          <p:cNvSpPr/>
          <p:nvPr userDrawn="1"/>
        </p:nvSpPr>
        <p:spPr>
          <a:xfrm>
            <a:off x="3176438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0" name="Rektangel 89"/>
          <p:cNvSpPr/>
          <p:nvPr userDrawn="1"/>
        </p:nvSpPr>
        <p:spPr>
          <a:xfrm>
            <a:off x="6012160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5" name="Platshållare för text 8"/>
          <p:cNvSpPr>
            <a:spLocks noGrp="1"/>
          </p:cNvSpPr>
          <p:nvPr>
            <p:ph type="body" sz="quarter" idx="37" hasCustomPrompt="1"/>
          </p:nvPr>
        </p:nvSpPr>
        <p:spPr>
          <a:xfrm>
            <a:off x="395958" y="2998862"/>
            <a:ext cx="2663874" cy="256964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7" name="Platshållare för text 8"/>
          <p:cNvSpPr>
            <a:spLocks noGrp="1"/>
          </p:cNvSpPr>
          <p:nvPr>
            <p:ph type="body" sz="quarter" idx="39" hasCustomPrompt="1"/>
          </p:nvPr>
        </p:nvSpPr>
        <p:spPr>
          <a:xfrm>
            <a:off x="3248868" y="2998837"/>
            <a:ext cx="2663874" cy="256989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8" name="Platshållare för text 8"/>
          <p:cNvSpPr>
            <a:spLocks noGrp="1"/>
          </p:cNvSpPr>
          <p:nvPr>
            <p:ph type="body" sz="quarter" idx="40" hasCustomPrompt="1"/>
          </p:nvPr>
        </p:nvSpPr>
        <p:spPr>
          <a:xfrm>
            <a:off x="3248868" y="3250865"/>
            <a:ext cx="1655762" cy="22780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99" name="Platshållare för text 8"/>
          <p:cNvSpPr>
            <a:spLocks noGrp="1"/>
          </p:cNvSpPr>
          <p:nvPr>
            <p:ph type="body" sz="quarter" idx="41" hasCustomPrompt="1"/>
          </p:nvPr>
        </p:nvSpPr>
        <p:spPr>
          <a:xfrm>
            <a:off x="6077000" y="30037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0" name="Platshållare för text 8"/>
          <p:cNvSpPr>
            <a:spLocks noGrp="1"/>
          </p:cNvSpPr>
          <p:nvPr>
            <p:ph type="body" sz="quarter" idx="42" hasCustomPrompt="1"/>
          </p:nvPr>
        </p:nvSpPr>
        <p:spPr>
          <a:xfrm>
            <a:off x="6077000" y="32558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74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1930524"/>
            <a:ext cx="8219256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1979712" y="2715766"/>
            <a:ext cx="525658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0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ot 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1506237" y="777371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”</a:t>
            </a:r>
            <a:endParaRPr lang="sv-SE" sz="1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491630"/>
            <a:ext cx="5651500" cy="2232025"/>
          </a:xfrm>
        </p:spPr>
        <p:txBody>
          <a:bodyPr/>
          <a:lstStyle>
            <a:lvl1pPr marL="0" indent="0">
              <a:buFontTx/>
              <a:buNone/>
              <a:defRPr sz="2800" baseline="0"/>
            </a:lvl1pPr>
          </a:lstStyle>
          <a:p>
            <a:pPr lvl="0"/>
            <a:r>
              <a:rPr lang="sv-SE" dirty="0" smtClean="0"/>
              <a:t>Plats för ett citat</a:t>
            </a:r>
          </a:p>
        </p:txBody>
      </p:sp>
    </p:spTree>
    <p:extLst>
      <p:ext uri="{BB962C8B-B14F-4D97-AF65-F5344CB8AC3E}">
        <p14:creationId xmlns:p14="http://schemas.microsoft.com/office/powerpoint/2010/main" val="210181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68313" y="1347789"/>
            <a:ext cx="8207375" cy="3384202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600" baseline="0">
                <a:latin typeface="Malmo Sans Pro" pitchFamily="50" charset="0"/>
              </a:defRPr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832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68313" y="1347788"/>
            <a:ext cx="8207375" cy="3455987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600" baseline="0"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989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827584" y="1347789"/>
            <a:ext cx="7344816" cy="3384202"/>
          </a:xfrm>
        </p:spPr>
        <p:txBody>
          <a:bodyPr/>
          <a:lstStyle>
            <a:lvl1pPr marL="0" indent="0" algn="l">
              <a:buClr>
                <a:srgbClr val="BED600"/>
              </a:buClr>
              <a:buFont typeface="Wingdings" panose="05000000000000000000" pitchFamily="2" charset="2"/>
              <a:buNone/>
              <a:defRPr sz="2600" baseline="0"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98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ruta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827584" y="1347788"/>
            <a:ext cx="7344816" cy="3455987"/>
          </a:xfrm>
        </p:spPr>
        <p:txBody>
          <a:bodyPr/>
          <a:lstStyle>
            <a:lvl1pPr marL="0" indent="0" algn="l">
              <a:buClr>
                <a:srgbClr val="BED600"/>
              </a:buClr>
              <a:buFont typeface="Wingdings" panose="05000000000000000000" pitchFamily="2" charset="2"/>
              <a:buNone/>
              <a:defRPr sz="2600" baseline="0">
                <a:solidFill>
                  <a:schemeClr val="bg1"/>
                </a:solidFill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807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1907704" y="915566"/>
            <a:ext cx="5256584" cy="284626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7" name="Rak 6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61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martArt 5"/>
          <p:cNvSpPr>
            <a:spLocks noGrp="1"/>
          </p:cNvSpPr>
          <p:nvPr>
            <p:ph type="dgm" sz="quarter" idx="10"/>
          </p:nvPr>
        </p:nvSpPr>
        <p:spPr>
          <a:xfrm>
            <a:off x="1763688" y="915567"/>
            <a:ext cx="5544616" cy="280831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9" name="Rak 18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2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942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resenärer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73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iagram 4"/>
          <p:cNvSpPr>
            <a:spLocks noGrp="1"/>
          </p:cNvSpPr>
          <p:nvPr>
            <p:ph type="chart" sz="quarter" idx="10"/>
          </p:nvPr>
        </p:nvSpPr>
        <p:spPr>
          <a:xfrm>
            <a:off x="1763689" y="987574"/>
            <a:ext cx="5544616" cy="273630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577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abell 5"/>
          <p:cNvSpPr>
            <a:spLocks noGrp="1"/>
          </p:cNvSpPr>
          <p:nvPr>
            <p:ph type="tbl" sz="quarter" idx="10"/>
          </p:nvPr>
        </p:nvSpPr>
        <p:spPr>
          <a:xfrm>
            <a:off x="1619672" y="987574"/>
            <a:ext cx="5832648" cy="280831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20" name="Rak 19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530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15945"/>
            <a:ext cx="2592288" cy="12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4E1E-943C-4DBD-B4BF-635F222A84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51296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arn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108520" y="1923678"/>
            <a:ext cx="936104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4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uss_landsväg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01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uss_st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936"/>
            <a:ext cx="1254341" cy="580070"/>
          </a:xfrm>
          <a:prstGeom prst="rect">
            <a:avLst/>
          </a:prstGeom>
        </p:spPr>
      </p:pic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088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ållsförteck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72008" y="1059582"/>
            <a:ext cx="9324528" cy="3600399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45840" y="1419621"/>
            <a:ext cx="7488832" cy="288032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Innehåll</a:t>
            </a:r>
          </a:p>
          <a:p>
            <a:pPr lvl="0"/>
            <a:endParaRPr lang="sv-SE" dirty="0" smtClean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5508104" y="34124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aseline="0" dirty="0" smtClean="0">
                <a:solidFill>
                  <a:schemeClr val="bg1"/>
                </a:solidFill>
                <a:latin typeface="Malmo Sans Pro Headline" pitchFamily="50" charset="0"/>
              </a:rPr>
              <a:t>INNEHÅLL</a:t>
            </a:r>
            <a:endParaRPr lang="sv-SE" sz="3600" baseline="0" dirty="0">
              <a:solidFill>
                <a:schemeClr val="bg1"/>
              </a:solidFill>
              <a:latin typeface="Malmo Sans Pro Headlin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1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491880" y="411510"/>
            <a:ext cx="5652120" cy="208823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707904" y="220454"/>
            <a:ext cx="936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0" b="1" dirty="0" smtClean="0">
                <a:solidFill>
                  <a:srgbClr val="BED600"/>
                </a:solidFill>
                <a:latin typeface="Garamond" panose="02020404030301010803" pitchFamily="18" charset="0"/>
              </a:rPr>
              <a:t>”</a:t>
            </a:r>
            <a:endParaRPr lang="sv-SE" sz="10000" b="1" dirty="0">
              <a:solidFill>
                <a:srgbClr val="BED6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75956" y="843558"/>
            <a:ext cx="4572508" cy="1296144"/>
          </a:xfrm>
        </p:spPr>
        <p:txBody>
          <a:bodyPr anchor="t">
            <a:normAutofit/>
          </a:bodyPr>
          <a:lstStyle>
            <a:lvl1pPr algn="l">
              <a:defRPr sz="2000" b="0" i="0" cap="none" baseline="0">
                <a:solidFill>
                  <a:schemeClr val="bg1"/>
                </a:solidFill>
                <a:latin typeface="Malmo Sans Pro" pitchFamily="50" charset="0"/>
              </a:defRPr>
            </a:lvl1pPr>
          </a:lstStyle>
          <a:p>
            <a:r>
              <a:rPr lang="sv-SE" dirty="0" smtClean="0"/>
              <a:t>Plats för citat som tagits ur brödtext.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PowerPointmall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84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3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palt och högerstäl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4788024" y="1347788"/>
            <a:ext cx="3888432" cy="295215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403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PowerPointmall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85A1B-80CD-4C9D-BA54-59EABCC01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50" r:id="rId6"/>
    <p:sldLayoutId id="2147483651" r:id="rId7"/>
    <p:sldLayoutId id="2147483652" r:id="rId8"/>
    <p:sldLayoutId id="2147483670" r:id="rId9"/>
    <p:sldLayoutId id="2147483672" r:id="rId10"/>
    <p:sldLayoutId id="2147483671" r:id="rId11"/>
    <p:sldLayoutId id="2147483654" r:id="rId12"/>
    <p:sldLayoutId id="2147483662" r:id="rId13"/>
    <p:sldLayoutId id="2147483655" r:id="rId14"/>
    <p:sldLayoutId id="2147483660" r:id="rId15"/>
    <p:sldLayoutId id="2147483658" r:id="rId16"/>
    <p:sldLayoutId id="2147483659" r:id="rId17"/>
    <p:sldLayoutId id="2147483657" r:id="rId18"/>
    <p:sldLayoutId id="2147483663" r:id="rId19"/>
    <p:sldLayoutId id="2147483664" r:id="rId20"/>
    <p:sldLayoutId id="2147483665" r:id="rId21"/>
    <p:sldLayoutId id="2147483661" r:id="rId22"/>
    <p:sldLayoutId id="2147483673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emf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3.xml"/><Relationship Id="rId5" Type="http://schemas.openxmlformats.org/officeDocument/2006/relationships/image" Target="../media/image13.em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emf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Nittedalsanbudet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Dialogkonferanse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9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Korrelasjon mot alt i alt fornøyd</a:t>
            </a:r>
            <a:endParaRPr lang="nb-NO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10</a:t>
            </a:fld>
            <a:endParaRPr lang="sv-SE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109660"/>
              </p:ext>
            </p:extLst>
          </p:nvPr>
        </p:nvGraphicFramePr>
        <p:xfrm>
          <a:off x="2339752" y="987574"/>
          <a:ext cx="573405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2" y="1654206"/>
            <a:ext cx="2514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2"/>
            <a:ext cx="5127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88914"/>
            <a:ext cx="7318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5966"/>
            <a:ext cx="2667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Korrelasjonskoeffisienter</a:t>
            </a:r>
            <a:endParaRPr lang="nb-NO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11</a:t>
            </a:fld>
            <a:endParaRPr lang="sv-S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45" y="3867894"/>
            <a:ext cx="2667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41052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4869"/>
            <a:ext cx="35528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Vurdering av Incentivordninger</a:t>
            </a:r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12</a:t>
            </a:fld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12875"/>
            <a:ext cx="62674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7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" y="1347788"/>
            <a:ext cx="9144000" cy="3455987"/>
          </a:xfrm>
        </p:spPr>
        <p:txBody>
          <a:bodyPr>
            <a:normAutofit/>
          </a:bodyPr>
          <a:lstStyle/>
          <a:p>
            <a:r>
              <a:rPr lang="nb-NO" dirty="0"/>
              <a:t>Kompensasjon i form av deling av billettinntekter  som gir insentiv til økning i antall reisende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Bonus/malus parametere som kan påvirkes av operatør som gir insentiver til å gjøre reisende fornøyd.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Enkle, entydige og </a:t>
            </a:r>
            <a:r>
              <a:rPr lang="nb-NO" dirty="0" smtClean="0"/>
              <a:t>objektivt </a:t>
            </a:r>
            <a:r>
              <a:rPr lang="nb-NO" dirty="0"/>
              <a:t>målbare </a:t>
            </a:r>
            <a:r>
              <a:rPr lang="nb-NO" dirty="0" smtClean="0"/>
              <a:t>parametere</a:t>
            </a:r>
            <a:endParaRPr lang="en-GB" dirty="0"/>
          </a:p>
          <a:p>
            <a:pPr>
              <a:lnSpc>
                <a:spcPct val="150000"/>
              </a:lnSpc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3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nb-NO" i="1" dirty="0" smtClean="0"/>
              <a:t>Incentivordninger </a:t>
            </a:r>
            <a:r>
              <a:rPr lang="nb-NO" i="1" dirty="0"/>
              <a:t>i tråd med visjon og som operatør kan påvirke – medfører måloppnåelse og lavere kostnader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/>
              <a:pPr algn="r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7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Generelle innspill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Funksjonskrav i stedet for tekniske krav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 smtClean="0"/>
              <a:t>Emisjonskrav i stedet for drivstofftype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Bussindeks og fire årlige indeksreguleringer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Bruke Oslo kommunes veileder for tildelingskriterier</a:t>
            </a:r>
          </a:p>
          <a:p>
            <a:pPr>
              <a:lnSpc>
                <a:spcPct val="150000"/>
              </a:lnSpc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70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nb-NO" i="1" dirty="0" smtClean="0"/>
              <a:t>Incitament er en stimulans til å gjøre en ekstra innsats</a:t>
            </a:r>
            <a:endParaRPr lang="nb-NO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/>
              <a:pPr algn="r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15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Valg av incentivordninger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Egnet </a:t>
            </a:r>
            <a:r>
              <a:rPr lang="nb-NO" dirty="0"/>
              <a:t>for operatør å </a:t>
            </a:r>
            <a:r>
              <a:rPr lang="nb-NO" dirty="0" smtClean="0"/>
              <a:t>påvirke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Tydelige incentivordninger og </a:t>
            </a:r>
            <a:r>
              <a:rPr lang="nb-NO" dirty="0" smtClean="0"/>
              <a:t>objektive </a:t>
            </a:r>
            <a:r>
              <a:rPr lang="nb-NO" dirty="0" smtClean="0"/>
              <a:t>kvalitetsmålinger</a:t>
            </a:r>
          </a:p>
          <a:p>
            <a:pPr>
              <a:lnSpc>
                <a:spcPct val="150000"/>
              </a:lnSpc>
            </a:pPr>
            <a:r>
              <a:rPr lang="nb-NO" dirty="0"/>
              <a:t>Incitament som bidrar til å nå felles visjon</a:t>
            </a:r>
          </a:p>
          <a:p>
            <a:pPr marL="0" indent="0">
              <a:lnSpc>
                <a:spcPct val="150000"/>
              </a:lnSpc>
              <a:buNone/>
            </a:pPr>
            <a:endParaRPr lang="nb-NO" dirty="0" smtClean="0"/>
          </a:p>
          <a:p>
            <a:pPr>
              <a:lnSpc>
                <a:spcPct val="150000"/>
              </a:lnSpc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7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nb-NO" i="1" dirty="0" smtClean="0"/>
              <a:t>Fornøyde kunder og flere reisende gjør kollektivtrafikken til et naturlig førstevalg</a:t>
            </a:r>
            <a:endParaRPr lang="nb-NO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/>
              <a:pPr algn="r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07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3"/>
          <p:cNvSpPr>
            <a:spLocks noGrp="1"/>
          </p:cNvSpPr>
          <p:nvPr>
            <p:ph type="title"/>
          </p:nvPr>
        </p:nvSpPr>
        <p:spPr>
          <a:xfrm>
            <a:off x="644526" y="328612"/>
            <a:ext cx="8247063" cy="814388"/>
          </a:xfrm>
        </p:spPr>
        <p:txBody>
          <a:bodyPr>
            <a:normAutofit fontScale="90000"/>
          </a:bodyPr>
          <a:lstStyle/>
          <a:p>
            <a:pPr algn="l"/>
            <a:r>
              <a:rPr lang="nb-NO" altLang="en-US" dirty="0" smtClean="0">
                <a:solidFill>
                  <a:schemeClr val="bg1"/>
                </a:solidFill>
              </a:rPr>
              <a:t>Hvordan Innfri Visjonen om å bli </a:t>
            </a:r>
            <a:r>
              <a:rPr lang="nb-NO" altLang="en-US" i="1" dirty="0" smtClean="0">
                <a:solidFill>
                  <a:schemeClr val="bg1"/>
                </a:solidFill>
              </a:rPr>
              <a:t>«…det naturlige førstevalget»</a:t>
            </a:r>
          </a:p>
        </p:txBody>
      </p:sp>
      <p:sp>
        <p:nvSpPr>
          <p:cNvPr id="21507" name="Platshållare för text 14"/>
          <p:cNvSpPr>
            <a:spLocks noGrp="1"/>
          </p:cNvSpPr>
          <p:nvPr>
            <p:ph type="body" idx="1"/>
          </p:nvPr>
        </p:nvSpPr>
        <p:spPr>
          <a:xfrm>
            <a:off x="395536" y="1371848"/>
            <a:ext cx="4040188" cy="479822"/>
          </a:xfrm>
        </p:spPr>
        <p:txBody>
          <a:bodyPr/>
          <a:lstStyle/>
          <a:p>
            <a:r>
              <a:rPr lang="nb-NO" altLang="en-US" u="sng" dirty="0" smtClean="0"/>
              <a:t>For</a:t>
            </a:r>
            <a:r>
              <a:rPr lang="nb-NO" altLang="en-US" i="1" u="sng" dirty="0" smtClean="0"/>
              <a:t>nøyde</a:t>
            </a:r>
            <a:r>
              <a:rPr lang="nb-NO" altLang="en-US" u="sng" dirty="0" smtClean="0"/>
              <a:t> kunder?</a:t>
            </a:r>
          </a:p>
        </p:txBody>
      </p:sp>
      <p:sp>
        <p:nvSpPr>
          <p:cNvPr id="21508" name="Platshållare för innehåll 11"/>
          <p:cNvSpPr>
            <a:spLocks noGrp="1"/>
          </p:cNvSpPr>
          <p:nvPr>
            <p:ph sz="half" idx="2"/>
          </p:nvPr>
        </p:nvSpPr>
        <p:spPr>
          <a:xfrm>
            <a:off x="628650" y="1631156"/>
            <a:ext cx="4040188" cy="2963466"/>
          </a:xfrm>
        </p:spPr>
        <p:txBody>
          <a:bodyPr>
            <a:normAutofit fontScale="92500" lnSpcReduction="20000"/>
          </a:bodyPr>
          <a:lstStyle/>
          <a:p>
            <a:endParaRPr lang="nb-NO" altLang="en-US" sz="2100" dirty="0" smtClean="0"/>
          </a:p>
          <a:p>
            <a:pPr marL="0" indent="0">
              <a:buNone/>
            </a:pPr>
            <a:r>
              <a:rPr lang="nb-NO" altLang="en-US" sz="2100" u="sng" dirty="0" smtClean="0"/>
              <a:t>Drivere</a:t>
            </a:r>
          </a:p>
          <a:p>
            <a:r>
              <a:rPr lang="nb-NO" altLang="en-US" sz="2100" dirty="0" smtClean="0"/>
              <a:t>Komfort</a:t>
            </a:r>
          </a:p>
          <a:p>
            <a:r>
              <a:rPr lang="nb-NO" altLang="en-US" sz="2100" dirty="0" smtClean="0"/>
              <a:t>Smidige bytter</a:t>
            </a:r>
          </a:p>
          <a:p>
            <a:r>
              <a:rPr lang="nb-NO" altLang="en-US" sz="2100" dirty="0" smtClean="0"/>
              <a:t>Går i tide</a:t>
            </a:r>
          </a:p>
          <a:p>
            <a:r>
              <a:rPr lang="nb-NO" altLang="en-US" sz="2100" dirty="0" smtClean="0"/>
              <a:t>Prisgunstig</a:t>
            </a:r>
          </a:p>
          <a:p>
            <a:r>
              <a:rPr lang="nb-NO" altLang="en-US" sz="2100" dirty="0" smtClean="0"/>
              <a:t>Bra kundemøte</a:t>
            </a:r>
          </a:p>
          <a:p>
            <a:r>
              <a:rPr lang="nb-NO" altLang="en-US" sz="2100" dirty="0" smtClean="0"/>
              <a:t>Myk kjørestil</a:t>
            </a:r>
          </a:p>
          <a:p>
            <a:r>
              <a:rPr lang="nb-NO" altLang="en-US" sz="2100" dirty="0" smtClean="0"/>
              <a:t>God informasjon om avvik/forsinkelser </a:t>
            </a:r>
          </a:p>
        </p:txBody>
      </p:sp>
      <p:sp>
        <p:nvSpPr>
          <p:cNvPr id="21509" name="Platshållare för text 15"/>
          <p:cNvSpPr>
            <a:spLocks noGrp="1"/>
          </p:cNvSpPr>
          <p:nvPr>
            <p:ph type="body" sz="quarter" idx="3"/>
          </p:nvPr>
        </p:nvSpPr>
        <p:spPr>
          <a:xfrm>
            <a:off x="4355976" y="1371848"/>
            <a:ext cx="4041775" cy="479822"/>
          </a:xfrm>
        </p:spPr>
        <p:txBody>
          <a:bodyPr/>
          <a:lstStyle/>
          <a:p>
            <a:r>
              <a:rPr lang="nb-NO" altLang="en-US" i="1" u="sng" dirty="0" smtClean="0"/>
              <a:t>Flere</a:t>
            </a:r>
            <a:r>
              <a:rPr lang="nb-NO" altLang="en-US" u="sng" dirty="0" smtClean="0"/>
              <a:t> reisende?</a:t>
            </a:r>
          </a:p>
        </p:txBody>
      </p:sp>
      <p:sp>
        <p:nvSpPr>
          <p:cNvPr id="21510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283968" y="1644739"/>
            <a:ext cx="4632450" cy="2963466"/>
          </a:xfrm>
        </p:spPr>
        <p:txBody>
          <a:bodyPr>
            <a:normAutofit fontScale="92500"/>
          </a:bodyPr>
          <a:lstStyle/>
          <a:p>
            <a:endParaRPr lang="nb-NO" altLang="en-US" sz="2100" dirty="0" smtClean="0"/>
          </a:p>
          <a:p>
            <a:pPr marL="0" indent="0">
              <a:buNone/>
            </a:pPr>
            <a:r>
              <a:rPr lang="nb-NO" altLang="en-US" sz="2100" u="sng" dirty="0" smtClean="0"/>
              <a:t>Drivere</a:t>
            </a:r>
          </a:p>
          <a:p>
            <a:r>
              <a:rPr lang="nb-NO" altLang="en-US" sz="2100" dirty="0" smtClean="0"/>
              <a:t>Effektivitet, dvs. reisetid målt mot bil</a:t>
            </a:r>
          </a:p>
          <a:p>
            <a:r>
              <a:rPr lang="nb-NO" altLang="en-US" sz="2100" dirty="0" smtClean="0"/>
              <a:t>Kunnskap om tilbudet</a:t>
            </a:r>
          </a:p>
          <a:p>
            <a:r>
              <a:rPr lang="nb-NO" altLang="en-US" sz="2100" dirty="0" smtClean="0"/>
              <a:t>Frekvens</a:t>
            </a:r>
          </a:p>
          <a:p>
            <a:r>
              <a:rPr lang="nb-NO" altLang="en-US" sz="2100" dirty="0" smtClean="0"/>
              <a:t>Enkelt å kjøpe billett</a:t>
            </a:r>
          </a:p>
          <a:p>
            <a:r>
              <a:rPr lang="nb-NO" altLang="en-US" sz="2100" dirty="0" smtClean="0"/>
              <a:t>Status</a:t>
            </a:r>
          </a:p>
          <a:p>
            <a:r>
              <a:rPr lang="nb-NO" altLang="en-US" sz="2100" dirty="0" smtClean="0"/>
              <a:t>Merverdi, f.eks. internett ombord</a:t>
            </a:r>
          </a:p>
        </p:txBody>
      </p:sp>
      <p:sp>
        <p:nvSpPr>
          <p:cNvPr id="21511" name="Platshållare för bildnumm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63575" indent="-2540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20763" indent="-2032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28750" indent="-2032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36738" indent="-2032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93938" indent="-203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51138" indent="-203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08338" indent="-203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65538" indent="-203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0A1DCF-4C56-4174-9758-2F6789890FFA}" type="slidenum">
              <a:rPr lang="nb-NO" altLang="en-US" sz="1000" b="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nb-NO" altLang="en-US" sz="1000" b="0" smtClean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1512" name="Rak 9"/>
          <p:cNvCxnSpPr>
            <a:cxnSpLocks noChangeShapeType="1"/>
          </p:cNvCxnSpPr>
          <p:nvPr/>
        </p:nvCxnSpPr>
        <p:spPr bwMode="auto">
          <a:xfrm>
            <a:off x="3899322" y="1491632"/>
            <a:ext cx="24606" cy="314347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72232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Korrelasjon mot alt i alt fornøyd</a:t>
            </a:r>
            <a:endParaRPr lang="nb-NO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6</a:t>
            </a:fld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776463"/>
              </p:ext>
            </p:extLst>
          </p:nvPr>
        </p:nvGraphicFramePr>
        <p:xfrm>
          <a:off x="2339752" y="987574"/>
          <a:ext cx="573405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645"/>
            <a:ext cx="2514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6508"/>
            <a:ext cx="7318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47296"/>
            <a:ext cx="5127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5966"/>
            <a:ext cx="2667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Korrelasjon mot alt i alt fornøyd</a:t>
            </a:r>
            <a:endParaRPr lang="nb-NO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7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470752"/>
              </p:ext>
            </p:extLst>
          </p:nvPr>
        </p:nvGraphicFramePr>
        <p:xfrm>
          <a:off x="2411760" y="915566"/>
          <a:ext cx="573405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638"/>
            <a:ext cx="2514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25" y="2067694"/>
            <a:ext cx="5175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7694"/>
            <a:ext cx="5302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5966"/>
            <a:ext cx="2667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Korrelasjon mot alt i alt fornøyd</a:t>
            </a:r>
            <a:endParaRPr lang="nb-NO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8</a:t>
            </a:fld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646"/>
            <a:ext cx="2514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2"/>
            <a:ext cx="5127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9702"/>
            <a:ext cx="533399" cy="6000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5966"/>
            <a:ext cx="2667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316313"/>
              </p:ext>
            </p:extLst>
          </p:nvPr>
        </p:nvGraphicFramePr>
        <p:xfrm>
          <a:off x="2411760" y="987574"/>
          <a:ext cx="553402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94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Korrelasjon mot alt i alt fornøyd</a:t>
            </a:r>
            <a:endParaRPr lang="nb-NO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9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947505"/>
              </p:ext>
            </p:extLst>
          </p:nvPr>
        </p:nvGraphicFramePr>
        <p:xfrm>
          <a:off x="2411760" y="987574"/>
          <a:ext cx="573405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646"/>
            <a:ext cx="2514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702"/>
            <a:ext cx="5127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9702"/>
            <a:ext cx="533399" cy="6000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5966"/>
            <a:ext cx="26670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Nobina">
      <a:dk1>
        <a:sysClr val="windowText" lastClr="000000"/>
      </a:dk1>
      <a:lt1>
        <a:sysClr val="window" lastClr="FFFFFF"/>
      </a:lt1>
      <a:dk2>
        <a:srgbClr val="00693C"/>
      </a:dk2>
      <a:lt2>
        <a:srgbClr val="D8D8D8"/>
      </a:lt2>
      <a:accent1>
        <a:srgbClr val="BED600"/>
      </a:accent1>
      <a:accent2>
        <a:srgbClr val="00693C"/>
      </a:accent2>
      <a:accent3>
        <a:srgbClr val="0039A6"/>
      </a:accent3>
      <a:accent4>
        <a:srgbClr val="00A1DE"/>
      </a:accent4>
      <a:accent5>
        <a:srgbClr val="5E6A71"/>
      </a:accent5>
      <a:accent6>
        <a:srgbClr val="F2AF32"/>
      </a:accent6>
      <a:hlink>
        <a:srgbClr val="0039A6"/>
      </a:hlink>
      <a:folHlink>
        <a:srgbClr val="953734"/>
      </a:folHlink>
    </a:clrScheme>
    <a:fontScheme name="Nobina">
      <a:majorFont>
        <a:latin typeface="Malmo Sans Pro Headline"/>
        <a:ea typeface=""/>
        <a:cs typeface=""/>
      </a:majorFont>
      <a:minorFont>
        <a:latin typeface="Malmo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200</Words>
  <Application>Microsoft Office PowerPoint</Application>
  <PresentationFormat>Skjermfremvisning (16:9)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Dialogkonferanse</vt:lpstr>
      <vt:lpstr> Incitament er en stimulans til å gjøre en ekstra innsats</vt:lpstr>
      <vt:lpstr>Valg av incentivordninger</vt:lpstr>
      <vt:lpstr> Fornøyde kunder og flere reisende gjør kollektivtrafikken til et naturlig førstevalg</vt:lpstr>
      <vt:lpstr>Hvordan Innfri Visjonen om å bli «…det naturlige førstevalget»</vt:lpstr>
      <vt:lpstr>Korrelasjon mot alt i alt fornøyd</vt:lpstr>
      <vt:lpstr>Korrelasjon mot alt i alt fornøyd</vt:lpstr>
      <vt:lpstr>Korrelasjon mot alt i alt fornøyd</vt:lpstr>
      <vt:lpstr>Korrelasjon mot alt i alt fornøyd</vt:lpstr>
      <vt:lpstr>Korrelasjon mot alt i alt fornøyd</vt:lpstr>
      <vt:lpstr>Korrelasjonskoeffisienter</vt:lpstr>
      <vt:lpstr>Vurdering av Incentivordninger</vt:lpstr>
      <vt:lpstr>Anbefaling</vt:lpstr>
      <vt:lpstr> Incentivordninger i tråd med visjon og som operatør kan påvirke – medfører måloppnåelse og lavere kostnader </vt:lpstr>
      <vt:lpstr>Generelle innspill</vt:lpstr>
      <vt:lpstr>PowerPoint-presentasjon</vt:lpstr>
    </vt:vector>
  </TitlesOfParts>
  <Company>Nobina Europe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Jimmi Jonsson</dc:creator>
  <cp:lastModifiedBy>elovol01</cp:lastModifiedBy>
  <cp:revision>160</cp:revision>
  <dcterms:created xsi:type="dcterms:W3CDTF">2014-04-22T12:05:18Z</dcterms:created>
  <dcterms:modified xsi:type="dcterms:W3CDTF">2014-09-25T13:59:41Z</dcterms:modified>
</cp:coreProperties>
</file>