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337" r:id="rId4"/>
    <p:sldId id="338" r:id="rId5"/>
    <p:sldId id="335" r:id="rId6"/>
    <p:sldId id="336" r:id="rId7"/>
    <p:sldId id="324" r:id="rId8"/>
  </p:sldIdLst>
  <p:sldSz cx="16238538" cy="10153650"/>
  <p:notesSz cx="6669088" cy="9753600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3">
          <p15:clr>
            <a:srgbClr val="A4A3A4"/>
          </p15:clr>
        </p15:guide>
        <p15:guide id="2" orient="horz" pos="1520">
          <p15:clr>
            <a:srgbClr val="A4A3A4"/>
          </p15:clr>
        </p15:guide>
        <p15:guide id="3" pos="806">
          <p15:clr>
            <a:srgbClr val="A4A3A4"/>
          </p15:clr>
        </p15:guide>
        <p15:guide id="4" pos="9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000" autoAdjust="0"/>
  </p:normalViewPr>
  <p:slideViewPr>
    <p:cSldViewPr>
      <p:cViewPr varScale="1">
        <p:scale>
          <a:sx n="68" d="100"/>
          <a:sy n="68" d="100"/>
        </p:scale>
        <p:origin x="120" y="240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23.03.2015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264228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34055" y="926592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5254" y="9469120"/>
            <a:ext cx="1185615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9150" y="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23.03.2015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500063"/>
            <a:ext cx="4945062" cy="3094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7" tIns="44813" rIns="89627" bIns="4481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3724672"/>
            <a:ext cx="5335270" cy="5297408"/>
          </a:xfrm>
          <a:prstGeom prst="rect">
            <a:avLst/>
          </a:prstGeom>
        </p:spPr>
        <p:txBody>
          <a:bodyPr vert="horz" lIns="89627" tIns="44813" rIns="89627" bIns="44813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26592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34055" y="9265920"/>
            <a:ext cx="2889938" cy="487680"/>
          </a:xfrm>
          <a:prstGeom prst="rect">
            <a:avLst/>
          </a:prstGeom>
        </p:spPr>
        <p:txBody>
          <a:bodyPr vert="horz" lIns="89627" tIns="44813" rIns="89627" bIns="44813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54" y="9469120"/>
            <a:ext cx="1185615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52488" y="500063"/>
            <a:ext cx="4945062" cy="309403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345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35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97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71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1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16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bilde 3" descr="ny2.jpg"/>
          <p:cNvPicPr>
            <a:picLocks noChangeAspect="1"/>
          </p:cNvPicPr>
          <p:nvPr userDrawn="1"/>
        </p:nvPicPr>
        <p:blipFill>
          <a:blip r:embed="rId2" cstate="print"/>
          <a:srcRect t="7796" b="7796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1166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 descr="ny1.jpg"/>
          <p:cNvPicPr>
            <a:picLocks noChangeAspect="1"/>
          </p:cNvPicPr>
          <p:nvPr userDrawn="1"/>
        </p:nvPicPr>
        <p:blipFill>
          <a:blip r:embed="rId2" cstate="print"/>
          <a:srcRect t="6952" b="6952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05123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ny2.jpg"/>
          <p:cNvPicPr>
            <a:picLocks noChangeAspect="1"/>
          </p:cNvPicPr>
          <p:nvPr userDrawn="1"/>
        </p:nvPicPr>
        <p:blipFill>
          <a:blip r:embed="rId2" cstate="screen"/>
          <a:srcRect t="13950" b="11051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05123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ny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6238538" cy="1015364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05123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ny5.jpg"/>
          <p:cNvPicPr>
            <a:picLocks noChangeAspect="1"/>
          </p:cNvPicPr>
          <p:nvPr userDrawn="1"/>
        </p:nvPicPr>
        <p:blipFill>
          <a:blip r:embed="rId2" cstate="print"/>
          <a:srcRect l="16177" t="40625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1166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ny2.jpg"/>
          <p:cNvPicPr>
            <a:picLocks noChangeAspect="1"/>
          </p:cNvPicPr>
          <p:nvPr userDrawn="1"/>
        </p:nvPicPr>
        <p:blipFill>
          <a:blip r:embed="rId2" cstate="screen"/>
          <a:srcRect t="2399" b="22601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1796857"/>
            <a:ext cx="13802757" cy="1208266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301166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_E1B4059.jpg"/>
          <p:cNvPicPr>
            <a:picLocks noChangeAspect="1"/>
          </p:cNvPicPr>
          <p:nvPr userDrawn="1"/>
        </p:nvPicPr>
        <p:blipFill>
          <a:blip r:embed="rId2" cstate="screen"/>
          <a:srcRect t="11849" b="13151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2076429"/>
            <a:ext cx="14705822" cy="414340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683869"/>
            <a:ext cx="13802757" cy="749882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576627"/>
            <a:ext cx="13811345" cy="746320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867914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print"/>
          <a:srcRect t="10000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screen"/>
          <a:srcRect t="13954" b="11023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print"/>
          <a:srcRect t="10000"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>
            <a:lvl1pPr>
              <a:defRPr sz="5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2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>
            <a:normAutofit/>
          </a:bodyPr>
          <a:lstStyle>
            <a:lvl1pPr marL="0" indent="0">
              <a:buNone/>
              <a:defRPr sz="3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t">
            <a:normAutofit/>
          </a:bodyPr>
          <a:lstStyle>
            <a:lvl1pPr marL="0" indent="0">
              <a:buNone/>
              <a:defRPr sz="3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54356" y="3362313"/>
            <a:ext cx="7051589" cy="585010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3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  <p:sldLayoutId id="214748369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23.03.2015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er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er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 24. mars 2015</a:t>
            </a:r>
            <a:endParaRPr lang="nb-NO" dirty="0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Betalingsløsninger og tilstøtende tjenester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Ruters kundesenter, Jernbanetorget</a:t>
            </a:r>
            <a:endParaRPr lang="nb-NO" dirty="0"/>
          </a:p>
          <a:p>
            <a:r>
              <a:rPr lang="nb-NO" dirty="0" smtClean="0"/>
              <a:t>Christian Fjær - Ansvarlig nye salgskanaler og betalingsløsninger</a:t>
            </a:r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av betalingsløsninger i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RuterBillett</a:t>
            </a:r>
            <a:r>
              <a:rPr lang="nb-NO" dirty="0" smtClean="0"/>
              <a:t> Mobilbetaling (Visa / MC) via </a:t>
            </a:r>
            <a:r>
              <a:rPr lang="nb-NO" dirty="0" err="1" smtClean="0"/>
              <a:t>PayEx</a:t>
            </a:r>
            <a:endParaRPr lang="nb-NO" dirty="0" smtClean="0"/>
          </a:p>
          <a:p>
            <a:r>
              <a:rPr lang="nb-NO" dirty="0" smtClean="0"/>
              <a:t>Billettautomater TVM og valideringslesere fra Thales via Teller</a:t>
            </a:r>
          </a:p>
          <a:p>
            <a:r>
              <a:rPr lang="nb-NO" dirty="0" smtClean="0"/>
              <a:t>Førersalgsmaskiner og valideringslesere fra </a:t>
            </a:r>
            <a:r>
              <a:rPr lang="nb-NO" dirty="0" err="1" smtClean="0"/>
              <a:t>Vix</a:t>
            </a:r>
            <a:r>
              <a:rPr lang="nb-NO" dirty="0" smtClean="0"/>
              <a:t> via Teller</a:t>
            </a:r>
          </a:p>
          <a:p>
            <a:r>
              <a:rPr lang="nb-NO" dirty="0" smtClean="0">
                <a:hlinkClick r:id="rId3"/>
              </a:rPr>
              <a:t>www.ruter.no</a:t>
            </a:r>
            <a:r>
              <a:rPr lang="nb-NO" dirty="0" smtClean="0"/>
              <a:t> top-up av reisekort via </a:t>
            </a:r>
            <a:r>
              <a:rPr lang="nb-NO" dirty="0" err="1" smtClean="0"/>
              <a:t>PayEx</a:t>
            </a:r>
            <a:endParaRPr lang="nb-NO" dirty="0" smtClean="0"/>
          </a:p>
          <a:p>
            <a:r>
              <a:rPr lang="nb-NO" dirty="0" smtClean="0"/>
              <a:t>Salg fra egne kundesenter og service punkter via Teller</a:t>
            </a:r>
          </a:p>
          <a:p>
            <a:r>
              <a:rPr lang="nb-NO" dirty="0" smtClean="0"/>
              <a:t>Fakturaløsning for bedrifter via </a:t>
            </a:r>
            <a:r>
              <a:rPr lang="nb-NO" dirty="0" err="1" smtClean="0"/>
              <a:t>PayEx</a:t>
            </a:r>
            <a:endParaRPr lang="nb-NO" dirty="0" smtClean="0"/>
          </a:p>
          <a:p>
            <a:r>
              <a:rPr lang="nb-NO" dirty="0" smtClean="0"/>
              <a:t>Kommisjonærsalg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4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av billettkonsepter i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Reisekort</a:t>
            </a:r>
          </a:p>
          <a:p>
            <a:pPr lvl="1"/>
            <a:r>
              <a:rPr lang="nb-NO" dirty="0" smtClean="0"/>
              <a:t>Tidsbegrensede billetter: 365 dager, 30 dager, 7 dager, 24 timer, enkeltbillett 1 time –  enkeltbillett 1 time kjøpt ombord</a:t>
            </a:r>
          </a:p>
          <a:p>
            <a:pPr lvl="1"/>
            <a:r>
              <a:rPr lang="nb-NO" dirty="0" smtClean="0"/>
              <a:t>Gruppe billetter, Rabattbilletter, Tilleggsbilletter, Avtalebilletter</a:t>
            </a:r>
          </a:p>
          <a:p>
            <a:pPr lvl="1"/>
            <a:r>
              <a:rPr lang="nb-NO" dirty="0" smtClean="0"/>
              <a:t>Reisepenger</a:t>
            </a:r>
          </a:p>
          <a:p>
            <a:r>
              <a:rPr lang="nb-NO" dirty="0" smtClean="0"/>
              <a:t>Mobilbilletter </a:t>
            </a:r>
            <a:r>
              <a:rPr lang="nb-NO" dirty="0" err="1" smtClean="0"/>
              <a:t>RuterBillett</a:t>
            </a:r>
            <a:r>
              <a:rPr lang="nb-NO" dirty="0" smtClean="0"/>
              <a:t> </a:t>
            </a:r>
          </a:p>
          <a:p>
            <a:pPr lvl="1"/>
            <a:r>
              <a:rPr lang="nb-NO" dirty="0"/>
              <a:t>Tidsbegrensede billetter</a:t>
            </a:r>
            <a:r>
              <a:rPr lang="nb-NO" dirty="0" smtClean="0"/>
              <a:t>: </a:t>
            </a:r>
            <a:r>
              <a:rPr lang="nb-NO" dirty="0"/>
              <a:t>30 dager, 7 dager, 24 timer, </a:t>
            </a:r>
            <a:r>
              <a:rPr lang="nb-NO" dirty="0" smtClean="0"/>
              <a:t>enkeltbillett 1 time</a:t>
            </a:r>
          </a:p>
          <a:p>
            <a:pPr lvl="1"/>
            <a:r>
              <a:rPr lang="nb-NO" dirty="0" smtClean="0"/>
              <a:t>Rabattbilletter</a:t>
            </a:r>
            <a:r>
              <a:rPr lang="nb-NO" dirty="0"/>
              <a:t>, </a:t>
            </a:r>
            <a:r>
              <a:rPr lang="nb-NO" dirty="0" smtClean="0"/>
              <a:t>Tilleggsbilletter</a:t>
            </a:r>
            <a:endParaRPr lang="nb-NO" dirty="0"/>
          </a:p>
          <a:p>
            <a:r>
              <a:rPr lang="nb-NO" dirty="0" smtClean="0"/>
              <a:t>Impulskort</a:t>
            </a:r>
          </a:p>
          <a:p>
            <a:pPr lvl="1"/>
            <a:r>
              <a:rPr lang="nb-NO" dirty="0"/>
              <a:t>Tidsbegrensede billetter</a:t>
            </a:r>
            <a:r>
              <a:rPr lang="nb-NO" dirty="0" smtClean="0"/>
              <a:t>: </a:t>
            </a:r>
            <a:r>
              <a:rPr lang="nb-NO" dirty="0"/>
              <a:t>24 </a:t>
            </a:r>
            <a:r>
              <a:rPr lang="nb-NO" dirty="0" smtClean="0"/>
              <a:t>timer, enkeltbillett </a:t>
            </a:r>
            <a:r>
              <a:rPr lang="nb-NO" dirty="0"/>
              <a:t>1 time –  </a:t>
            </a:r>
            <a:r>
              <a:rPr lang="nb-NO" dirty="0" smtClean="0"/>
              <a:t>enkeltbillett </a:t>
            </a:r>
            <a:r>
              <a:rPr lang="nb-NO" dirty="0"/>
              <a:t>1 time kjøpt ombord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4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Fremgangsmåte for informasjonsutveksling og retningslinjer for </a:t>
            </a:r>
            <a:r>
              <a:rPr lang="nb-NO" dirty="0" smtClean="0"/>
              <a:t>prosess ved anbud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Dialogkonferanse for å bli kjent med leverandører og mulige løsninger</a:t>
            </a:r>
          </a:p>
          <a:p>
            <a:r>
              <a:rPr lang="nb-NO" dirty="0" smtClean="0"/>
              <a:t>Oppfølgende skriftlig orientering om løsninger – oppsummering og </a:t>
            </a:r>
            <a:r>
              <a:rPr lang="nb-NO" dirty="0" err="1" smtClean="0"/>
              <a:t>evt</a:t>
            </a:r>
            <a:r>
              <a:rPr lang="nb-NO" dirty="0" smtClean="0"/>
              <a:t> spørsmål</a:t>
            </a:r>
          </a:p>
          <a:p>
            <a:r>
              <a:rPr lang="nb-NO" dirty="0"/>
              <a:t>Én‐til‐én møter med </a:t>
            </a:r>
            <a:r>
              <a:rPr lang="nb-NO" dirty="0" smtClean="0"/>
              <a:t>Ruter</a:t>
            </a:r>
          </a:p>
          <a:p>
            <a:endParaRPr lang="nb-NO" dirty="0"/>
          </a:p>
          <a:p>
            <a:r>
              <a:rPr lang="nb-NO" dirty="0" smtClean="0"/>
              <a:t>Definering av problemstillinger vi ønsker å løse, og prioritering </a:t>
            </a:r>
            <a:r>
              <a:rPr lang="nb-NO" dirty="0" err="1" smtClean="0"/>
              <a:t>ift</a:t>
            </a:r>
            <a:r>
              <a:rPr lang="nb-NO" dirty="0" smtClean="0"/>
              <a:t> til budsjett og ressurser for implementering</a:t>
            </a:r>
          </a:p>
          <a:p>
            <a:r>
              <a:rPr lang="nb-NO" dirty="0" smtClean="0"/>
              <a:t>Formulering av spesifikk RFI for å sikre lik mulighet for alle tilgjengelige leverandører og påfølgende anbudskonkurranse.</a:t>
            </a:r>
          </a:p>
          <a:p>
            <a:r>
              <a:rPr lang="nb-NO" dirty="0" smtClean="0"/>
              <a:t>RFP og endelig valg av leverandør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Perspektiv og </a:t>
            </a:r>
            <a:r>
              <a:rPr lang="nb-NO" dirty="0" smtClean="0"/>
              <a:t>utviklingsbehov for betalingsløsninger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Aktuelle tema kort sikt – 1 til 3 år</a:t>
            </a:r>
          </a:p>
          <a:p>
            <a:pPr lvl="1"/>
            <a:r>
              <a:rPr lang="nb-NO" dirty="0" smtClean="0"/>
              <a:t>Fokus på ytterligere vekst for </a:t>
            </a:r>
            <a:r>
              <a:rPr lang="nb-NO" dirty="0" err="1" smtClean="0"/>
              <a:t>RuterBillett</a:t>
            </a:r>
            <a:r>
              <a:rPr lang="nb-NO" dirty="0" smtClean="0"/>
              <a:t> </a:t>
            </a:r>
            <a:r>
              <a:rPr lang="nb-NO" dirty="0" err="1" smtClean="0"/>
              <a:t>App</a:t>
            </a:r>
            <a:r>
              <a:rPr lang="nb-NO" dirty="0" smtClean="0"/>
              <a:t> – ny </a:t>
            </a:r>
            <a:r>
              <a:rPr lang="nb-NO" dirty="0" err="1" smtClean="0"/>
              <a:t>funksjonallitet</a:t>
            </a:r>
            <a:endParaRPr lang="nb-NO" dirty="0" smtClean="0"/>
          </a:p>
          <a:p>
            <a:pPr lvl="1"/>
            <a:r>
              <a:rPr lang="nb-NO" dirty="0" smtClean="0"/>
              <a:t>Kjøp for andre via </a:t>
            </a:r>
            <a:r>
              <a:rPr lang="nb-NO" dirty="0" err="1" smtClean="0"/>
              <a:t>App</a:t>
            </a:r>
            <a:r>
              <a:rPr lang="nb-NO" dirty="0" smtClean="0"/>
              <a:t> og web – </a:t>
            </a:r>
            <a:r>
              <a:rPr lang="nb-NO" dirty="0" smtClean="0">
                <a:hlinkClick r:id="rId3"/>
              </a:rPr>
              <a:t>www.ruter.no</a:t>
            </a:r>
            <a:endParaRPr lang="nb-NO" dirty="0" smtClean="0"/>
          </a:p>
          <a:p>
            <a:pPr lvl="1"/>
            <a:r>
              <a:rPr lang="nb-NO" dirty="0" smtClean="0"/>
              <a:t>Bedre bedriftsløsning – mobil billett og oversikt for bedriften</a:t>
            </a:r>
          </a:p>
          <a:p>
            <a:pPr lvl="1"/>
            <a:r>
              <a:rPr lang="nb-NO" dirty="0" smtClean="0"/>
              <a:t>Kontantfri direktedistribusjon</a:t>
            </a:r>
          </a:p>
          <a:p>
            <a:pPr lvl="1"/>
            <a:r>
              <a:rPr lang="nb-NO" dirty="0" smtClean="0"/>
              <a:t>Integrerte billettsalgssystemer</a:t>
            </a:r>
          </a:p>
          <a:p>
            <a:pPr lvl="1"/>
            <a:endParaRPr lang="nb-NO" dirty="0"/>
          </a:p>
          <a:p>
            <a:r>
              <a:rPr lang="nb-NO" dirty="0" smtClean="0"/>
              <a:t>Lengre perspektiv</a:t>
            </a:r>
          </a:p>
          <a:p>
            <a:pPr lvl="1"/>
            <a:r>
              <a:rPr lang="nb-NO" dirty="0" err="1" smtClean="0"/>
              <a:t>Account-based</a:t>
            </a:r>
            <a:r>
              <a:rPr lang="nb-NO" dirty="0" smtClean="0"/>
              <a:t> billettløsning</a:t>
            </a:r>
          </a:p>
          <a:p>
            <a:pPr lvl="1"/>
            <a:r>
              <a:rPr lang="nb-NO" dirty="0" smtClean="0"/>
              <a:t>Automatisert validering</a:t>
            </a:r>
          </a:p>
          <a:p>
            <a:pPr lvl="1"/>
            <a:r>
              <a:rPr lang="nb-NO" dirty="0" smtClean="0"/>
              <a:t>Neste generasjon billettautomater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4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ter_Powerpointmal-WideScreen_45_1_28_2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Ruter_Powerpointmal-WideScreen_45_1_28_2</Template>
  <TotalTime>1383</TotalTime>
  <Words>288</Words>
  <Application>Microsoft Office PowerPoint</Application>
  <PresentationFormat>Egendefinert</PresentationFormat>
  <Paragraphs>52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Ruter_Powerpointmal-WideScreen_45_1_28_2</vt:lpstr>
      <vt:lpstr>Spesialsider</vt:lpstr>
      <vt:lpstr>Dialogkonferanse 24. mars 2015</vt:lpstr>
      <vt:lpstr>Hva har vi av betalingsløsninger i dag</vt:lpstr>
      <vt:lpstr>Hva har vi av billettkonsepter i dag</vt:lpstr>
      <vt:lpstr>Fremgangsmåte for informasjonsutveksling og retningslinjer for prosess ved anbud</vt:lpstr>
      <vt:lpstr>Perspektiv og utviklingsbehov for betalingsløsninger</vt:lpstr>
      <vt:lpstr>PowerPoint-presentasjon</vt:lpstr>
    </vt:vector>
  </TitlesOfParts>
  <Company>Ruter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Betaling for reisekortet</dc:title>
  <dc:creator>Erik Kolbjørnsen</dc:creator>
  <cp:lastModifiedBy>Fjær Christian</cp:lastModifiedBy>
  <cp:revision>143</cp:revision>
  <cp:lastPrinted>2015-03-23T15:06:46Z</cp:lastPrinted>
  <dcterms:created xsi:type="dcterms:W3CDTF">2011-11-14T11:23:42Z</dcterms:created>
  <dcterms:modified xsi:type="dcterms:W3CDTF">2015-03-23T16:19:07Z</dcterms:modified>
</cp:coreProperties>
</file>