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</p:sldIdLst>
  <p:sldSz cx="9144000" cy="5715000" type="screen16x10"/>
  <p:notesSz cx="6858000" cy="9144000"/>
  <p:defaultTextStyle>
    <a:defPPr>
      <a:defRPr lang="nb-NO"/>
    </a:defPPr>
    <a:lvl1pPr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74588" indent="-217185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50070" indent="-435263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425551" indent="-653341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901033" indent="-871419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1287018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1544422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1801825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2059229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60000"/>
    <a:srgbClr val="87B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>
      <p:cViewPr>
        <p:scale>
          <a:sx n="100" d="100"/>
          <a:sy n="100" d="100"/>
        </p:scale>
        <p:origin x="-648" y="504"/>
      </p:cViewPr>
      <p:guideLst>
        <p:guide orient="horz" pos="2782"/>
        <p:guide orient="horz" pos="856"/>
        <p:guide pos="454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0"/>
    </p:cViewPr>
  </p:sorterViewPr>
  <p:notesViewPr>
    <p:cSldViewPr>
      <p:cViewPr varScale="1">
        <p:scale>
          <a:sx n="102" d="100"/>
          <a:sy n="102" d="100"/>
        </p:scale>
        <p:origin x="-355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4E4EE7-AE36-40B4-8D5D-17D56A5EE4FB}" type="datetimeFigureOut">
              <a:rPr lang="nb-NO"/>
              <a:pPr>
                <a:defRPr/>
              </a:pPr>
              <a:t>24.11.2013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1989138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5E55DF-D652-4D9D-948F-18B91E7F5EC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24582" name="Bilde 5" descr="Logo-sor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6563" y="8877300"/>
            <a:ext cx="1219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735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F5A882-F21F-4BE2-8F3C-95BF2808A063}" type="datetimeFigureOut">
              <a:rPr lang="nb-NO"/>
              <a:pPr>
                <a:defRPr/>
              </a:pPr>
              <a:t>24.11.2013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468313"/>
            <a:ext cx="4641850" cy="2901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3492500"/>
            <a:ext cx="5486400" cy="496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1989138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C77C6B-F5C4-4346-A23F-534C72B796E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21512" name="Bilde 7" descr="Logo-sor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6563" y="8877300"/>
            <a:ext cx="1219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37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4588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0070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5551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1033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7380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52856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28332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03808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67855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54971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3" y="0"/>
            <a:ext cx="2878073" cy="1494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1" y="1551831"/>
            <a:ext cx="2877968" cy="1224136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9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6" y="0"/>
            <a:ext cx="9175188" cy="5735118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6" y="0"/>
            <a:ext cx="9175188" cy="57351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8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29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" y="0"/>
            <a:ext cx="9143003" cy="5715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76646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8433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8385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innhold 6"/>
          <p:cNvSpPr>
            <a:spLocks noGrp="1"/>
          </p:cNvSpPr>
          <p:nvPr>
            <p:ph idx="11"/>
          </p:nvPr>
        </p:nvSpPr>
        <p:spPr>
          <a:xfrm>
            <a:off x="638839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8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46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7474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" y="0"/>
            <a:ext cx="9143003" cy="5715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52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9143003" cy="5715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076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345332"/>
            <a:ext cx="6550000" cy="3600000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9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25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9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25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2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EF8F3-F558-4445-8609-5621AE8CA248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C237B-B3DD-4E68-A444-9FD1911074B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870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51831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38947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3" y="0"/>
            <a:ext cx="2878073" cy="149399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1" y="1551831"/>
            <a:ext cx="2877968" cy="1224135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48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1188" y="1177315"/>
            <a:ext cx="396000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88464" y="1177315"/>
            <a:ext cx="396000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1770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1188" y="1177315"/>
            <a:ext cx="5905028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88224" y="1177315"/>
            <a:ext cx="2160240" cy="392782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197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843808" y="1201316"/>
            <a:ext cx="5905028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560" y="1201316"/>
            <a:ext cx="216024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0188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188" y="1177314"/>
            <a:ext cx="3960812" cy="672074"/>
          </a:xfrm>
        </p:spPr>
        <p:txBody>
          <a:bodyPr/>
          <a:lstStyle>
            <a:lvl1pPr marL="0" indent="0">
              <a:buNone/>
              <a:defRPr sz="2000" b="1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188" y="1849388"/>
            <a:ext cx="3960000" cy="32557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17" y="1177313"/>
            <a:ext cx="4032697" cy="6720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16" y="1849388"/>
            <a:ext cx="4032448" cy="32557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4EB2-E0B0-4114-B07A-8ADAFBE308B4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626CE-081D-4339-A305-6C9137EFE8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1169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189" y="1177313"/>
            <a:ext cx="8137525" cy="1620180"/>
          </a:xfrm>
        </p:spPr>
        <p:txBody>
          <a:bodyPr tIns="74878">
            <a:normAutofit/>
          </a:bodyPr>
          <a:lstStyle>
            <a:lvl1pPr marL="0" indent="0">
              <a:buNone/>
              <a:defRPr sz="2000" b="0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189" y="2857501"/>
            <a:ext cx="8137525" cy="22476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ECE31-6DEE-4161-A9A7-30199BDAC5E9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FFC60-9DA0-4F83-BC03-AFC6AAB306B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15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5130-3420-4BF7-8EFF-9B842B90F285}" type="datetime1">
              <a:rPr lang="nb-NO"/>
              <a:pPr>
                <a:defRPr/>
              </a:pPr>
              <a:t>24.11.2013</a:t>
            </a:fld>
            <a:endParaRPr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68101-5E73-4842-84AF-B77D371DB73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69AFA-CD9D-430C-AD78-975833FF0057}" type="datetime1">
              <a:rPr lang="nb-NO"/>
              <a:pPr>
                <a:defRPr/>
              </a:pPr>
              <a:t>24.11.2013</a:t>
            </a:fld>
            <a:endParaRPr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38BE0-F564-4F37-9EE1-02B6F953E84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tisk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11559" y="1201316"/>
            <a:ext cx="3960000" cy="360040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5476" indent="0">
              <a:buNone/>
              <a:defRPr sz="2900"/>
            </a:lvl2pPr>
            <a:lvl3pPr marL="950952" indent="0">
              <a:buNone/>
              <a:defRPr sz="2500"/>
            </a:lvl3pPr>
            <a:lvl4pPr marL="1426428" indent="0">
              <a:buNone/>
              <a:defRPr sz="2100"/>
            </a:lvl4pPr>
            <a:lvl5pPr marL="1901904" indent="0">
              <a:buNone/>
              <a:defRPr sz="2100"/>
            </a:lvl5pPr>
            <a:lvl6pPr marL="2377380" indent="0">
              <a:buNone/>
              <a:defRPr sz="2100"/>
            </a:lvl6pPr>
            <a:lvl7pPr marL="2852856" indent="0">
              <a:buNone/>
              <a:defRPr sz="2100"/>
            </a:lvl7pPr>
            <a:lvl8pPr marL="3328332" indent="0">
              <a:buNone/>
              <a:defRPr sz="2100"/>
            </a:lvl8pPr>
            <a:lvl9pPr marL="3803808" indent="0">
              <a:buNone/>
              <a:defRPr sz="21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4716016" y="1201716"/>
            <a:ext cx="3960000" cy="360000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611560" y="517240"/>
            <a:ext cx="8075240" cy="599778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0845-169D-4F6F-B707-36A3C2E10C2B}" type="datetime1">
              <a:rPr lang="nb-NO"/>
              <a:pPr>
                <a:defRPr/>
              </a:pPr>
              <a:t>24.11.2013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1288-1D36-443B-9EE0-7D76D01993B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11560" y="1357312"/>
            <a:ext cx="8064896" cy="303000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5476" indent="0">
              <a:buNone/>
              <a:defRPr sz="2900"/>
            </a:lvl2pPr>
            <a:lvl3pPr marL="950952" indent="0">
              <a:buNone/>
              <a:defRPr sz="2500"/>
            </a:lvl3pPr>
            <a:lvl4pPr marL="1426428" indent="0">
              <a:buNone/>
              <a:defRPr sz="2100"/>
            </a:lvl4pPr>
            <a:lvl5pPr marL="1901904" indent="0">
              <a:buNone/>
              <a:defRPr sz="2100"/>
            </a:lvl5pPr>
            <a:lvl6pPr marL="2377380" indent="0">
              <a:buNone/>
              <a:defRPr sz="2100"/>
            </a:lvl6pPr>
            <a:lvl7pPr marL="2852856" indent="0">
              <a:buNone/>
              <a:defRPr sz="2100"/>
            </a:lvl7pPr>
            <a:lvl8pPr marL="3328332" indent="0">
              <a:buNone/>
              <a:defRPr sz="2100"/>
            </a:lvl8pPr>
            <a:lvl9pPr marL="3803808" indent="0">
              <a:buNone/>
              <a:defRPr sz="21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611560" y="517240"/>
            <a:ext cx="8075240" cy="599778"/>
          </a:xfrm>
        </p:spPr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D9B1-291D-4A8E-9E15-86F9DE341D6B}" type="datetime1">
              <a:rPr lang="nb-NO"/>
              <a:pPr>
                <a:defRPr/>
              </a:pPr>
              <a:t>24.11.2013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78D6-888D-4277-B746-1CA1F7AD0B6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3CC-909B-43C1-A166-DD43EA188E47}" type="datetime1">
              <a:rPr lang="nb-NO"/>
              <a:pPr>
                <a:defRPr/>
              </a:pPr>
              <a:t>24.11.2013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6D8-7FBC-42DF-8F96-A8130C094A3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51831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38947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4" y="0"/>
            <a:ext cx="2878071" cy="149399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2" y="1551831"/>
            <a:ext cx="2877966" cy="1224135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AC4E3-D362-4D4C-A7FC-6089373DDE62}" type="datetime1">
              <a:rPr lang="nb-NO"/>
              <a:pPr>
                <a:defRPr/>
              </a:pPr>
              <a:t>24.11.2013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5DB2-4D92-45C2-80FD-500F378E985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38"/>
          <p:cNvGrpSpPr>
            <a:grpSpLocks/>
          </p:cNvGrpSpPr>
          <p:nvPr userDrawn="1"/>
        </p:nvGrpSpPr>
        <p:grpSpPr bwMode="auto">
          <a:xfrm>
            <a:off x="2990193" y="1336717"/>
            <a:ext cx="3169872" cy="3050502"/>
            <a:chOff x="5310958" y="2374788"/>
            <a:chExt cx="5629018" cy="5419817"/>
          </a:xfrm>
        </p:grpSpPr>
        <p:grpSp>
          <p:nvGrpSpPr>
            <p:cNvPr id="3" name="Gruppe 16"/>
            <p:cNvGrpSpPr/>
            <p:nvPr userDrawn="1"/>
          </p:nvGrpSpPr>
          <p:grpSpPr>
            <a:xfrm>
              <a:off x="5670436" y="3692865"/>
              <a:ext cx="5269540" cy="812979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3" name="Trapes 12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4" name="Trapes 13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4" name="Gruppe 25"/>
            <p:cNvGrpSpPr/>
            <p:nvPr userDrawn="1"/>
          </p:nvGrpSpPr>
          <p:grpSpPr>
            <a:xfrm>
              <a:off x="5310958" y="5690869"/>
              <a:ext cx="5269540" cy="799200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1" name="Trapes 10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2" name="Trapes 11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5" name="Gruppe 29"/>
            <p:cNvGrpSpPr/>
            <p:nvPr userDrawn="1"/>
          </p:nvGrpSpPr>
          <p:grpSpPr>
            <a:xfrm rot="6060610" flipH="1">
              <a:off x="4450019" y="4673845"/>
              <a:ext cx="5417928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9" name="Trapes 8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0" name="Trapes 9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6" name="Gruppe 35"/>
            <p:cNvGrpSpPr/>
            <p:nvPr userDrawn="1"/>
          </p:nvGrpSpPr>
          <p:grpSpPr>
            <a:xfrm rot="6060610" flipH="1">
              <a:off x="6432945" y="4671189"/>
              <a:ext cx="5416395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7" name="Trapes 6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8" name="Trapes 7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ert symb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7"/>
          <p:cNvGrpSpPr/>
          <p:nvPr userDrawn="1"/>
        </p:nvGrpSpPr>
        <p:grpSpPr>
          <a:xfrm>
            <a:off x="3193050" y="2078536"/>
            <a:ext cx="2967304" cy="457587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3" name="Trapes 2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4" name="Trapes 3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5" name="Gruppe 21"/>
          <p:cNvGrpSpPr/>
          <p:nvPr userDrawn="1"/>
        </p:nvGrpSpPr>
        <p:grpSpPr>
          <a:xfrm>
            <a:off x="2990626" y="3203116"/>
            <a:ext cx="2967304" cy="449831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6" name="Trapes 5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7" name="Trapes 6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8" name="Gruppe 24"/>
          <p:cNvGrpSpPr/>
          <p:nvPr userDrawn="1"/>
        </p:nvGrpSpPr>
        <p:grpSpPr>
          <a:xfrm rot="6060610" flipH="1">
            <a:off x="2506513" y="2630577"/>
            <a:ext cx="3049491" cy="46377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9" name="Trapes 8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0" name="Trapes 9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11" name="Gruppe 27"/>
          <p:cNvGrpSpPr/>
          <p:nvPr userDrawn="1"/>
        </p:nvGrpSpPr>
        <p:grpSpPr>
          <a:xfrm rot="6060610" flipH="1">
            <a:off x="3623108" y="2629083"/>
            <a:ext cx="3048628" cy="46377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12" name="Trapes 11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3" name="Trapes 12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51793E-7 L -0.04757 0.2884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4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0523E-6 L -0.29028 -0.0023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793E-7 L 0.05573 -0.4564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34629E-6 L 0.36996 -0.00694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9" cy="35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4" cy="35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6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9" cy="35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4" cy="35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6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" y="404781"/>
            <a:ext cx="2157458" cy="35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3617" y="409228"/>
            <a:ext cx="6823502" cy="35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9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8" cy="35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2" cy="35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" y="409228"/>
            <a:ext cx="2157457" cy="35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1776" y="413675"/>
            <a:ext cx="6823500" cy="35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32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9622" y="409229"/>
            <a:ext cx="2157457" cy="359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3" y="413675"/>
            <a:ext cx="6823500" cy="359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2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11447" y="517353"/>
            <a:ext cx="8136000" cy="59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11448" y="1177669"/>
            <a:ext cx="8137436" cy="374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15623" y="5198541"/>
            <a:ext cx="1008352" cy="24303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marL="0" algn="l" defTabSz="950952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1200" kern="120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F30B505-5128-4BB6-8610-94C3528B68C7}" type="datetime1">
              <a:rPr lang="nb-NO" smtClean="0"/>
              <a:pPr>
                <a:defRPr/>
              </a:pPr>
              <a:t>24.11.2013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195490" y="5198541"/>
            <a:ext cx="5184788" cy="24303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marL="0" algn="l" defTabSz="950952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1200" kern="120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11447" y="5197648"/>
            <a:ext cx="404950" cy="24035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algn="l" defTabSz="950952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1031" name="Bilde 12" descr="Logo-hvit.pn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618063" y="5175310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5" r:id="rId9"/>
    <p:sldLayoutId id="2147483748" r:id="rId10"/>
    <p:sldLayoutId id="2147483776" r:id="rId11"/>
    <p:sldLayoutId id="2147483775" r:id="rId12"/>
    <p:sldLayoutId id="2147483778" r:id="rId13"/>
    <p:sldLayoutId id="2147483777" r:id="rId14"/>
    <p:sldLayoutId id="2147483784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3" r:id="rId21"/>
    <p:sldLayoutId id="2147483794" r:id="rId22"/>
    <p:sldLayoutId id="2147483791" r:id="rId23"/>
    <p:sldLayoutId id="2147483792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69" r:id="rId31"/>
    <p:sldLayoutId id="2147483770" r:id="rId3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0070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Georgia" pitchFamily="18" charset="0"/>
          <a:ea typeface="+mj-ea"/>
          <a:cs typeface="+mj-cs"/>
        </a:defRPr>
      </a:lvl1pPr>
      <a:lvl2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2pPr>
      <a:lvl3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3pPr>
      <a:lvl4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4pPr>
      <a:lvl5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5pPr>
      <a:lvl6pPr marL="257404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6pPr>
      <a:lvl7pPr marL="514807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7pPr>
      <a:lvl8pPr marL="772211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8pPr>
      <a:lvl9pPr marL="1029614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9pPr>
    </p:titleStyle>
    <p:bodyStyle>
      <a:lvl1pPr marL="280641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900" kern="1200">
          <a:solidFill>
            <a:srgbClr val="32374B"/>
          </a:solidFill>
          <a:latin typeface="Georgia" pitchFamily="18" charset="0"/>
          <a:ea typeface="+mn-ea"/>
          <a:cs typeface="+mn-cs"/>
        </a:defRPr>
      </a:lvl1pPr>
      <a:lvl2pPr marL="561283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500" kern="1200">
          <a:solidFill>
            <a:srgbClr val="32374B"/>
          </a:solidFill>
          <a:latin typeface="Georgia" pitchFamily="18" charset="0"/>
          <a:ea typeface="+mn-ea"/>
          <a:cs typeface="+mn-cs"/>
        </a:defRPr>
      </a:lvl2pPr>
      <a:lvl3pPr marL="841924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300" kern="1200">
          <a:solidFill>
            <a:srgbClr val="32374B"/>
          </a:solidFill>
          <a:latin typeface="Georgia" pitchFamily="18" charset="0"/>
          <a:ea typeface="+mn-ea"/>
          <a:cs typeface="+mn-cs"/>
        </a:defRPr>
      </a:lvl3pPr>
      <a:lvl4pPr marL="1122566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100" kern="1200">
          <a:solidFill>
            <a:srgbClr val="32374B"/>
          </a:solidFill>
          <a:latin typeface="Georgia" pitchFamily="18" charset="0"/>
          <a:ea typeface="+mn-ea"/>
          <a:cs typeface="+mn-cs"/>
        </a:defRPr>
      </a:lvl4pPr>
      <a:lvl5pPr marL="1394270" indent="-271704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100" kern="1200">
          <a:solidFill>
            <a:srgbClr val="32374B"/>
          </a:solidFill>
          <a:latin typeface="Georgia" pitchFamily="18" charset="0"/>
          <a:ea typeface="+mn-ea"/>
          <a:cs typeface="+mn-cs"/>
        </a:defRPr>
      </a:lvl5pPr>
      <a:lvl6pPr marL="2615118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594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070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546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76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52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28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904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380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2856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8332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3808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567855"/>
            <a:ext cx="5292080" cy="929605"/>
          </a:xfrm>
        </p:spPr>
        <p:txBody>
          <a:bodyPr/>
          <a:lstStyle/>
          <a:p>
            <a:r>
              <a:rPr lang="nb-NO" dirty="0" smtClean="0"/>
              <a:t>Østensjø kontrakten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3001516"/>
            <a:ext cx="4970770" cy="658513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</a:rPr>
              <a:t>25</a:t>
            </a:r>
            <a:r>
              <a:rPr lang="nb-NO" dirty="0" smtClean="0">
                <a:solidFill>
                  <a:srgbClr val="000000"/>
                </a:solidFill>
              </a:rPr>
              <a:t>. </a:t>
            </a:r>
            <a:r>
              <a:rPr lang="nb-NO" dirty="0">
                <a:solidFill>
                  <a:srgbClr val="000000"/>
                </a:solidFill>
              </a:rPr>
              <a:t>n</a:t>
            </a:r>
            <a:r>
              <a:rPr lang="nb-NO" dirty="0" smtClean="0">
                <a:solidFill>
                  <a:srgbClr val="000000"/>
                </a:solidFill>
              </a:rPr>
              <a:t>ovember 2013</a:t>
            </a: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73 Jernbanetorget - Bjørndal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Jernbanetorget, Dyvekes bro, Manglerud, Ryen, Abildsø, Skullerud, Mortensrud, Bjørndal.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15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Rushtidslinje som kjøres kun i rushretning.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800 / 240 000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Linjen vurderes nedlagt. Linje 70 styrkes og kapasiteten Mortensrud – Bjørndal styrkes.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74 Vika - Mortensrud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Vika, Bjørvika, Dyvekes bro, Ekeberg, Holtet, Karlsrud, Munkerud, Mortensrud.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riftstid ca. 06 - 19.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15/30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likt hele året, to dubleringer innstilles i skoleferiene.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2 600 / 800 000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Toalett Mortensrud T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Linjen vurderes utvidet til full driftstid.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75 Lambertseter ring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Bydelslinje på Lambertseter og Nordstrand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Driftstid ca. 8 – 17 mandag  - fredag.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30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likt hele året.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250 / 60 000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Linjen har svakt belegg, men på det nåværende tidspunkt er det ikke planer om nedleggelse eller større endringer.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78 Østensjø ring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Bydelslinje Bryn, Manglerud, Abildsø, Bogerud, Ulsrud, Oppsal, Skøyenåsen.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Driftstid ca. 7 – 18 mandag  - lørdag.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30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likt hele året.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1 400/ 370 000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Toalett spisemulighet </a:t>
            </a:r>
            <a:r>
              <a:rPr lang="nb-NO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Bryn senter.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Linjen har bra belegg, og det vurderes utvidelse av driftstiden.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3466381" y="1345332"/>
            <a:ext cx="565058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70 rutesatte busser, hvorav 7 </a:t>
            </a:r>
            <a:r>
              <a:rPr lang="nb-NO" dirty="0" err="1" smtClean="0"/>
              <a:t>midibusser</a:t>
            </a:r>
            <a:r>
              <a:rPr lang="nb-NO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Antall </a:t>
            </a:r>
            <a:r>
              <a:rPr lang="nb-NO" dirty="0" err="1" smtClean="0"/>
              <a:t>rutetimer</a:t>
            </a:r>
            <a:r>
              <a:rPr lang="nb-NO" dirty="0" smtClean="0"/>
              <a:t> pr. år ca. 127 500.</a:t>
            </a:r>
          </a:p>
          <a:p>
            <a:pPr marL="342900" indent="-342900">
              <a:buFont typeface="Arial" pitchFamily="34" charset="0"/>
              <a:buChar char="•"/>
            </a:pP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Antall rutekilometer pr. år ca. 3,1 mill.</a:t>
            </a:r>
          </a:p>
          <a:p>
            <a:pPr marL="342900" indent="-342900">
              <a:buFont typeface="Arial" pitchFamily="34" charset="0"/>
              <a:buChar char="•"/>
            </a:pPr>
            <a:endParaRPr lang="nb-NO" dirty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Ca. 10 mill. reiser pr. år.</a:t>
            </a:r>
          </a:p>
          <a:p>
            <a:pPr marL="342900" indent="-342900">
              <a:buFont typeface="Arial" pitchFamily="34" charset="0"/>
              <a:buChar char="•"/>
            </a:pP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Ikke natt-trafikk.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3" name="Tittel 1"/>
          <p:cNvSpPr>
            <a:spLocks noGrp="1"/>
          </p:cNvSpPr>
          <p:nvPr>
            <p:ph type="ctrTitle"/>
          </p:nvPr>
        </p:nvSpPr>
        <p:spPr>
          <a:xfrm>
            <a:off x="3466381" y="337220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Dagens kontrakt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23 Lysaker  - Simensbråten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Kjører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hovedsak ring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og betjener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viktige knutepunkter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langs denne.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Full driftstid alle dager.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10/20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Redusert frekvens 8 uker på sommeren og jul påske.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ca.10 000 / 3,2 mill.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takting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med linje 24 og fremkommelighet.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Toalett/spiserom på Simensbråten.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Vurderes slått sammen med linje 24 og trafikkeres med leddbusser.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0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24 Fornebu - Brynseng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Fornebu, Lysaker, Skøyen, Hoff, Smedstad, deretter ring 3 til Brynseng T.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Toveis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rushtidslinje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10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alle hverdager, redusert frekvens 8 uker sommer og jul, påske.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2 500 / 0,7 mill.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takting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med linje 23 og fremkommelighet.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Toalett Fornebu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Vurderes slått sammen med linje 23 og nedlagt som egen linje.</a:t>
            </a: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28 Fornebu – Helsfyr T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 lnSpcReduction="10000"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Fornebu, Rikshospitalet, Smedstad, Majorstuen, ring 2 til Carl Berners plass, Grenseveien til Helsfyr T.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Toveis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rushtidslinje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10/(7,5)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alle hverdager, redusert frekvens 4 uker sommer og jul, påske.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3 300 / 1 mill.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Kapasitet, fremkommelighet, samspillet med andre linjer på ring 2.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Toalett Fornebu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Vurderes overført til en annen kontrakt. 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57 Løren ring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Lokallinje Løren området.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Utvidet driftsdøgn og frekvens fra (15.12.)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da med full driftstid alle dager hele året.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15/30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1 600/ 450 000.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Linjen vurderes avviklet når T-banen kommer til Løren våren 2016, og som en konsekvens av dette vurderes det å overføre den til en annen kontrakt.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Dårlig veinett og kapasitet.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61 Tveita – Bøler/Solfjellet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Bydelslinje Bøler, Oppsal, Tveita, Haugerud.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mandag – lørdag mellom ca. 08-16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hele året.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30</a:t>
            </a:r>
          </a:p>
          <a:p>
            <a:pPr marL="285750" indent="-285750">
              <a:buFont typeface="Arial" pitchFamily="34" charset="0"/>
              <a:buChar char="•"/>
            </a:pP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</a:t>
            </a:r>
            <a:r>
              <a:rPr lang="nb-NO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300 / 80 000</a:t>
            </a:r>
          </a:p>
          <a:p>
            <a:pPr marL="285750" indent="-285750">
              <a:buFont typeface="Arial" pitchFamily="34" charset="0"/>
              <a:buChar char="•"/>
            </a:pP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Toalett Tveita T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66 Helsfyr T – Grorud T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 lnSpcReduction="10000"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Tvetenveien, Ole Deviks vei, Breivollveien, Strømsveien, Prof. Birkelands vei, Grorudveien.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Betjener arbeidsplasser og kjøpesentre i  Groruddalen.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mandag – lørdag mellom ca. 07-23 hele året.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15/30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3 000 / 1 mill.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fremkommelighet.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Toalett Helsfyr T/Grorud T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Vurderes overført til annen kontrakt.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Linje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smtClean="0">
                <a:latin typeface="Arial" pitchFamily="34" charset="0"/>
                <a:cs typeface="Arial" pitchFamily="34" charset="0"/>
              </a:rPr>
              <a:t>70 Vika – Skullerud T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Vika, Jernbanetorget, Dyvekes bro, Manglerud, Ryen, Abildsø, Skullerud T.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Fulldriftslinje som kjøres likt hele året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Frekvens 10/15/30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 / år ca. 5 500 / 1,7 mill.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Fremkommelighet og kapasitet.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Toalett Skullerud T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 vurderes leddbusser . Økt frekvens i rush hvis linje 73 nedlegges.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0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logkoferanse 25 11 13 - Olav">
  <a:themeElements>
    <a:clrScheme name="Ruter">
      <a:dk1>
        <a:sysClr val="windowText" lastClr="000000"/>
      </a:dk1>
      <a:lt1>
        <a:sysClr val="window" lastClr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300"/>
      </a:accent3>
      <a:accent4>
        <a:srgbClr val="41BECD"/>
      </a:accent4>
      <a:accent5>
        <a:srgbClr val="6E0A14"/>
      </a:accent5>
      <a:accent6>
        <a:srgbClr val="78B428"/>
      </a:accent6>
      <a:hlink>
        <a:srgbClr val="0000FF"/>
      </a:hlink>
      <a:folHlink>
        <a:srgbClr val="800080"/>
      </a:folHlink>
    </a:clrScheme>
    <a:fontScheme name="Offisiel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Dialogkoferanse 25 11 13 - Olav</Template>
  <TotalTime>210</TotalTime>
  <Words>773</Words>
  <Application>Microsoft Office PowerPoint</Application>
  <PresentationFormat>Skjermfremvisning (16:10)</PresentationFormat>
  <Paragraphs>131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4" baseType="lpstr">
      <vt:lpstr>Dialogkoferanse 25 11 13 - Olav</vt:lpstr>
      <vt:lpstr>Østensjø kontrakten </vt:lpstr>
      <vt:lpstr>Dagens kontrakt</vt:lpstr>
      <vt:lpstr>Linje 23 Lysaker  - Simensbråten</vt:lpstr>
      <vt:lpstr>Linje 24 Fornebu - Brynseng</vt:lpstr>
      <vt:lpstr>Linje 28 Fornebu – Helsfyr T</vt:lpstr>
      <vt:lpstr>Linje 57 Løren ring</vt:lpstr>
      <vt:lpstr>Linje 61 Tveita – Bøler/Solfjellet</vt:lpstr>
      <vt:lpstr>Linje 66 Helsfyr T – Grorud T</vt:lpstr>
      <vt:lpstr>Linje 70 Vika – Skullerud T</vt:lpstr>
      <vt:lpstr>Linje 73 Jernbanetorget - Bjørndal</vt:lpstr>
      <vt:lpstr>Linje 74 Vika - Mortensrud</vt:lpstr>
      <vt:lpstr>Linje 75 Lambertseter ring</vt:lpstr>
      <vt:lpstr>Linje 78 Østensjø ring</vt:lpstr>
    </vt:vector>
  </TitlesOfParts>
  <Company>Ruter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Konkurranse  busslinjer i Akershus syd</dc:title>
  <dc:creator>Jan Erik Pedersen</dc:creator>
  <cp:lastModifiedBy>Jan Erik Pedersen</cp:lastModifiedBy>
  <cp:revision>26</cp:revision>
  <dcterms:created xsi:type="dcterms:W3CDTF">2013-11-18T07:47:16Z</dcterms:created>
  <dcterms:modified xsi:type="dcterms:W3CDTF">2013-11-24T12:33:08Z</dcterms:modified>
</cp:coreProperties>
</file>