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8" r:id="rId4"/>
    <p:sldId id="265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DFD31-44E7-4305-BAA3-D252751A1AB5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58F03-E613-442B-A3EA-3C7B03801D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483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782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3168">
              <a:defRPr/>
            </a:pPr>
            <a:endParaRPr lang="nb-NO" sz="14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A3C466-93E5-4CF5-94F5-FB83856BF616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821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728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07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329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nimert symbol">
    <p:bg>
      <p:bgPr>
        <a:solidFill>
          <a:srgbClr val="E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e 17"/>
          <p:cNvGrpSpPr/>
          <p:nvPr userDrawn="1"/>
        </p:nvGrpSpPr>
        <p:grpSpPr>
          <a:xfrm>
            <a:off x="4257400" y="2494243"/>
            <a:ext cx="3956405" cy="549104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15" name="Trapes 14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17" name="Trapes 16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grpSp>
        <p:nvGrpSpPr>
          <p:cNvPr id="22" name="Gruppe 21"/>
          <p:cNvGrpSpPr/>
          <p:nvPr userDrawn="1"/>
        </p:nvGrpSpPr>
        <p:grpSpPr>
          <a:xfrm>
            <a:off x="3987502" y="3843741"/>
            <a:ext cx="3956405" cy="539797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3" name="Trapes 22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4" name="Trapes 23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grpSp>
        <p:nvGrpSpPr>
          <p:cNvPr id="25" name="Gruppe 24"/>
          <p:cNvGrpSpPr/>
          <p:nvPr userDrawn="1"/>
        </p:nvGrpSpPr>
        <p:grpSpPr>
          <a:xfrm rot="6060610" flipH="1">
            <a:off x="3545320" y="3125775"/>
            <a:ext cx="3659389" cy="618360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6" name="Trapes 25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7" name="Trapes 26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grpSp>
        <p:nvGrpSpPr>
          <p:cNvPr id="28" name="Gruppe 27"/>
          <p:cNvGrpSpPr/>
          <p:nvPr userDrawn="1"/>
        </p:nvGrpSpPr>
        <p:grpSpPr>
          <a:xfrm rot="6060610" flipH="1">
            <a:off x="5034058" y="3123981"/>
            <a:ext cx="3658353" cy="618360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9" name="Trapes 28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30" name="Trapes 29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</p:spTree>
    <p:extLst>
      <p:ext uri="{BB962C8B-B14F-4D97-AF65-F5344CB8AC3E}">
        <p14:creationId xmlns:p14="http://schemas.microsoft.com/office/powerpoint/2010/main" val="2915603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51793E-7 L -0.04757 0.2884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14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80523E-6 L -0.29028 -0.00232 " pathEditMode="relative" rAng="0" ptsTypes="AA">
                                      <p:cBhvr>
                                        <p:cTn id="20" dur="1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00" y="-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51793E-7 L 0.05573 -0.4564 " pathEditMode="relative" rAng="0" ptsTypes="AA">
                                      <p:cBhvr>
                                        <p:cTn id="22" dur="1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-228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4629E-6 L 0.36996 -0.00694 " pathEditMode="relative" rAng="0" ptsTypes="AA">
                                      <p:cBhvr>
                                        <p:cTn id="24" dur="1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killea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 descr="5.jpg"/>
          <p:cNvPicPr>
            <a:picLocks noChangeAspect="1"/>
          </p:cNvPicPr>
          <p:nvPr userDrawn="1"/>
        </p:nvPicPr>
        <p:blipFill>
          <a:blip r:embed="rId2" cstate="print"/>
          <a:srcRect t="100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487488" y="6238210"/>
            <a:ext cx="1344149" cy="292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CB24E5-CAA8-4743-81A0-A8CB840378B8}" type="datetime1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2927648" y="6238210"/>
            <a:ext cx="6912768" cy="292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4917" y="6237312"/>
            <a:ext cx="54054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814917" y="1628777"/>
            <a:ext cx="10363200" cy="506487"/>
          </a:xfrm>
        </p:spPr>
        <p:txBody>
          <a:bodyPr/>
          <a:lstStyle>
            <a:lvl1pPr>
              <a:defRPr sz="3512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814917" y="2132856"/>
            <a:ext cx="10369648" cy="1080120"/>
          </a:xfrm>
        </p:spPr>
        <p:txBody>
          <a:bodyPr>
            <a:noAutofit/>
          </a:bodyPr>
          <a:lstStyle>
            <a:lvl1pPr marL="0" indent="0" algn="l">
              <a:buNone/>
              <a:defRPr sz="3512">
                <a:solidFill>
                  <a:schemeClr val="bg1"/>
                </a:solidFill>
              </a:defRPr>
            </a:lvl1pPr>
            <a:lvl2pPr marL="570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1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1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2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2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63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14" name="Bilde 13" descr="Logo-hvi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160118" y="6217069"/>
            <a:ext cx="1546373" cy="296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697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717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948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760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766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187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720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56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722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280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>
          <a:xfrm>
            <a:off x="1233403" y="1874548"/>
            <a:ext cx="9328488" cy="1080120"/>
          </a:xfrm>
        </p:spPr>
        <p:txBody>
          <a:bodyPr/>
          <a:lstStyle/>
          <a:p>
            <a:r>
              <a:rPr lang="nb-NO" sz="6600" i="1" dirty="0"/>
              <a:t>Godtgjørelse</a:t>
            </a:r>
          </a:p>
          <a:p>
            <a:r>
              <a:rPr lang="nb-NO" sz="6600" i="1" dirty="0"/>
              <a:t> Minibuss Akershus vest</a:t>
            </a:r>
          </a:p>
        </p:txBody>
      </p:sp>
    </p:spTree>
    <p:extLst>
      <p:ext uri="{BB962C8B-B14F-4D97-AF65-F5344CB8AC3E}">
        <p14:creationId xmlns:p14="http://schemas.microsoft.com/office/powerpoint/2010/main" val="302024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7347E2-2BAA-4469-A751-1A1101CB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Godtgjørelse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6B05AB2B-0028-4574-9604-E59B3C835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20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nb-NO" sz="3000" dirty="0"/>
          </a:p>
          <a:p>
            <a:pPr marL="0" indent="0">
              <a:buNone/>
            </a:pPr>
            <a:r>
              <a:rPr lang="nb-NO" sz="3000" dirty="0"/>
              <a:t>Dele opp godtgjørelse i to:</a:t>
            </a:r>
          </a:p>
          <a:p>
            <a:pPr marL="0" indent="0">
              <a:buNone/>
            </a:pPr>
            <a:endParaRPr lang="nb-NO" sz="3000" dirty="0"/>
          </a:p>
          <a:p>
            <a:pPr lvl="1"/>
            <a:r>
              <a:rPr lang="nb-NO" sz="3000" dirty="0"/>
              <a:t>Pris pr innleietime</a:t>
            </a:r>
          </a:p>
          <a:p>
            <a:pPr lvl="1"/>
            <a:r>
              <a:rPr lang="nb-NO" sz="3000" dirty="0"/>
              <a:t>Kapitalkostnad (pris pr minibuss)</a:t>
            </a:r>
          </a:p>
          <a:p>
            <a:pPr marL="457200" lvl="1" indent="0">
              <a:buNone/>
            </a:pPr>
            <a:endParaRPr lang="nb-NO" sz="3000" dirty="0"/>
          </a:p>
          <a:p>
            <a:pPr marL="457200" lvl="1" indent="0">
              <a:buNone/>
            </a:pPr>
            <a:r>
              <a:rPr lang="nb-NO" sz="3000" dirty="0"/>
              <a:t>Også:</a:t>
            </a:r>
          </a:p>
          <a:p>
            <a:pPr lvl="1"/>
            <a:r>
              <a:rPr lang="nb-NO" sz="3000" dirty="0"/>
              <a:t>Kapitalkostnad for ladeinfrastruktur?</a:t>
            </a:r>
          </a:p>
          <a:p>
            <a:pPr lvl="1"/>
            <a:endParaRPr lang="nb-NO" dirty="0"/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EA61DEA-102C-466D-9ECE-F53C76948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091" y="1425984"/>
            <a:ext cx="299085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35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60CF8E-6726-4942-9AF5-23CDEDDA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Endringspriser på minibuss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B8509F73-01F7-4683-AE94-D021B7B5D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06196" cy="4351338"/>
          </a:xfrm>
        </p:spPr>
        <p:txBody>
          <a:bodyPr/>
          <a:lstStyle/>
          <a:p>
            <a:r>
              <a:rPr lang="nb-NO" dirty="0"/>
              <a:t>Operatør priser inn en egen pris pr minibuss, som benyttes ved en eventuell økning i antall minibusser.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Prisene gjelder i 3 år, deretter heves satsene med 10 % hvert kalenderår i kontraktsperioden.</a:t>
            </a:r>
          </a:p>
          <a:p>
            <a:endParaRPr lang="nb-NO" dirty="0"/>
          </a:p>
          <a:p>
            <a:r>
              <a:rPr lang="nb-NO" dirty="0" err="1"/>
              <a:t>Prosentøkningen</a:t>
            </a:r>
            <a:r>
              <a:rPr lang="nb-NO" dirty="0"/>
              <a:t> gjelder kun for innsettelse av nye minibusser, ved eldre minibusser gjelder de opprinnelige endringsprisene.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858A83B-2697-48CA-9008-A995BB614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906" y="1825625"/>
            <a:ext cx="2735030" cy="340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54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84</Words>
  <Application>Microsoft Office PowerPoint</Application>
  <PresentationFormat>Widescreen</PresentationFormat>
  <Paragraphs>19</Paragraphs>
  <Slides>4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PowerPoint-presentasjon</vt:lpstr>
      <vt:lpstr>Godtgjørelse</vt:lpstr>
      <vt:lpstr>Endringspriser på minibuss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Søknad om Kvalifisering</dc:title>
  <dc:creator>Korneliussen Rolf</dc:creator>
  <cp:lastModifiedBy>Johansen Lise Marie</cp:lastModifiedBy>
  <cp:revision>45</cp:revision>
  <dcterms:created xsi:type="dcterms:W3CDTF">2017-08-24T12:48:03Z</dcterms:created>
  <dcterms:modified xsi:type="dcterms:W3CDTF">2017-11-14T06:51:29Z</dcterms:modified>
</cp:coreProperties>
</file>