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6" r:id="rId2"/>
    <p:sldId id="267" r:id="rId3"/>
    <p:sldId id="268" r:id="rId4"/>
    <p:sldId id="265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8DFD31-44E7-4305-BAA3-D252751A1AB5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D58F03-E613-442B-A3EA-3C7B03801D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4836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7828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03168">
              <a:defRPr/>
            </a:pPr>
            <a:endParaRPr lang="nb-NO" sz="14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A3C466-93E5-4CF5-94F5-FB83856BF616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8212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7286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607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3293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Animert symbol">
    <p:bg>
      <p:bgPr>
        <a:solidFill>
          <a:srgbClr val="E6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uppe 17"/>
          <p:cNvGrpSpPr/>
          <p:nvPr userDrawn="1"/>
        </p:nvGrpSpPr>
        <p:grpSpPr>
          <a:xfrm>
            <a:off x="4257400" y="2494243"/>
            <a:ext cx="3956405" cy="549104"/>
            <a:chOff x="2224198" y="2564904"/>
            <a:chExt cx="4148002" cy="648072"/>
          </a:xfrm>
          <a:solidFill>
            <a:srgbClr val="FFFFFF"/>
          </a:solidFill>
        </p:grpSpPr>
        <p:sp>
          <p:nvSpPr>
            <p:cNvPr id="15" name="Trapes 14"/>
            <p:cNvSpPr/>
            <p:nvPr userDrawn="1"/>
          </p:nvSpPr>
          <p:spPr>
            <a:xfrm>
              <a:off x="2224198" y="2564904"/>
              <a:ext cx="2121379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  <p:sp>
          <p:nvSpPr>
            <p:cNvPr id="17" name="Trapes 16"/>
            <p:cNvSpPr/>
            <p:nvPr userDrawn="1"/>
          </p:nvSpPr>
          <p:spPr>
            <a:xfrm rot="10800000">
              <a:off x="4211960" y="2564904"/>
              <a:ext cx="2160240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</p:grpSp>
      <p:grpSp>
        <p:nvGrpSpPr>
          <p:cNvPr id="22" name="Gruppe 21"/>
          <p:cNvGrpSpPr/>
          <p:nvPr userDrawn="1"/>
        </p:nvGrpSpPr>
        <p:grpSpPr>
          <a:xfrm>
            <a:off x="3987502" y="3843741"/>
            <a:ext cx="3956405" cy="539797"/>
            <a:chOff x="2224198" y="2564904"/>
            <a:chExt cx="4148002" cy="648072"/>
          </a:xfrm>
          <a:solidFill>
            <a:srgbClr val="FFFFFF"/>
          </a:solidFill>
        </p:grpSpPr>
        <p:sp>
          <p:nvSpPr>
            <p:cNvPr id="23" name="Trapes 22"/>
            <p:cNvSpPr/>
            <p:nvPr userDrawn="1"/>
          </p:nvSpPr>
          <p:spPr>
            <a:xfrm>
              <a:off x="2224198" y="2564904"/>
              <a:ext cx="2121379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  <p:sp>
          <p:nvSpPr>
            <p:cNvPr id="24" name="Trapes 23"/>
            <p:cNvSpPr/>
            <p:nvPr userDrawn="1"/>
          </p:nvSpPr>
          <p:spPr>
            <a:xfrm rot="10800000">
              <a:off x="4211960" y="2564904"/>
              <a:ext cx="2160240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</p:grpSp>
      <p:grpSp>
        <p:nvGrpSpPr>
          <p:cNvPr id="25" name="Gruppe 24"/>
          <p:cNvGrpSpPr/>
          <p:nvPr userDrawn="1"/>
        </p:nvGrpSpPr>
        <p:grpSpPr>
          <a:xfrm rot="6060610" flipH="1">
            <a:off x="3545320" y="3125775"/>
            <a:ext cx="3659389" cy="618360"/>
            <a:chOff x="2224198" y="2564904"/>
            <a:chExt cx="4148002" cy="648072"/>
          </a:xfrm>
          <a:solidFill>
            <a:srgbClr val="FFFFFF"/>
          </a:solidFill>
        </p:grpSpPr>
        <p:sp>
          <p:nvSpPr>
            <p:cNvPr id="26" name="Trapes 25"/>
            <p:cNvSpPr/>
            <p:nvPr userDrawn="1"/>
          </p:nvSpPr>
          <p:spPr>
            <a:xfrm>
              <a:off x="2224198" y="2564904"/>
              <a:ext cx="2121379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  <p:sp>
          <p:nvSpPr>
            <p:cNvPr id="27" name="Trapes 26"/>
            <p:cNvSpPr/>
            <p:nvPr userDrawn="1"/>
          </p:nvSpPr>
          <p:spPr>
            <a:xfrm rot="10800000">
              <a:off x="4211960" y="2564904"/>
              <a:ext cx="2160240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</p:grpSp>
      <p:grpSp>
        <p:nvGrpSpPr>
          <p:cNvPr id="28" name="Gruppe 27"/>
          <p:cNvGrpSpPr/>
          <p:nvPr userDrawn="1"/>
        </p:nvGrpSpPr>
        <p:grpSpPr>
          <a:xfrm rot="6060610" flipH="1">
            <a:off x="5034058" y="3123981"/>
            <a:ext cx="3658353" cy="618360"/>
            <a:chOff x="2224198" y="2564904"/>
            <a:chExt cx="4148002" cy="648072"/>
          </a:xfrm>
          <a:solidFill>
            <a:srgbClr val="FFFFFF"/>
          </a:solidFill>
        </p:grpSpPr>
        <p:sp>
          <p:nvSpPr>
            <p:cNvPr id="29" name="Trapes 28"/>
            <p:cNvSpPr/>
            <p:nvPr userDrawn="1"/>
          </p:nvSpPr>
          <p:spPr>
            <a:xfrm>
              <a:off x="2224198" y="2564904"/>
              <a:ext cx="2121379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  <p:sp>
          <p:nvSpPr>
            <p:cNvPr id="30" name="Trapes 29"/>
            <p:cNvSpPr/>
            <p:nvPr userDrawn="1"/>
          </p:nvSpPr>
          <p:spPr>
            <a:xfrm rot="10800000">
              <a:off x="4211960" y="2564904"/>
              <a:ext cx="2160240" cy="648072"/>
            </a:xfrm>
            <a:prstGeom prst="trapezoid">
              <a:avLst>
                <a:gd name="adj" fmla="val 19625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400"/>
            </a:p>
          </p:txBody>
        </p:sp>
      </p:grpSp>
    </p:spTree>
    <p:extLst>
      <p:ext uri="{BB962C8B-B14F-4D97-AF65-F5344CB8AC3E}">
        <p14:creationId xmlns:p14="http://schemas.microsoft.com/office/powerpoint/2010/main" val="291560394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7.51793E-7 L -0.04757 0.28846 " pathEditMode="relative" rAng="0" ptsTypes="AA">
                                      <p:cBhvr>
                                        <p:cTn id="18" dur="1000" spd="-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00" y="144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80523E-6 L -0.29028 -0.00232 " pathEditMode="relative" rAng="0" ptsTypes="AA">
                                      <p:cBhvr>
                                        <p:cTn id="20" dur="1000" spd="-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500" y="-100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51793E-7 L 0.05573 -0.4564 " pathEditMode="relative" rAng="0" ptsTypes="AA">
                                      <p:cBhvr>
                                        <p:cTn id="22" dur="1000" spd="-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-228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34629E-6 L 0.36996 -0.00694 " pathEditMode="relative" rAng="0" ptsTypes="AA">
                                      <p:cBhvr>
                                        <p:cTn id="24" dur="1000" spd="-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0" y="-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Skillear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 descr="5.jpg"/>
          <p:cNvPicPr>
            <a:picLocks noChangeAspect="1"/>
          </p:cNvPicPr>
          <p:nvPr userDrawn="1"/>
        </p:nvPicPr>
        <p:blipFill>
          <a:blip r:embed="rId2" cstate="print"/>
          <a:srcRect t="10000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487488" y="6238210"/>
            <a:ext cx="1344149" cy="2922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2CB24E5-CAA8-4743-81A0-A8CB840378B8}" type="datetime1">
              <a:rPr lang="nb-NO" smtClean="0"/>
              <a:t>14.11.2017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2927648" y="6238210"/>
            <a:ext cx="6912768" cy="2922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14917" y="6237312"/>
            <a:ext cx="540544" cy="28803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B785221-A51B-4371-B866-038075B34EEB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Tittel 1"/>
          <p:cNvSpPr>
            <a:spLocks noGrp="1"/>
          </p:cNvSpPr>
          <p:nvPr>
            <p:ph type="ctrTitle"/>
          </p:nvPr>
        </p:nvSpPr>
        <p:spPr>
          <a:xfrm>
            <a:off x="814917" y="1628777"/>
            <a:ext cx="10363200" cy="506487"/>
          </a:xfrm>
        </p:spPr>
        <p:txBody>
          <a:bodyPr/>
          <a:lstStyle>
            <a:lvl1pPr>
              <a:defRPr sz="3512"/>
            </a:lvl1pPr>
          </a:lstStyle>
          <a:p>
            <a:r>
              <a:rPr lang="nb-NO" dirty="0"/>
              <a:t>Klikk for å redigere tittelstil</a:t>
            </a:r>
          </a:p>
        </p:txBody>
      </p:sp>
      <p:sp>
        <p:nvSpPr>
          <p:cNvPr id="15" name="Undertittel 2"/>
          <p:cNvSpPr>
            <a:spLocks noGrp="1"/>
          </p:cNvSpPr>
          <p:nvPr>
            <p:ph type="subTitle" idx="1"/>
          </p:nvPr>
        </p:nvSpPr>
        <p:spPr>
          <a:xfrm>
            <a:off x="814917" y="2132856"/>
            <a:ext cx="10369648" cy="1080120"/>
          </a:xfrm>
        </p:spPr>
        <p:txBody>
          <a:bodyPr>
            <a:noAutofit/>
          </a:bodyPr>
          <a:lstStyle>
            <a:lvl1pPr marL="0" indent="0" algn="l">
              <a:buNone/>
              <a:defRPr sz="3512">
                <a:solidFill>
                  <a:schemeClr val="bg1"/>
                </a:solidFill>
              </a:defRPr>
            </a:lvl1pPr>
            <a:lvl2pPr marL="5704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0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11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817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522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2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9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63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redigere undertittelstil i malen</a:t>
            </a:r>
          </a:p>
        </p:txBody>
      </p:sp>
      <p:pic>
        <p:nvPicPr>
          <p:cNvPr id="14" name="Bilde 13" descr="Logo-hvit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160118" y="6217069"/>
            <a:ext cx="1546373" cy="2964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697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717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948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4760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766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1873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7204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7567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7225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65D2BE-22EC-4463-8AB6-52F502D9C556}" type="datetimeFigureOut">
              <a:rPr lang="nb-NO" smtClean="0"/>
              <a:t>14.11.2017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EBAF6-2860-48C8-B06C-4F01AB0364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280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>
          <a:xfrm>
            <a:off x="1233403" y="1874548"/>
            <a:ext cx="9328488" cy="1080120"/>
          </a:xfrm>
        </p:spPr>
        <p:txBody>
          <a:bodyPr/>
          <a:lstStyle/>
          <a:p>
            <a:r>
              <a:rPr lang="nb-NO" sz="6600" i="1" dirty="0"/>
              <a:t>Godtgjørelse</a:t>
            </a:r>
          </a:p>
          <a:p>
            <a:r>
              <a:rPr lang="nb-NO" sz="6600" i="1" dirty="0"/>
              <a:t> Minibuss Akershus vest</a:t>
            </a:r>
          </a:p>
        </p:txBody>
      </p:sp>
    </p:spTree>
    <p:extLst>
      <p:ext uri="{BB962C8B-B14F-4D97-AF65-F5344CB8AC3E}">
        <p14:creationId xmlns:p14="http://schemas.microsoft.com/office/powerpoint/2010/main" val="302024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67347E2-2BAA-4469-A751-1A1101CB5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/>
              <a:t>Godtgjørelse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6B05AB2B-0028-4574-9604-E59B3C835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820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nb-NO" sz="3000" dirty="0"/>
          </a:p>
          <a:p>
            <a:pPr marL="0" indent="0">
              <a:buNone/>
            </a:pPr>
            <a:r>
              <a:rPr lang="nb-NO" sz="3000" dirty="0"/>
              <a:t>Dele opp godtgjørelse i to:</a:t>
            </a:r>
          </a:p>
          <a:p>
            <a:pPr marL="0" indent="0">
              <a:buNone/>
            </a:pPr>
            <a:endParaRPr lang="nb-NO" sz="3000" dirty="0"/>
          </a:p>
          <a:p>
            <a:pPr lvl="1"/>
            <a:r>
              <a:rPr lang="nb-NO" sz="3000" dirty="0"/>
              <a:t>Pris pr innleietime</a:t>
            </a:r>
          </a:p>
          <a:p>
            <a:pPr lvl="1"/>
            <a:r>
              <a:rPr lang="nb-NO" sz="3000" dirty="0"/>
              <a:t>Kapitalkostnad (pris pr minibuss)</a:t>
            </a:r>
          </a:p>
          <a:p>
            <a:pPr marL="457200" lvl="1" indent="0">
              <a:buNone/>
            </a:pPr>
            <a:endParaRPr lang="nb-NO" sz="3000" dirty="0"/>
          </a:p>
          <a:p>
            <a:pPr marL="457200" lvl="1" indent="0">
              <a:buNone/>
            </a:pPr>
            <a:r>
              <a:rPr lang="nb-NO" sz="3000" dirty="0"/>
              <a:t>Også:</a:t>
            </a:r>
          </a:p>
          <a:p>
            <a:pPr lvl="1"/>
            <a:r>
              <a:rPr lang="nb-NO" sz="3000" dirty="0"/>
              <a:t>Kapitalkostnad for ladeinfrastruktur?</a:t>
            </a:r>
          </a:p>
          <a:p>
            <a:pPr lvl="1"/>
            <a:endParaRPr lang="nb-NO" dirty="0"/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0EA61DEA-102C-466D-9ECE-F53C76948D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1091" y="1425984"/>
            <a:ext cx="299085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353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660CF8E-6726-4942-9AF5-23CDEDDA1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200" b="1" dirty="0"/>
              <a:t>Endringspriser på minibuss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B8509F73-01F7-4683-AE94-D021B7B5D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406196" cy="4351338"/>
          </a:xfrm>
        </p:spPr>
        <p:txBody>
          <a:bodyPr/>
          <a:lstStyle/>
          <a:p>
            <a:r>
              <a:rPr lang="nb-NO" dirty="0"/>
              <a:t>Operatør priser inn en egen pris pr minibuss, som benyttes ved en eventuell økning i antall minibusser.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Prisene gjelder i 3 år, deretter heves satsene med 10 % hvert kalenderår i kontraktsperioden.</a:t>
            </a:r>
          </a:p>
          <a:p>
            <a:endParaRPr lang="nb-NO" dirty="0"/>
          </a:p>
          <a:p>
            <a:r>
              <a:rPr lang="nb-NO" dirty="0" err="1"/>
              <a:t>Prosentøkningen</a:t>
            </a:r>
            <a:r>
              <a:rPr lang="nb-NO" dirty="0"/>
              <a:t> gjelder kun for innsettelse av nye minibusser, ved eldre minibusser gjelder de opprinnelige endringsprisene.</a:t>
            </a:r>
          </a:p>
          <a:p>
            <a:endParaRPr lang="nb-NO" dirty="0"/>
          </a:p>
          <a:p>
            <a:endParaRPr lang="nb-NO" dirty="0"/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D858A83B-2697-48CA-9008-A995BB614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5906" y="1825625"/>
            <a:ext cx="2735030" cy="340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494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254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84</Words>
  <Application>Microsoft Office PowerPoint</Application>
  <PresentationFormat>Widescreen</PresentationFormat>
  <Paragraphs>19</Paragraphs>
  <Slides>4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PowerPoint-presentasjon</vt:lpstr>
      <vt:lpstr>Godtgjørelse</vt:lpstr>
      <vt:lpstr>Endringspriser på minibuss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Søknad om Kvalifisering</dc:title>
  <dc:creator>Korneliussen Rolf</dc:creator>
  <cp:lastModifiedBy>Johansen Lise Marie</cp:lastModifiedBy>
  <cp:revision>45</cp:revision>
  <dcterms:created xsi:type="dcterms:W3CDTF">2017-08-24T12:48:03Z</dcterms:created>
  <dcterms:modified xsi:type="dcterms:W3CDTF">2017-11-14T06:51:29Z</dcterms:modified>
</cp:coreProperties>
</file>