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58" r:id="rId3"/>
  </p:sldMasterIdLst>
  <p:notesMasterIdLst>
    <p:notesMasterId r:id="rId7"/>
  </p:notesMasterIdLst>
  <p:handoutMasterIdLst>
    <p:handoutMasterId r:id="rId8"/>
  </p:handoutMasterIdLst>
  <p:sldIdLst>
    <p:sldId id="276" r:id="rId4"/>
    <p:sldId id="287" r:id="rId5"/>
    <p:sldId id="301" r:id="rId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CC"/>
    <a:srgbClr val="00ACE5"/>
    <a:srgbClr val="0062AC"/>
    <a:srgbClr val="0084C5"/>
    <a:srgbClr val="55A528"/>
    <a:srgbClr val="0562A9"/>
    <a:srgbClr val="0066CC"/>
    <a:srgbClr val="A7C519"/>
    <a:srgbClr val="96C1A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6914" autoAdjust="0"/>
  </p:normalViewPr>
  <p:slideViewPr>
    <p:cSldViewPr>
      <p:cViewPr varScale="1">
        <p:scale>
          <a:sx n="89" d="100"/>
          <a:sy n="89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58208-23D5-4596-A872-150470CA4FE6}" type="datetimeFigureOut">
              <a:rPr lang="sv-SE" smtClean="0"/>
              <a:pPr/>
              <a:t>2016-03-30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4EF9D-2DBD-420A-9086-EF6F4691A54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44535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D8ED1-3DDF-4E20-8F04-DA24CCEE20D9}" type="datetimeFigureOut">
              <a:rPr lang="sv-SE" smtClean="0"/>
              <a:pPr/>
              <a:t>2016-03-30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C3BFE-D693-47C7-9200-3230797EB58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29246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ätts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6D402D"/>
              </a:clrFrom>
              <a:clrTo>
                <a:srgbClr val="6D402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51" t="2359" r="25928"/>
          <a:stretch/>
        </p:blipFill>
        <p:spPr>
          <a:xfrm>
            <a:off x="0" y="1484784"/>
            <a:ext cx="3059832" cy="3659999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1" t="15809" r="1847" b="-8969"/>
          <a:stretch/>
        </p:blipFill>
        <p:spPr>
          <a:xfrm>
            <a:off x="0" y="4797152"/>
            <a:ext cx="3096344" cy="2060848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56" t="10935" r="23099" b="10916"/>
          <a:stretch/>
        </p:blipFill>
        <p:spPr>
          <a:xfrm>
            <a:off x="3059832" y="3257600"/>
            <a:ext cx="2283445" cy="3600400"/>
          </a:xfrm>
          <a:prstGeom prst="rect">
            <a:avLst/>
          </a:prstGeom>
        </p:spPr>
      </p:pic>
      <p:sp>
        <p:nvSpPr>
          <p:cNvPr id="21" name="Platshållare för rubrik 1"/>
          <p:cNvSpPr>
            <a:spLocks noGrp="1"/>
          </p:cNvSpPr>
          <p:nvPr>
            <p:ph type="title"/>
          </p:nvPr>
        </p:nvSpPr>
        <p:spPr>
          <a:xfrm>
            <a:off x="5868144" y="484217"/>
            <a:ext cx="2709149" cy="28007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5127" name="Picture 7"/>
          <p:cNvPicPr>
            <a:picLocks noChangeAspect="1" noChangeArrowheads="1"/>
          </p:cNvPicPr>
          <p:nvPr userDrawn="1"/>
        </p:nvPicPr>
        <p:blipFill>
          <a:blip r:embed="rId5" cstate="print"/>
          <a:srcRect l="7679" t="9129" r="7720" b="12499"/>
          <a:stretch>
            <a:fillRect/>
          </a:stretch>
        </p:blipFill>
        <p:spPr bwMode="auto">
          <a:xfrm>
            <a:off x="0" y="0"/>
            <a:ext cx="3059832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 descr="C:\Users\216\Documents\Samres\operatör4.jpg"/>
          <p:cNvPicPr>
            <a:picLocks noChangeAspect="1" noChangeArrowheads="1"/>
          </p:cNvPicPr>
          <p:nvPr userDrawn="1"/>
        </p:nvPicPr>
        <p:blipFill rotWithShape="1">
          <a:blip r:embed="rId6" cstate="print"/>
          <a:srcRect l="1656" r="49987" b="6901"/>
          <a:stretch/>
        </p:blipFill>
        <p:spPr bwMode="auto">
          <a:xfrm>
            <a:off x="0" y="-1"/>
            <a:ext cx="5343277" cy="6858001"/>
          </a:xfrm>
          <a:prstGeom prst="rect">
            <a:avLst/>
          </a:prstGeom>
          <a:noFill/>
        </p:spPr>
      </p:pic>
      <p:pic>
        <p:nvPicPr>
          <p:cNvPr id="5131" name="Picture 11" descr="C:\Users\216\Documents\Samres\Ny profil 2012\Samres_värdeord_vit.png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251520" y="332924"/>
            <a:ext cx="1656452" cy="719544"/>
          </a:xfrm>
          <a:prstGeom prst="rect">
            <a:avLst/>
          </a:prstGeom>
          <a:noFill/>
        </p:spPr>
      </p:pic>
      <p:pic>
        <p:nvPicPr>
          <p:cNvPr id="18" name="Picture 12" descr="C:\Users\216\Documents\Samres\Ny profil 2012\Samres_tonad_med_tagline.png"/>
          <p:cNvPicPr>
            <a:picLocks noChangeAspect="1" noChangeArrowheads="1"/>
          </p:cNvPicPr>
          <p:nvPr userDrawn="1"/>
        </p:nvPicPr>
        <p:blipFill>
          <a:blip r:embed="rId8" cstate="print"/>
          <a:stretch>
            <a:fillRect/>
          </a:stretch>
        </p:blipFill>
        <p:spPr bwMode="auto">
          <a:xfrm>
            <a:off x="5940152" y="5229200"/>
            <a:ext cx="2585774" cy="696078"/>
          </a:xfrm>
          <a:prstGeom prst="rect">
            <a:avLst/>
          </a:prstGeom>
          <a:noFill/>
        </p:spPr>
      </p:pic>
      <p:pic>
        <p:nvPicPr>
          <p:cNvPr id="14" name="Picture 2" descr="C:\Users\216\Documents\Samres\Ny profil 2012\SAMRES KUS\PNG\Samres_tonad_båge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192613"/>
            <a:ext cx="9143999" cy="665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13060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 spar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67544" y="379880"/>
            <a:ext cx="3657600" cy="92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ktangel 9"/>
          <p:cNvSpPr/>
          <p:nvPr userDrawn="1"/>
        </p:nvSpPr>
        <p:spPr>
          <a:xfrm>
            <a:off x="6156176" y="332656"/>
            <a:ext cx="2592288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032448"/>
          </a:xfrm>
        </p:spPr>
        <p:txBody>
          <a:bodyPr/>
          <a:lstStyle>
            <a:lvl1pPr marL="0">
              <a:spcBef>
                <a:spcPts val="600"/>
              </a:spcBef>
              <a:spcAft>
                <a:spcPts val="300"/>
              </a:spcAft>
              <a:buNone/>
              <a:defRPr b="1"/>
            </a:lvl1pPr>
            <a:lvl2pPr>
              <a:buFont typeface="Arial" pitchFamily="34" charset="0"/>
              <a:buChar char="•"/>
              <a:defRPr/>
            </a:lvl2pPr>
            <a:lvl3pPr>
              <a:buFont typeface="Franklin Gothic Medium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36035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5987008" cy="108012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032448"/>
          </a:xfrm>
          <a:prstGeom prst="rect">
            <a:avLst/>
          </a:prstGeom>
        </p:spPr>
        <p:txBody>
          <a:bodyPr/>
          <a:lstStyle>
            <a:lvl1pPr marL="0">
              <a:spcBef>
                <a:spcPts val="600"/>
              </a:spcBef>
              <a:spcAft>
                <a:spcPts val="300"/>
              </a:spcAft>
              <a:buNone/>
              <a:defRPr b="1"/>
            </a:lvl1pPr>
            <a:lvl2pPr>
              <a:buFont typeface="Arial" pitchFamily="34" charset="0"/>
              <a:buChar char="•"/>
              <a:defRPr/>
            </a:lvl2pPr>
            <a:lvl3pPr>
              <a:buFont typeface="Franklin Gothic Medium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026788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844715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ätts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C:\Users\216\Documents\Samres\Ny profil 2012\Samres_värdeord_färg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483768" y="1481032"/>
            <a:ext cx="4125052" cy="1791878"/>
          </a:xfrm>
          <a:prstGeom prst="rect">
            <a:avLst/>
          </a:prstGeom>
          <a:noFill/>
        </p:spPr>
      </p:pic>
      <p:pic>
        <p:nvPicPr>
          <p:cNvPr id="5" name="Picture 2" descr="C:\Users\216\Documents\Samres\Ny profil 2012\SAMRES KUS\PNG\Samres_tonad_båg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92613"/>
            <a:ext cx="9143999" cy="665387"/>
          </a:xfrm>
          <a:prstGeom prst="rect">
            <a:avLst/>
          </a:prstGeom>
          <a:noFill/>
        </p:spPr>
      </p:pic>
      <p:pic>
        <p:nvPicPr>
          <p:cNvPr id="6" name="Picture 12" descr="C:\Users\216\Documents\Samres\Ny profil 2012\Samres_tonad_med_tagline.png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3275856" y="5517232"/>
            <a:ext cx="2585774" cy="696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0162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ättssida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/>
          <p:cNvSpPr/>
          <p:nvPr userDrawn="1"/>
        </p:nvSpPr>
        <p:spPr>
          <a:xfrm>
            <a:off x="0" y="0"/>
            <a:ext cx="37799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Picture 2" descr="C:\Users\216\Documents\Samres\Ny profil 2012\SAMRES KUS\PNG\Samres_tonad_båg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92613"/>
            <a:ext cx="9143999" cy="665387"/>
          </a:xfrm>
          <a:prstGeom prst="rect">
            <a:avLst/>
          </a:prstGeom>
          <a:noFill/>
        </p:spPr>
      </p:pic>
      <p:sp>
        <p:nvSpPr>
          <p:cNvPr id="18" name="Rubrik 1"/>
          <p:cNvSpPr>
            <a:spLocks noGrp="1"/>
          </p:cNvSpPr>
          <p:nvPr>
            <p:ph type="title"/>
          </p:nvPr>
        </p:nvSpPr>
        <p:spPr>
          <a:xfrm>
            <a:off x="4211960" y="2204864"/>
            <a:ext cx="4464496" cy="194421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25" name="Picture 12" descr="C:\Users\216\Documents\Samres\Ny profil 2012\Samres_tonad_med_tagline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5148064" y="5373216"/>
            <a:ext cx="2585774" cy="696078"/>
          </a:xfrm>
          <a:prstGeom prst="rect">
            <a:avLst/>
          </a:prstGeom>
          <a:noFill/>
        </p:spPr>
      </p:pic>
      <p:pic>
        <p:nvPicPr>
          <p:cNvPr id="27" name="Picture 12" descr="C:\Users\216\Documents\Samres\Ny profil 2012\Samres_värdeord_färg.png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6853913" y="477067"/>
            <a:ext cx="1822544" cy="791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9116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ättssida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/>
          <p:cNvSpPr/>
          <p:nvPr userDrawn="1"/>
        </p:nvSpPr>
        <p:spPr>
          <a:xfrm>
            <a:off x="0" y="0"/>
            <a:ext cx="37799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Picture 2" descr="C:\Users\216\Documents\Samres\Ny profil 2012\SAMRES KUS\PNG\Samres_tonad_båg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92613"/>
            <a:ext cx="9143999" cy="665387"/>
          </a:xfrm>
          <a:prstGeom prst="rect">
            <a:avLst/>
          </a:prstGeom>
          <a:noFill/>
        </p:spPr>
      </p:pic>
      <p:sp>
        <p:nvSpPr>
          <p:cNvPr id="18" name="Rubrik 1"/>
          <p:cNvSpPr>
            <a:spLocks noGrp="1"/>
          </p:cNvSpPr>
          <p:nvPr>
            <p:ph type="title"/>
          </p:nvPr>
        </p:nvSpPr>
        <p:spPr>
          <a:xfrm>
            <a:off x="4211960" y="2204864"/>
            <a:ext cx="4464496" cy="194421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25" name="Picture 12" descr="C:\Users\216\Documents\Samres\Ny profil 2012\Samres_tonad_med_tagline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5148064" y="5373216"/>
            <a:ext cx="2585774" cy="696078"/>
          </a:xfrm>
          <a:prstGeom prst="rect">
            <a:avLst/>
          </a:prstGeom>
          <a:noFill/>
        </p:spPr>
      </p:pic>
      <p:pic>
        <p:nvPicPr>
          <p:cNvPr id="7" name="Picture 12" descr="C:\Users\216\Documents\Samres\Ny profil 2012\Samres_värdeord_färg.png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6853913" y="477067"/>
            <a:ext cx="1822544" cy="791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9116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ättssida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/>
          <p:cNvSpPr/>
          <p:nvPr userDrawn="1"/>
        </p:nvSpPr>
        <p:spPr>
          <a:xfrm>
            <a:off x="0" y="0"/>
            <a:ext cx="37799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Picture 2" descr="C:\Users\216\Documents\Samres\Ny profil 2012\SAMRES KUS\PNG\Samres_tonad_båg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92613"/>
            <a:ext cx="9143999" cy="665387"/>
          </a:xfrm>
          <a:prstGeom prst="rect">
            <a:avLst/>
          </a:prstGeom>
          <a:noFill/>
        </p:spPr>
      </p:pic>
      <p:sp>
        <p:nvSpPr>
          <p:cNvPr id="18" name="Rubrik 1"/>
          <p:cNvSpPr>
            <a:spLocks noGrp="1"/>
          </p:cNvSpPr>
          <p:nvPr>
            <p:ph type="title"/>
          </p:nvPr>
        </p:nvSpPr>
        <p:spPr>
          <a:xfrm>
            <a:off x="4211960" y="2204864"/>
            <a:ext cx="4464496" cy="194421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25" name="Picture 12" descr="C:\Users\216\Documents\Samres\Ny profil 2012\Samres_tonad_med_tagline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5148064" y="5373216"/>
            <a:ext cx="2585774" cy="696078"/>
          </a:xfrm>
          <a:prstGeom prst="rect">
            <a:avLst/>
          </a:prstGeom>
          <a:noFill/>
        </p:spPr>
      </p:pic>
      <p:pic>
        <p:nvPicPr>
          <p:cNvPr id="7" name="Picture 12" descr="C:\Users\216\Documents\Samres\Ny profil 2012\Samres_värdeord_färg.png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6853913" y="477067"/>
            <a:ext cx="1822544" cy="791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9116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0"/>
          </p:nvPr>
        </p:nvSpPr>
        <p:spPr>
          <a:xfrm>
            <a:off x="457200" y="1772816"/>
            <a:ext cx="8229600" cy="4032448"/>
          </a:xfrm>
        </p:spPr>
        <p:txBody>
          <a:bodyPr/>
          <a:lstStyle>
            <a:lvl1pPr marL="0">
              <a:spcBef>
                <a:spcPts val="600"/>
              </a:spcBef>
              <a:spcAft>
                <a:spcPts val="300"/>
              </a:spcAft>
              <a:buNone/>
              <a:defRPr b="1"/>
            </a:lvl1pPr>
            <a:lvl2pPr>
              <a:buFont typeface="Arial" pitchFamily="34" charset="0"/>
              <a:buChar char="•"/>
              <a:defRPr/>
            </a:lvl2pPr>
            <a:lvl3pPr>
              <a:buFont typeface="Franklin Gothic Medium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7836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77141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 k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032448"/>
          </a:xfrm>
        </p:spPr>
        <p:txBody>
          <a:bodyPr/>
          <a:lstStyle>
            <a:lvl1pPr marL="0">
              <a:spcBef>
                <a:spcPts val="600"/>
              </a:spcBef>
              <a:spcAft>
                <a:spcPts val="300"/>
              </a:spcAft>
              <a:buNone/>
              <a:defRPr b="1"/>
            </a:lvl1pPr>
            <a:lvl2pPr>
              <a:buFont typeface="Arial" pitchFamily="34" charset="0"/>
              <a:buChar char="•"/>
              <a:defRPr/>
            </a:lvl2pPr>
            <a:lvl3pPr>
              <a:buFont typeface="Franklin Gothic Medium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67544" y="405080"/>
            <a:ext cx="2409825" cy="87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 userDrawn="1"/>
        </p:nvSpPr>
        <p:spPr>
          <a:xfrm>
            <a:off x="6156176" y="332656"/>
            <a:ext cx="2592288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7632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 utveck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73363" y="476672"/>
            <a:ext cx="446511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ktangel 5"/>
          <p:cNvSpPr/>
          <p:nvPr userDrawn="1"/>
        </p:nvSpPr>
        <p:spPr>
          <a:xfrm>
            <a:off x="6156176" y="332656"/>
            <a:ext cx="2592288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032448"/>
          </a:xfrm>
        </p:spPr>
        <p:txBody>
          <a:bodyPr/>
          <a:lstStyle>
            <a:lvl1pPr marL="0">
              <a:spcBef>
                <a:spcPts val="600"/>
              </a:spcBef>
              <a:spcAft>
                <a:spcPts val="300"/>
              </a:spcAft>
              <a:buNone/>
              <a:defRPr b="1"/>
            </a:lvl1pPr>
            <a:lvl2pPr>
              <a:buFont typeface="Arial" pitchFamily="34" charset="0"/>
              <a:buChar char="•"/>
              <a:defRPr/>
            </a:lvl2pPr>
            <a:lvl3pPr>
              <a:buFont typeface="Franklin Gothic Medium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968898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34704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 dirty="0" smtClean="0"/>
              <a:t>Nivå två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sv-SE" dirty="0" smtClean="0"/>
              <a:t>Nivå tre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itchFamily="34" charset="0"/>
              <a:buChar char="•"/>
            </a:pPr>
            <a:r>
              <a:rPr lang="sv-SE" dirty="0" smtClean="0"/>
              <a:t>Nivå fyra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</a:pPr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59627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54" r:id="rId2"/>
    <p:sldLayoutId id="2147483650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fontAlgn="base" latinLnBrk="0" hangingPunct="1">
        <a:spcBef>
          <a:spcPct val="0"/>
        </a:spcBef>
        <a:spcAft>
          <a:spcPct val="0"/>
        </a:spcAft>
        <a:buNone/>
        <a:defRPr lang="sv-SE" sz="4000" kern="1200" baseline="0" dirty="0">
          <a:solidFill>
            <a:srgbClr val="0084C5"/>
          </a:solidFill>
          <a:latin typeface="Franklin Gothic Heavy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2200" kern="1200" dirty="0" smtClean="0">
          <a:solidFill>
            <a:schemeClr val="tx1"/>
          </a:solidFill>
          <a:latin typeface="Franklin Gothic Book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000" kern="1200" dirty="0" smtClean="0">
          <a:solidFill>
            <a:schemeClr val="tx1"/>
          </a:solidFill>
          <a:latin typeface="Franklin Gothic Book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2000" kern="1200" dirty="0" smtClean="0">
          <a:solidFill>
            <a:schemeClr val="tx1"/>
          </a:solidFill>
          <a:latin typeface="Franklin Gothic Book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sv-SE" sz="2000" kern="1200" dirty="0">
          <a:solidFill>
            <a:schemeClr val="tx1"/>
          </a:solidFill>
          <a:latin typeface="Franklin Gothic Book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216\Documents\Samres\Ny profil 2012\Samres_tonad_med_tagline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779912" y="6093296"/>
            <a:ext cx="1502024" cy="404338"/>
          </a:xfrm>
          <a:prstGeom prst="rect">
            <a:avLst/>
          </a:prstGeom>
          <a:noFill/>
        </p:spPr>
      </p:pic>
      <p:pic>
        <p:nvPicPr>
          <p:cNvPr id="1036" name="Picture 12" descr="C:\Users\216\Documents\Samres\Ny profil 2012\Samres_värdeord_färg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853913" y="477067"/>
            <a:ext cx="1822544" cy="791693"/>
          </a:xfrm>
          <a:prstGeom prst="rect">
            <a:avLst/>
          </a:prstGeom>
          <a:noFill/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97666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8229600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 dirty="0" smtClean="0"/>
              <a:t>Nivå två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sv-SE" dirty="0" smtClean="0"/>
              <a:t>Nivå tre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itchFamily="34" charset="0"/>
              <a:buChar char="•"/>
            </a:pPr>
            <a:r>
              <a:rPr lang="sv-SE" dirty="0" smtClean="0"/>
              <a:t>Nivå fyra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</a:pPr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9" name="Picture 2" descr="C:\Users\216\Documents\Samres\Ny profil 2012\SAMRES KUS\PNG\Samres_tonad_båg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192613"/>
            <a:ext cx="9143999" cy="665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454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3" r:id="rId2"/>
    <p:sldLayoutId id="2147483674" r:id="rId3"/>
    <p:sldLayoutId id="2147483672" r:id="rId4"/>
    <p:sldLayoutId id="2147483671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fontAlgn="base" latinLnBrk="0" hangingPunct="1">
        <a:spcBef>
          <a:spcPct val="0"/>
        </a:spcBef>
        <a:spcAft>
          <a:spcPct val="0"/>
        </a:spcAft>
        <a:buNone/>
        <a:defRPr lang="sv-SE" sz="4000" kern="1200" baseline="0" dirty="0">
          <a:solidFill>
            <a:srgbClr val="0084C5"/>
          </a:solidFill>
          <a:latin typeface="Franklin Gothic Book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2200" kern="1200" dirty="0" smtClean="0">
          <a:solidFill>
            <a:schemeClr val="tx1"/>
          </a:solidFill>
          <a:latin typeface="Franklin Gothic Book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000" kern="1200" dirty="0" smtClean="0">
          <a:solidFill>
            <a:schemeClr val="tx1"/>
          </a:solidFill>
          <a:latin typeface="Franklin Gothic Book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2000" kern="1200" dirty="0" smtClean="0">
          <a:solidFill>
            <a:schemeClr val="tx1"/>
          </a:solidFill>
          <a:latin typeface="Franklin Gothic Book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sv-SE" sz="2000" kern="1200" dirty="0">
          <a:solidFill>
            <a:schemeClr val="tx1"/>
          </a:solidFill>
          <a:latin typeface="Franklin Gothic Book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2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 l="8913" t="8913" r="9339" b="5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C:\Users\216\Documents\Samres\Ny profil 2012\Samres_tonad_med_tagline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69766" y="6093296"/>
            <a:ext cx="1522314" cy="409800"/>
          </a:xfrm>
          <a:prstGeom prst="rect">
            <a:avLst/>
          </a:prstGeom>
          <a:noFill/>
        </p:spPr>
      </p:pic>
      <p:pic>
        <p:nvPicPr>
          <p:cNvPr id="12" name="Picture 2" descr="C:\Users\216\Documents\Samres\Ny profil 2012\SAMRES KUS\PNG\Samres_tonad_bå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92613"/>
            <a:ext cx="9143999" cy="665387"/>
          </a:xfrm>
          <a:prstGeom prst="rect">
            <a:avLst/>
          </a:prstGeom>
          <a:noFill/>
        </p:spPr>
      </p:pic>
      <p:pic>
        <p:nvPicPr>
          <p:cNvPr id="14" name="Picture 12" descr="C:\Users\216\Documents\Samres\Ny profil 2012\Samres_värdeord_färg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853913" y="477067"/>
            <a:ext cx="1822543" cy="791693"/>
          </a:xfrm>
          <a:prstGeom prst="rect">
            <a:avLst/>
          </a:prstGeom>
          <a:noFill/>
        </p:spPr>
      </p:pic>
      <p:sp>
        <p:nvSpPr>
          <p:cNvPr id="22" name="Platshållare för innehåll 2"/>
          <p:cNvSpPr txBox="1">
            <a:spLocks/>
          </p:cNvSpPr>
          <p:nvPr/>
        </p:nvSpPr>
        <p:spPr>
          <a:xfrm>
            <a:off x="457200" y="1772816"/>
            <a:ext cx="8229600" cy="4032448"/>
          </a:xfrm>
          <a:prstGeom prst="rect">
            <a:avLst/>
          </a:prstGeom>
        </p:spPr>
        <p:txBody>
          <a:bodyPr/>
          <a:lstStyle>
            <a:lvl1pPr marL="0">
              <a:spcBef>
                <a:spcPts val="600"/>
              </a:spcBef>
              <a:spcAft>
                <a:spcPts val="300"/>
              </a:spcAft>
              <a:buNone/>
              <a:defRPr b="1"/>
            </a:lvl1pPr>
            <a:lvl2pPr>
              <a:buFont typeface="Arial" pitchFamily="34" charset="0"/>
              <a:buChar char="•"/>
              <a:defRPr/>
            </a:lvl2pPr>
            <a:lvl3pPr>
              <a:buFont typeface="Franklin Gothic Medium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Klicka här för att ändra format på bakgrundstexten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Nivå två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ranklin Gothic Medium" pitchFamily="34" charset="0"/>
              <a:buChar char="–"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Nivå tre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Nivå fyra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Nivå fem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Platshållare för rubri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97666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02942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fontAlgn="base" latinLnBrk="0" hangingPunct="1">
        <a:spcBef>
          <a:spcPct val="0"/>
        </a:spcBef>
        <a:spcAft>
          <a:spcPct val="0"/>
        </a:spcAft>
        <a:buNone/>
        <a:defRPr lang="sv-SE" sz="4000" kern="1200" baseline="0" dirty="0">
          <a:solidFill>
            <a:schemeClr val="bg1"/>
          </a:solidFill>
          <a:latin typeface="Franklin Gothic Heavy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2200" kern="1200" dirty="0" smtClean="0">
          <a:solidFill>
            <a:schemeClr val="bg1"/>
          </a:solidFill>
          <a:latin typeface="Franklin Gothic Book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000" kern="1200" dirty="0" smtClean="0">
          <a:solidFill>
            <a:schemeClr val="bg1"/>
          </a:solidFill>
          <a:latin typeface="Franklin Gothic Book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2000" kern="1200" dirty="0" smtClean="0">
          <a:solidFill>
            <a:schemeClr val="bg1"/>
          </a:solidFill>
          <a:latin typeface="Franklin Gothic Book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sv-SE" sz="2000" kern="1200" dirty="0">
          <a:solidFill>
            <a:schemeClr val="bg1"/>
          </a:solidFill>
          <a:latin typeface="Franklin Gothic Book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0" y="6192000"/>
            <a:ext cx="9144000" cy="666000"/>
            <a:chOff x="0" y="6192000"/>
            <a:chExt cx="9144000" cy="666000"/>
          </a:xfrm>
        </p:grpSpPr>
        <p:sp>
          <p:nvSpPr>
            <p:cNvPr id="5" name="Frihandsfigur 4"/>
            <p:cNvSpPr/>
            <p:nvPr/>
          </p:nvSpPr>
          <p:spPr>
            <a:xfrm>
              <a:off x="0" y="6192000"/>
              <a:ext cx="9144000" cy="666000"/>
            </a:xfrm>
            <a:custGeom>
              <a:avLst/>
              <a:gdLst>
                <a:gd name="connsiteX0" fmla="*/ 0 w 9937104"/>
                <a:gd name="connsiteY0" fmla="*/ 0 h 2088232"/>
                <a:gd name="connsiteX1" fmla="*/ 9937104 w 9937104"/>
                <a:gd name="connsiteY1" fmla="*/ 0 h 2088232"/>
                <a:gd name="connsiteX2" fmla="*/ 9937104 w 9937104"/>
                <a:gd name="connsiteY2" fmla="*/ 2088232 h 2088232"/>
                <a:gd name="connsiteX3" fmla="*/ 0 w 9937104"/>
                <a:gd name="connsiteY3" fmla="*/ 2088232 h 2088232"/>
                <a:gd name="connsiteX4" fmla="*/ 0 w 9937104"/>
                <a:gd name="connsiteY4" fmla="*/ 0 h 2088232"/>
                <a:gd name="connsiteX0" fmla="*/ 0 w 9937104"/>
                <a:gd name="connsiteY0" fmla="*/ 0 h 2088232"/>
                <a:gd name="connsiteX1" fmla="*/ 9937104 w 9937104"/>
                <a:gd name="connsiteY1" fmla="*/ 0 h 2088232"/>
                <a:gd name="connsiteX2" fmla="*/ 9937104 w 9937104"/>
                <a:gd name="connsiteY2" fmla="*/ 2088232 h 2088232"/>
                <a:gd name="connsiteX3" fmla="*/ 0 w 9937104"/>
                <a:gd name="connsiteY3" fmla="*/ 2088232 h 2088232"/>
                <a:gd name="connsiteX4" fmla="*/ 0 w 9937104"/>
                <a:gd name="connsiteY4" fmla="*/ 0 h 2088232"/>
                <a:gd name="connsiteX0" fmla="*/ 0 w 9937104"/>
                <a:gd name="connsiteY0" fmla="*/ 0 h 2088232"/>
                <a:gd name="connsiteX1" fmla="*/ 9937104 w 9937104"/>
                <a:gd name="connsiteY1" fmla="*/ 0 h 2088232"/>
                <a:gd name="connsiteX2" fmla="*/ 9937104 w 9937104"/>
                <a:gd name="connsiteY2" fmla="*/ 2088232 h 2088232"/>
                <a:gd name="connsiteX3" fmla="*/ 0 w 9937104"/>
                <a:gd name="connsiteY3" fmla="*/ 2088232 h 2088232"/>
                <a:gd name="connsiteX4" fmla="*/ 0 w 9937104"/>
                <a:gd name="connsiteY4" fmla="*/ 0 h 208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7104" h="2088232">
                  <a:moveTo>
                    <a:pt x="0" y="0"/>
                  </a:moveTo>
                  <a:cubicBezTo>
                    <a:pt x="3258105" y="2088232"/>
                    <a:pt x="6668648" y="2056186"/>
                    <a:pt x="9937104" y="0"/>
                  </a:cubicBezTo>
                  <a:lnTo>
                    <a:pt x="9937104" y="2088232"/>
                  </a:lnTo>
                  <a:lnTo>
                    <a:pt x="0" y="2088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92000">
                  <a:srgbClr val="55A528"/>
                </a:gs>
                <a:gs pos="50000">
                  <a:srgbClr val="A7C519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v-SE" dirty="0" smtClean="0"/>
                <a:t>  </a:t>
              </a:r>
              <a:endParaRPr lang="sv-SE" dirty="0"/>
            </a:p>
          </p:txBody>
        </p:sp>
        <p:sp>
          <p:nvSpPr>
            <p:cNvPr id="6" name="Frihandsfigur 5"/>
            <p:cNvSpPr/>
            <p:nvPr/>
          </p:nvSpPr>
          <p:spPr>
            <a:xfrm>
              <a:off x="0" y="6275084"/>
              <a:ext cx="9144000" cy="582916"/>
            </a:xfrm>
            <a:custGeom>
              <a:avLst/>
              <a:gdLst>
                <a:gd name="connsiteX0" fmla="*/ 0 w 9937104"/>
                <a:gd name="connsiteY0" fmla="*/ 0 h 2088232"/>
                <a:gd name="connsiteX1" fmla="*/ 9937104 w 9937104"/>
                <a:gd name="connsiteY1" fmla="*/ 0 h 2088232"/>
                <a:gd name="connsiteX2" fmla="*/ 9937104 w 9937104"/>
                <a:gd name="connsiteY2" fmla="*/ 2088232 h 2088232"/>
                <a:gd name="connsiteX3" fmla="*/ 0 w 9937104"/>
                <a:gd name="connsiteY3" fmla="*/ 2088232 h 2088232"/>
                <a:gd name="connsiteX4" fmla="*/ 0 w 9937104"/>
                <a:gd name="connsiteY4" fmla="*/ 0 h 2088232"/>
                <a:gd name="connsiteX0" fmla="*/ 0 w 9937104"/>
                <a:gd name="connsiteY0" fmla="*/ 0 h 2088232"/>
                <a:gd name="connsiteX1" fmla="*/ 9937104 w 9937104"/>
                <a:gd name="connsiteY1" fmla="*/ 0 h 2088232"/>
                <a:gd name="connsiteX2" fmla="*/ 9937104 w 9937104"/>
                <a:gd name="connsiteY2" fmla="*/ 2088232 h 2088232"/>
                <a:gd name="connsiteX3" fmla="*/ 0 w 9937104"/>
                <a:gd name="connsiteY3" fmla="*/ 2088232 h 2088232"/>
                <a:gd name="connsiteX4" fmla="*/ 0 w 9937104"/>
                <a:gd name="connsiteY4" fmla="*/ 0 h 2088232"/>
                <a:gd name="connsiteX0" fmla="*/ 0 w 9937104"/>
                <a:gd name="connsiteY0" fmla="*/ 0 h 2088232"/>
                <a:gd name="connsiteX1" fmla="*/ 9937104 w 9937104"/>
                <a:gd name="connsiteY1" fmla="*/ 0 h 2088232"/>
                <a:gd name="connsiteX2" fmla="*/ 9937104 w 9937104"/>
                <a:gd name="connsiteY2" fmla="*/ 2088232 h 2088232"/>
                <a:gd name="connsiteX3" fmla="*/ 0 w 9937104"/>
                <a:gd name="connsiteY3" fmla="*/ 2088232 h 2088232"/>
                <a:gd name="connsiteX4" fmla="*/ 0 w 9937104"/>
                <a:gd name="connsiteY4" fmla="*/ 0 h 208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7104" h="2088232">
                  <a:moveTo>
                    <a:pt x="0" y="0"/>
                  </a:moveTo>
                  <a:cubicBezTo>
                    <a:pt x="3258105" y="2088232"/>
                    <a:pt x="6668648" y="2056186"/>
                    <a:pt x="9937104" y="0"/>
                  </a:cubicBezTo>
                  <a:lnTo>
                    <a:pt x="9937104" y="2088232"/>
                  </a:lnTo>
                  <a:lnTo>
                    <a:pt x="0" y="2088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562A9"/>
                </a:gs>
                <a:gs pos="100000">
                  <a:srgbClr val="00ACE5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v-SE" dirty="0" smtClean="0"/>
                <a:t>  </a:t>
              </a:r>
              <a:endParaRPr lang="sv-SE" dirty="0"/>
            </a:p>
          </p:txBody>
        </p:sp>
      </p:grp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211960" y="1412776"/>
            <a:ext cx="4464496" cy="3600400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+mj-lt"/>
              </a:rPr>
              <a:t>Et </a:t>
            </a:r>
            <a:r>
              <a:rPr lang="sv-SE" dirty="0" err="1" smtClean="0">
                <a:latin typeface="+mj-lt"/>
              </a:rPr>
              <a:t>selskap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innenfor</a:t>
            </a:r>
            <a:r>
              <a:rPr lang="sv-SE" dirty="0" smtClean="0">
                <a:latin typeface="+mj-lt"/>
              </a:rPr>
              <a:t> den </a:t>
            </a:r>
            <a:r>
              <a:rPr lang="sv-SE" dirty="0" err="1" smtClean="0">
                <a:latin typeface="+mj-lt"/>
              </a:rPr>
              <a:t>tilrettelagte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trafikken</a:t>
            </a:r>
            <a:r>
              <a:rPr lang="sv-SE" dirty="0" smtClean="0">
                <a:latin typeface="+mj-lt"/>
              </a:rPr>
              <a:t/>
            </a:r>
            <a:br>
              <a:rPr lang="sv-SE" dirty="0" smtClean="0">
                <a:latin typeface="+mj-lt"/>
              </a:rPr>
            </a:br>
            <a:r>
              <a:rPr lang="sv-SE" dirty="0" smtClean="0">
                <a:latin typeface="+mj-lt"/>
              </a:rPr>
              <a:t/>
            </a:r>
            <a:br>
              <a:rPr lang="sv-SE" dirty="0" smtClean="0">
                <a:latin typeface="+mj-lt"/>
              </a:rPr>
            </a:br>
            <a:r>
              <a:rPr lang="sv-SE" sz="2200" dirty="0" smtClean="0">
                <a:latin typeface="+mj-lt"/>
              </a:rPr>
              <a:t>Per Sundberg</a:t>
            </a:r>
            <a:br>
              <a:rPr lang="sv-SE" sz="2200" dirty="0" smtClean="0">
                <a:latin typeface="+mj-lt"/>
              </a:rPr>
            </a:br>
            <a:r>
              <a:rPr lang="sv-SE" sz="2200" dirty="0" smtClean="0">
                <a:latin typeface="+mj-lt"/>
              </a:rPr>
              <a:t>Daglig Leder</a:t>
            </a:r>
            <a:br>
              <a:rPr lang="sv-SE" sz="2200" dirty="0" smtClean="0">
                <a:latin typeface="+mj-lt"/>
              </a:rPr>
            </a:br>
            <a:r>
              <a:rPr lang="sv-SE" sz="2200" dirty="0" err="1" smtClean="0">
                <a:latin typeface="+mj-lt"/>
              </a:rPr>
              <a:t>Samres</a:t>
            </a:r>
            <a:r>
              <a:rPr lang="sv-SE" sz="2200" dirty="0" smtClean="0">
                <a:latin typeface="+mj-lt"/>
              </a:rPr>
              <a:t> Norge</a:t>
            </a:r>
            <a:br>
              <a:rPr lang="sv-SE" sz="2200" dirty="0" smtClean="0">
                <a:latin typeface="+mj-lt"/>
              </a:rPr>
            </a:br>
            <a:r>
              <a:rPr lang="sv-SE" sz="2200" dirty="0" smtClean="0">
                <a:latin typeface="+mj-lt"/>
              </a:rPr>
              <a:t>+4746473690</a:t>
            </a:r>
            <a:endParaRPr lang="sv-SE" sz="22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48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+mj-lt"/>
              </a:rPr>
              <a:t>Samres AB</a:t>
            </a:r>
            <a:endParaRPr lang="sv-SE" dirty="0">
              <a:latin typeface="+mj-lt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0"/>
          </p:nvPr>
        </p:nvSpPr>
        <p:spPr/>
        <p:txBody>
          <a:bodyPr>
            <a:normAutofit fontScale="40000" lnSpcReduction="20000"/>
          </a:bodyPr>
          <a:lstStyle/>
          <a:p>
            <a:r>
              <a:rPr lang="nb-NO" dirty="0" smtClean="0"/>
              <a:t>Vi finnes i dag i 9 byer</a:t>
            </a:r>
          </a:p>
          <a:p>
            <a:r>
              <a:rPr lang="nb-NO" dirty="0" smtClean="0"/>
              <a:t>Vi er ca. 320 ansatte</a:t>
            </a:r>
          </a:p>
          <a:p>
            <a:r>
              <a:rPr lang="nb-NO" dirty="0" smtClean="0"/>
              <a:t>Vi administrerer og utfører rundt 6 miljoner reiser pr. år for;</a:t>
            </a:r>
          </a:p>
          <a:p>
            <a:r>
              <a:rPr lang="nb-NO" dirty="0" smtClean="0"/>
              <a:t>9</a:t>
            </a:r>
            <a:r>
              <a:rPr lang="nb-NO" dirty="0" smtClean="0"/>
              <a:t>0 </a:t>
            </a:r>
            <a:r>
              <a:rPr lang="nb-NO" dirty="0" smtClean="0"/>
              <a:t>svenske kommuner</a:t>
            </a:r>
          </a:p>
          <a:p>
            <a:r>
              <a:rPr lang="nb-NO" dirty="0" smtClean="0"/>
              <a:t>8 </a:t>
            </a:r>
            <a:r>
              <a:rPr lang="nb-NO" dirty="0" smtClean="0"/>
              <a:t>landsting</a:t>
            </a:r>
            <a:endParaRPr lang="nb-NO" dirty="0" smtClean="0"/>
          </a:p>
          <a:p>
            <a:r>
              <a:rPr lang="nb-NO" dirty="0" smtClean="0"/>
              <a:t>1 norsk kommune ( OSLO )</a:t>
            </a:r>
          </a:p>
          <a:p>
            <a:r>
              <a:rPr lang="nb-NO" dirty="0" smtClean="0"/>
              <a:t>1 fylke i Estland</a:t>
            </a:r>
          </a:p>
          <a:p>
            <a:r>
              <a:rPr lang="nb-NO" dirty="0" smtClean="0"/>
              <a:t>Hva gjør vi;</a:t>
            </a:r>
          </a:p>
          <a:p>
            <a:r>
              <a:rPr lang="nb-NO" dirty="0" smtClean="0"/>
              <a:t>Vi spesialiserer oss på å organisere, levere og utvikle trafikk- og informasjonstjenester for våre oppdragsgivere på en kostnadseffektiv måte med høy kvalitet.</a:t>
            </a:r>
          </a:p>
          <a:p>
            <a:r>
              <a:rPr lang="nb-NO" dirty="0" smtClean="0"/>
              <a:t>Vi organiserer anropstyrt trafikk for samfunnet, først og fremst tilrettelagt trafikk, pasientreiser og anropstyrt kollektivtrafikk. Vi håndterer kundeinformasjon og styrer operasjonssentraler for den almenne kollektivtrafikken.</a:t>
            </a:r>
          </a:p>
          <a:p>
            <a:r>
              <a:rPr lang="nb-NO" dirty="0" smtClean="0"/>
              <a:t>Hvordan gjør vi dette;</a:t>
            </a:r>
          </a:p>
          <a:p>
            <a:r>
              <a:rPr lang="nb-NO" dirty="0" smtClean="0"/>
              <a:t>Gjennom gode planleggingsystemer som vi har vært med å utvikle kan vi optimalisere ressursbruk og kostnadsbilde.</a:t>
            </a:r>
          </a:p>
          <a:p>
            <a:r>
              <a:rPr lang="nb-NO" dirty="0" smtClean="0"/>
              <a:t>Vi kan gjennom våre systemer samordne turer slik at vi får en god samkjøringsgrad og dermed lavere kostnader for våre oppdragsgivere.</a:t>
            </a:r>
          </a:p>
          <a:p>
            <a:endParaRPr lang="nb-NO" dirty="0" smtClean="0"/>
          </a:p>
          <a:p>
            <a:endParaRPr lang="sv-SE" dirty="0" smtClean="0"/>
          </a:p>
          <a:p>
            <a:endParaRPr lang="nb-NO" dirty="0" smtClean="0"/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+mj-lt"/>
              </a:rPr>
              <a:t>Samres AB</a:t>
            </a:r>
            <a:endParaRPr lang="sv-SE" dirty="0">
              <a:latin typeface="+mj-lt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 dirty="0" smtClean="0"/>
              <a:t>Hva tror vi om fremtiden;</a:t>
            </a:r>
          </a:p>
          <a:p>
            <a:r>
              <a:rPr lang="nb-NO" dirty="0" smtClean="0"/>
              <a:t>Vi har gått igjennom en periode hvor mer og mer ønskes og automatiseres. Vår brukergruppe er sårbar i den forstand at det ligger en hindring i deres ordinære kollektivtilbud. Derfor har denne gruppen særordninger og løsninger tilpasset deres behov.</a:t>
            </a:r>
          </a:p>
          <a:p>
            <a:r>
              <a:rPr lang="nb-NO" dirty="0" smtClean="0"/>
              <a:t>Nye generasjoner tilkommer og deres evne til å ta til seg  og benytte nye medier eller applikasjoner blir stadig bedre. Både informasjonsflyt og aktiv bruk av app’r vil bli ennå mer fremtredende i tiden som kommer. Da er det viktig å kunne ta signaler og tilbakemeldinger fra brukergrupper og enkelt individer, for å bedre tilbudet eller kunne gjøre deres reiser så enkle som mulig og at opplevelsen skal gjenspeile normale forventninger.</a:t>
            </a:r>
          </a:p>
          <a:p>
            <a:r>
              <a:rPr lang="nb-NO" dirty="0" smtClean="0"/>
              <a:t>Forventet befolkningsøkning krever gode løsninger enten man må utvikle dagens eller komme opp med nye ideer. Samres vil gjerne være med å skape slike løsninger eller utvikle sine allerede velfungerende systemer til å møte fremtidens behov. Tilkjøring til knutepunkter hvor ordinær kollektivtrafikk har sine ruter.</a:t>
            </a:r>
          </a:p>
          <a:p>
            <a:r>
              <a:rPr lang="nb-NO" dirty="0" smtClean="0"/>
              <a:t>Det er viktig at nye generasjoner får tilbud eller løsninger slik at de kan greie å være i den ordinære kollektivtrafikken så lenge som mulig. Dette kan løses gjennom mer skreddersydde ordinære rutebusser, t-baner o.l. slik at terskelen for å bruke det ordinære trafikknettet blir lavere. Men det vil nok alltid være behov for tilrettelagt trafikk utenom den ordinære kollektivtrafiken.</a:t>
            </a:r>
          </a:p>
          <a:p>
            <a:endParaRPr lang="nb-NO" dirty="0" smtClean="0"/>
          </a:p>
          <a:p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res 2.0 Powerpointmall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ärdegrunder enskil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62500" lnSpcReduction="20000"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kern="1200" cap="none" spc="0" normalizeH="0" baseline="0" noProof="0" dirty="0" smtClean="0">
            <a:ln>
              <a:noFill/>
            </a:ln>
            <a:solidFill>
              <a:srgbClr val="0062AC"/>
            </a:solidFill>
            <a:effectLst/>
            <a:uLnTx/>
            <a:uFillTx/>
            <a:latin typeface="Franklin Gothic Book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Blå bakgrund (avsnit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Samres 2.0 Powerpointmall (2)</Template>
  <TotalTime>1509</TotalTime>
  <Words>390</Words>
  <Application>Microsoft Office PowerPoint</Application>
  <PresentationFormat>Bildspel på skärmen (4:3)</PresentationFormat>
  <Paragraphs>25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Bildrubriker</vt:lpstr>
      </vt:variant>
      <vt:variant>
        <vt:i4>3</vt:i4>
      </vt:variant>
    </vt:vector>
  </HeadingPairs>
  <TitlesOfParts>
    <vt:vector size="6" baseType="lpstr">
      <vt:lpstr>Samres 2.0 Powerpointmall (2)</vt:lpstr>
      <vt:lpstr>Värdegrunder enskilda</vt:lpstr>
      <vt:lpstr>Blå bakgrund (avsnitt)</vt:lpstr>
      <vt:lpstr>Et selskap innenfor den tilrettelagte trafikken  Per Sundberg Daglig Leder Samres Norge +4746473690</vt:lpstr>
      <vt:lpstr>Samres AB</vt:lpstr>
      <vt:lpstr>Samres AB</vt:lpstr>
    </vt:vector>
  </TitlesOfParts>
  <Company>Samres 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Martin Andersson</dc:creator>
  <cp:lastModifiedBy>Per Sundberg</cp:lastModifiedBy>
  <cp:revision>49</cp:revision>
  <dcterms:created xsi:type="dcterms:W3CDTF">2015-01-22T11:25:41Z</dcterms:created>
  <dcterms:modified xsi:type="dcterms:W3CDTF">2016-03-30T13:01:48Z</dcterms:modified>
</cp:coreProperties>
</file>