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9" r:id="rId3"/>
    <p:sldId id="270" r:id="rId4"/>
    <p:sldId id="271" r:id="rId5"/>
    <p:sldId id="275" r:id="rId6"/>
    <p:sldId id="277" r:id="rId7"/>
    <p:sldId id="273" r:id="rId8"/>
    <p:sldId id="274" r:id="rId9"/>
    <p:sldId id="276" r:id="rId10"/>
    <p:sldId id="267" r:id="rId11"/>
    <p:sldId id="268" r:id="rId12"/>
    <p:sldId id="265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DFD31-44E7-4305-BAA3-D252751A1AB5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58F03-E613-442B-A3EA-3C7B03801D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483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82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Fulgt</a:t>
            </a:r>
            <a:r>
              <a:rPr lang="nb-NO" baseline="0" dirty="0"/>
              <a:t> opp med mer detaljerte bestemmelser i forskriftene, bl.a. § 14-1 og § 14-2 om livssykluskostnader</a:t>
            </a: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FEC5F-42F9-478B-96FA-BC4F8264636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207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3168">
              <a:defRPr/>
            </a:pPr>
            <a:endParaRPr lang="nb-NO" sz="1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A3C466-93E5-4CF5-94F5-FB83856BF616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821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728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07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329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nimert symbol">
    <p:bg>
      <p:bgPr>
        <a:solidFill>
          <a:srgbClr val="E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e 17"/>
          <p:cNvGrpSpPr/>
          <p:nvPr userDrawn="1"/>
        </p:nvGrpSpPr>
        <p:grpSpPr>
          <a:xfrm>
            <a:off x="4257400" y="2494243"/>
            <a:ext cx="3956405" cy="549104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15" name="Trapes 14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17" name="Trapes 1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2" name="Gruppe 21"/>
          <p:cNvGrpSpPr/>
          <p:nvPr userDrawn="1"/>
        </p:nvGrpSpPr>
        <p:grpSpPr>
          <a:xfrm>
            <a:off x="3987502" y="3843741"/>
            <a:ext cx="3956405" cy="539797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3" name="Trapes 22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4" name="Trapes 23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5" name="Gruppe 24"/>
          <p:cNvGrpSpPr/>
          <p:nvPr userDrawn="1"/>
        </p:nvGrpSpPr>
        <p:grpSpPr>
          <a:xfrm rot="6060610" flipH="1">
            <a:off x="3545320" y="3125775"/>
            <a:ext cx="3659389" cy="618360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6" name="Trapes 25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7" name="Trapes 26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grpSp>
        <p:nvGrpSpPr>
          <p:cNvPr id="28" name="Gruppe 27"/>
          <p:cNvGrpSpPr/>
          <p:nvPr userDrawn="1"/>
        </p:nvGrpSpPr>
        <p:grpSpPr>
          <a:xfrm rot="6060610" flipH="1">
            <a:off x="5034058" y="3123981"/>
            <a:ext cx="3658353" cy="618360"/>
            <a:chOff x="2224198" y="2564904"/>
            <a:chExt cx="4148002" cy="648072"/>
          </a:xfrm>
          <a:solidFill>
            <a:srgbClr val="FFFFFF"/>
          </a:solidFill>
        </p:grpSpPr>
        <p:sp>
          <p:nvSpPr>
            <p:cNvPr id="29" name="Trapes 28"/>
            <p:cNvSpPr/>
            <p:nvPr userDrawn="1"/>
          </p:nvSpPr>
          <p:spPr>
            <a:xfrm>
              <a:off x="2224198" y="2564904"/>
              <a:ext cx="2121379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30" name="Trapes 29"/>
            <p:cNvSpPr/>
            <p:nvPr userDrawn="1"/>
          </p:nvSpPr>
          <p:spPr>
            <a:xfrm rot="10800000">
              <a:off x="4211960" y="2564904"/>
              <a:ext cx="2160240" cy="648072"/>
            </a:xfrm>
            <a:prstGeom prst="trapezoid">
              <a:avLst>
                <a:gd name="adj" fmla="val 1962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</p:spTree>
    <p:extLst>
      <p:ext uri="{BB962C8B-B14F-4D97-AF65-F5344CB8AC3E}">
        <p14:creationId xmlns:p14="http://schemas.microsoft.com/office/powerpoint/2010/main" val="29156039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51793E-7 L -0.04757 0.2884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14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80523E-6 L -0.29028 -0.00232 " pathEditMode="relative" rAng="0" ptsTypes="AA">
                                      <p:cBhvr>
                                        <p:cTn id="20" dur="1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-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51793E-7 L 0.05573 -0.4564 " pathEditMode="relative" rAng="0" ptsTypes="AA">
                                      <p:cBhvr>
                                        <p:cTn id="22" dur="1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-228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4629E-6 L 0.36996 -0.00694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killear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5.jpg"/>
          <p:cNvPicPr>
            <a:picLocks noChangeAspect="1"/>
          </p:cNvPicPr>
          <p:nvPr userDrawn="1"/>
        </p:nvPicPr>
        <p:blipFill>
          <a:blip r:embed="rId2" cstate="print"/>
          <a:srcRect t="1000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487488" y="6238210"/>
            <a:ext cx="1344149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CB24E5-CAA8-4743-81A0-A8CB840378B8}" type="datetime1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927648" y="6238210"/>
            <a:ext cx="6912768" cy="292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4917" y="6237312"/>
            <a:ext cx="54054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785221-A51B-4371-B866-038075B34EE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814917" y="1628777"/>
            <a:ext cx="10363200" cy="506487"/>
          </a:xfrm>
        </p:spPr>
        <p:txBody>
          <a:bodyPr/>
          <a:lstStyle>
            <a:lvl1pPr>
              <a:defRPr sz="3512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814917" y="2132856"/>
            <a:ext cx="10369648" cy="1080120"/>
          </a:xfrm>
        </p:spPr>
        <p:txBody>
          <a:bodyPr>
            <a:noAutofit/>
          </a:bodyPr>
          <a:lstStyle>
            <a:lvl1pPr marL="0" indent="0" algn="l">
              <a:buNone/>
              <a:defRPr sz="3512">
                <a:solidFill>
                  <a:schemeClr val="bg1"/>
                </a:solidFill>
              </a:defRPr>
            </a:lvl1pPr>
            <a:lvl2pPr marL="570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1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1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2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2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63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pic>
        <p:nvPicPr>
          <p:cNvPr id="14" name="Bilde 13" descr="Logo-hvi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160118" y="6217069"/>
            <a:ext cx="1546373" cy="296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697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717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948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760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66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187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720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756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722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5D2BE-22EC-4463-8AB6-52F502D9C556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EBAF6-2860-48C8-B06C-4F01AB0364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280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>
          <a:xfrm>
            <a:off x="1233403" y="1874548"/>
            <a:ext cx="9328488" cy="1080120"/>
          </a:xfrm>
        </p:spPr>
        <p:txBody>
          <a:bodyPr/>
          <a:lstStyle/>
          <a:p>
            <a:r>
              <a:rPr lang="nb-NO" sz="4400" i="1" dirty="0"/>
              <a:t>Endringer i prosedyre og kontrakt - Tildelingskriterier </a:t>
            </a:r>
          </a:p>
          <a:p>
            <a:r>
              <a:rPr lang="nb-NO" sz="4400" i="1" dirty="0"/>
              <a:t>Minibuss Akershus vest</a:t>
            </a:r>
          </a:p>
        </p:txBody>
      </p:sp>
    </p:spTree>
    <p:extLst>
      <p:ext uri="{BB962C8B-B14F-4D97-AF65-F5344CB8AC3E}">
        <p14:creationId xmlns:p14="http://schemas.microsoft.com/office/powerpoint/2010/main" val="302024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7347E2-2BAA-4469-A751-1A1101CB5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Hovedalternativ: 100 % nullutslipps minibusser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1B668DFD-7FEF-45D4-A2D4-B88F5AA9C7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54989"/>
              </p:ext>
            </p:extLst>
          </p:nvPr>
        </p:nvGraphicFramePr>
        <p:xfrm>
          <a:off x="947058" y="2310493"/>
          <a:ext cx="10406741" cy="2936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4905">
                  <a:extLst>
                    <a:ext uri="{9D8B030D-6E8A-4147-A177-3AD203B41FA5}">
                      <a16:colId xmlns:a16="http://schemas.microsoft.com/office/drawing/2014/main" val="2248850549"/>
                    </a:ext>
                  </a:extLst>
                </a:gridCol>
                <a:gridCol w="1464541">
                  <a:extLst>
                    <a:ext uri="{9D8B030D-6E8A-4147-A177-3AD203B41FA5}">
                      <a16:colId xmlns:a16="http://schemas.microsoft.com/office/drawing/2014/main" val="2234813142"/>
                    </a:ext>
                  </a:extLst>
                </a:gridCol>
                <a:gridCol w="4717295">
                  <a:extLst>
                    <a:ext uri="{9D8B030D-6E8A-4147-A177-3AD203B41FA5}">
                      <a16:colId xmlns:a16="http://schemas.microsoft.com/office/drawing/2014/main" val="829976702"/>
                    </a:ext>
                  </a:extLst>
                </a:gridCol>
              </a:tblGrid>
              <a:tr h="492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Tildelingskriterium</a:t>
                      </a:r>
                      <a:endParaRPr lang="nb-NO" sz="16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Vekting </a:t>
                      </a:r>
                      <a:endParaRPr lang="nb-NO" sz="16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Oppdragsgivers vurdering</a:t>
                      </a:r>
                      <a:endParaRPr lang="nb-NO" sz="16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470336"/>
                  </a:ext>
                </a:extLst>
              </a:tr>
              <a:tr h="363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Pris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40 %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Tilbudt pris for tjenesten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7636861"/>
                  </a:ext>
                </a:extLst>
              </a:tr>
              <a:tr h="552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Gjennomføring av tjenesten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25 %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Kvaliteten på tilbyderens besvarelse av Oppdragsbeskrivelsen.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5954153"/>
                  </a:ext>
                </a:extLst>
              </a:tr>
              <a:tr h="552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Bussmateriell, driftsstabilitet og funksjonalitet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20 %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Kvaliteten på tilbyderens besvarelse av Bussmateriellbeskrivelsen.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5549558"/>
                  </a:ext>
                </a:extLst>
              </a:tr>
              <a:tr h="552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Miljøegenskaper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600" dirty="0">
                          <a:effectLst/>
                        </a:rPr>
                        <a:t>Bruk av fornybare materialer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600" dirty="0">
                          <a:effectLst/>
                        </a:rPr>
                        <a:t>Andel tomkjøring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600" dirty="0">
                          <a:effectLst/>
                        </a:rPr>
                        <a:t>Andre miljøtiltak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15 %</a:t>
                      </a:r>
                      <a:endParaRPr lang="nb-NO" sz="16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Tilbudets egenskaper som gir en positiv miljøeffekt</a:t>
                      </a:r>
                      <a:endParaRPr lang="nb-NO" sz="16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5001029"/>
                  </a:ext>
                </a:extLst>
              </a:tr>
            </a:tbl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947058" y="5497584"/>
            <a:ext cx="1055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Endelig tildelingskriterier blir fastsatt av Ruters styre</a:t>
            </a:r>
          </a:p>
        </p:txBody>
      </p:sp>
    </p:spTree>
    <p:extLst>
      <p:ext uri="{BB962C8B-B14F-4D97-AF65-F5344CB8AC3E}">
        <p14:creationId xmlns:p14="http://schemas.microsoft.com/office/powerpoint/2010/main" val="142135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60CF8E-6726-4942-9AF5-23CDEDDA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/>
              <a:t>Alternativ 1: 50 % nullutslipps minibusser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8AD2F203-7449-4E05-AE59-490917C15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09149"/>
              </p:ext>
            </p:extLst>
          </p:nvPr>
        </p:nvGraphicFramePr>
        <p:xfrm>
          <a:off x="838200" y="2085435"/>
          <a:ext cx="10515600" cy="3393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9099">
                  <a:extLst>
                    <a:ext uri="{9D8B030D-6E8A-4147-A177-3AD203B41FA5}">
                      <a16:colId xmlns:a16="http://schemas.microsoft.com/office/drawing/2014/main" val="939561739"/>
                    </a:ext>
                  </a:extLst>
                </a:gridCol>
                <a:gridCol w="1479861">
                  <a:extLst>
                    <a:ext uri="{9D8B030D-6E8A-4147-A177-3AD203B41FA5}">
                      <a16:colId xmlns:a16="http://schemas.microsoft.com/office/drawing/2014/main" val="1202657133"/>
                    </a:ext>
                  </a:extLst>
                </a:gridCol>
                <a:gridCol w="4766640">
                  <a:extLst>
                    <a:ext uri="{9D8B030D-6E8A-4147-A177-3AD203B41FA5}">
                      <a16:colId xmlns:a16="http://schemas.microsoft.com/office/drawing/2014/main" val="4051758438"/>
                    </a:ext>
                  </a:extLst>
                </a:gridCol>
              </a:tblGrid>
              <a:tr h="479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Tildelingskriterium</a:t>
                      </a:r>
                      <a:endParaRPr lang="nb-NO" sz="14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Vekting </a:t>
                      </a:r>
                      <a:endParaRPr lang="nb-NO" sz="14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Oppdragsgivers vurdering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846899"/>
                  </a:ext>
                </a:extLst>
              </a:tr>
              <a:tr h="344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Pris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40 %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Tilbudt pris for tjenesten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2210418"/>
                  </a:ext>
                </a:extLst>
              </a:tr>
              <a:tr h="537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Gjennomføring av tjenesten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15 %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Kvaliteten på tilbyderens besvarelse av Oppdragsbeskrivelsen.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0417337"/>
                  </a:ext>
                </a:extLst>
              </a:tr>
              <a:tr h="537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Bussmateriell, driftsstabilitet og funksjonalitet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15 %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Kvaliteten på tilbyderens besvarelse av Bussmateriellbeskrivelsen.</a:t>
                      </a:r>
                      <a:endParaRPr lang="nb-NO" sz="140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6919909"/>
                  </a:ext>
                </a:extLst>
              </a:tr>
              <a:tr h="537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Miljøegenskaper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Klimagassreduksjon (drivstoff)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Lokale utslipp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Andel tomkjøring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Støynivå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Bruk av fornybare materialer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nb-NO" sz="1400" dirty="0">
                          <a:effectLst/>
                        </a:rPr>
                        <a:t>Andre miljøtiltak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30 %</a:t>
                      </a:r>
                      <a:endParaRPr lang="nb-NO" sz="14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Tilbudets egenskaper som gir en positiv miljøeffekt </a:t>
                      </a:r>
                      <a:endParaRPr lang="nb-NO" sz="1400" dirty="0">
                        <a:effectLst/>
                        <a:latin typeface="DIN-Regular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0427976"/>
                  </a:ext>
                </a:extLst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838200" y="5873772"/>
            <a:ext cx="506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Endelig tildelingskriterier blir fastsatt av Ruters styre</a:t>
            </a:r>
          </a:p>
        </p:txBody>
      </p:sp>
    </p:spTree>
    <p:extLst>
      <p:ext uri="{BB962C8B-B14F-4D97-AF65-F5344CB8AC3E}">
        <p14:creationId xmlns:p14="http://schemas.microsoft.com/office/powerpoint/2010/main" val="80049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54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29733" y="514350"/>
            <a:ext cx="10000192" cy="846667"/>
          </a:xfrm>
        </p:spPr>
        <p:txBody>
          <a:bodyPr>
            <a:noAutofit/>
          </a:bodyPr>
          <a:lstStyle/>
          <a:p>
            <a:pPr algn="l">
              <a:tabLst>
                <a:tab pos="355600" algn="l"/>
              </a:tabLst>
            </a:pPr>
            <a:r>
              <a:rPr lang="nb-NO" sz="4000" dirty="0"/>
              <a:t>Aktuelle endringer Kontrakten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52451" y="1447800"/>
            <a:ext cx="11153774" cy="5095875"/>
          </a:xfrm>
        </p:spPr>
        <p:txBody>
          <a:bodyPr>
            <a:normAutofit fontScale="62500" lnSpcReduction="20000"/>
          </a:bodyPr>
          <a:lstStyle/>
          <a:p>
            <a:pPr algn="l">
              <a:tabLst>
                <a:tab pos="355600" algn="l"/>
              </a:tabLst>
            </a:pPr>
            <a:r>
              <a:rPr lang="nb-NO" sz="2900" dirty="0"/>
              <a:t>										</a:t>
            </a:r>
          </a:p>
          <a:p>
            <a:pPr marL="514350" indent="-514350" algn="l"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4200" dirty="0"/>
              <a:t>Utvidet kontraktsområde – også trafikk innenfor Oslo, jf. de Rosa bussene og aldersvennlig transport.</a:t>
            </a:r>
          </a:p>
          <a:p>
            <a:pPr algn="l">
              <a:buClr>
                <a:srgbClr val="FF0000"/>
              </a:buClr>
              <a:buSzPct val="80000"/>
              <a:tabLst>
                <a:tab pos="355600" algn="l"/>
              </a:tabLst>
            </a:pPr>
            <a:endParaRPr lang="nb-NO" sz="4200" dirty="0"/>
          </a:p>
          <a:p>
            <a:pPr marL="514350" indent="-514350" algn="l"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4200" dirty="0"/>
              <a:t>Kodifisert og presisert praksis om endringsadgang,  </a:t>
            </a:r>
            <a:r>
              <a:rPr lang="nb-NO" sz="4200" dirty="0" err="1"/>
              <a:t>forsyningsforskriften</a:t>
            </a:r>
            <a:r>
              <a:rPr lang="nb-NO" sz="4200" dirty="0"/>
              <a:t> §§ 24-1 jf. 15-1</a:t>
            </a:r>
          </a:p>
          <a:p>
            <a:pPr marL="514350" indent="-514350" algn="l"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4200" b="1" dirty="0"/>
              <a:t>Det kan foretas endringer  dersom det fremgår klart hvilke endringer oppdragsgiveren kan foreta, i hvilket omfang og på hvilke vilkår.</a:t>
            </a:r>
          </a:p>
          <a:p>
            <a:pPr marL="457200" indent="-457200" algn="l">
              <a:buClr>
                <a:srgbClr val="FF0000"/>
              </a:buClr>
              <a:buSzPct val="80000"/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nb-NO" sz="4200" dirty="0"/>
              <a:t>Skille mellom justering og endring.</a:t>
            </a:r>
          </a:p>
          <a:p>
            <a:pPr marL="457200" indent="-457200" algn="l"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nb-NO" sz="4200" dirty="0"/>
              <a:t>Forventet utvikling med mer bruk av  heltids - i stedet for deltids innleie, enten er dette beskrevet i KGL eller så er det en del av reglene om justering.</a:t>
            </a:r>
          </a:p>
          <a:p>
            <a:pPr marL="457200" indent="-457200" algn="l"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nb-NO" sz="4200" dirty="0"/>
              <a:t>Avhengig av hvilket miljøalternativ som blir valgt til slutt så kan det bli aktuelt med innfasing av minibusser med mer miljøvennlig teknologi.</a:t>
            </a:r>
          </a:p>
          <a:p>
            <a:pPr marL="457200" indent="-457200" algn="l"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355600" algn="l"/>
              </a:tabLst>
            </a:pPr>
            <a:r>
              <a:rPr lang="nb-NO" sz="4200" dirty="0"/>
              <a:t>Mulig opsjon for innfasing av elbusser – tenkt at prisene skal gjelde i inntil 2 år.</a:t>
            </a:r>
          </a:p>
          <a:p>
            <a:pPr>
              <a:tabLst>
                <a:tab pos="355600" algn="l"/>
              </a:tabLst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777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85850" y="523875"/>
            <a:ext cx="10039350" cy="846667"/>
          </a:xfrm>
        </p:spPr>
        <p:txBody>
          <a:bodyPr>
            <a:noAutofit/>
          </a:bodyPr>
          <a:lstStyle/>
          <a:p>
            <a:pPr algn="l"/>
            <a:r>
              <a:rPr lang="nb-NO" sz="4000" dirty="0"/>
              <a:t>Aktuelle endringer i Prosedyre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80533" y="1500555"/>
            <a:ext cx="10526021" cy="4478214"/>
          </a:xfrm>
        </p:spPr>
        <p:txBody>
          <a:bodyPr>
            <a:normAutofit fontScale="70000" lnSpcReduction="20000"/>
          </a:bodyPr>
          <a:lstStyle/>
          <a:p>
            <a:pPr algn="l">
              <a:tabLst>
                <a:tab pos="355600" algn="l"/>
              </a:tabLst>
            </a:pPr>
            <a:r>
              <a:rPr lang="nb-NO" dirty="0"/>
              <a:t>	</a:t>
            </a:r>
            <a:r>
              <a:rPr lang="nb-NO" sz="3800" dirty="0"/>
              <a:t>									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3700" dirty="0"/>
              <a:t>Krav om at man skal utlyse alt samtidig, dvs. både prekvalifiseringsgrunnlag og tilbudsgrunnlaget. 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3700" dirty="0"/>
              <a:t>Oppdragsgiver </a:t>
            </a:r>
            <a:r>
              <a:rPr lang="nb-NO" sz="3700" u="sng" dirty="0"/>
              <a:t>kan</a:t>
            </a:r>
            <a:r>
              <a:rPr lang="nb-NO" sz="3700" dirty="0"/>
              <a:t> velge å foreta en </a:t>
            </a:r>
            <a:r>
              <a:rPr lang="nb-NO" sz="3700" dirty="0">
                <a:solidFill>
                  <a:srgbClr val="FF0000"/>
                </a:solidFill>
              </a:rPr>
              <a:t>endelig</a:t>
            </a:r>
            <a:r>
              <a:rPr lang="nb-NO" sz="3700" dirty="0"/>
              <a:t> prekvalifisering først når man har evaluert seg frem til vinnende tilbud.</a:t>
            </a:r>
          </a:p>
          <a:p>
            <a:pPr algn="l">
              <a:buClr>
                <a:srgbClr val="FF0000"/>
              </a:buClr>
              <a:tabLst>
                <a:tab pos="355600" algn="l"/>
              </a:tabLst>
            </a:pPr>
            <a:endParaRPr lang="nb-NO" sz="3700" dirty="0"/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3700" dirty="0"/>
              <a:t>Forkortede frister etter </a:t>
            </a:r>
            <a:r>
              <a:rPr lang="nb-NO" sz="3700" dirty="0" err="1"/>
              <a:t>forsyningsforskriften</a:t>
            </a:r>
            <a:r>
              <a:rPr lang="nb-NO" sz="3700" dirty="0"/>
              <a:t> § 16-1 – 30 dager,  </a:t>
            </a:r>
            <a:r>
              <a:rPr lang="nb-NO" sz="3700" dirty="0">
                <a:solidFill>
                  <a:srgbClr val="FF0000"/>
                </a:solidFill>
              </a:rPr>
              <a:t>men</a:t>
            </a:r>
            <a:r>
              <a:rPr lang="nb-NO" sz="3700" dirty="0"/>
              <a:t> Ruter er mer opptatt av at tilbydere får tilstrekkelig frist for å inngi tilbydere.</a:t>
            </a:r>
          </a:p>
          <a:p>
            <a:pPr algn="l">
              <a:buClr>
                <a:srgbClr val="FF0000"/>
              </a:buClr>
              <a:tabLst>
                <a:tab pos="355600" algn="l"/>
              </a:tabLst>
            </a:pPr>
            <a:r>
              <a:rPr lang="nb-NO" sz="3700" dirty="0"/>
              <a:t>	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3700" dirty="0"/>
              <a:t>ESPD skjema </a:t>
            </a:r>
            <a:r>
              <a:rPr lang="nb-NO" sz="3700" dirty="0" err="1"/>
              <a:t>forskriftens</a:t>
            </a:r>
            <a:r>
              <a:rPr lang="nb-NO" sz="3700" dirty="0"/>
              <a:t> § 17-1, midlertidig bevis for at leverandøren oppfyller kvalifikasjonskravene og at det ikke foreligger avvisningsgrunner.</a:t>
            </a:r>
          </a:p>
          <a:p>
            <a:pPr algn="l">
              <a:tabLst>
                <a:tab pos="355600" algn="l"/>
              </a:tabLst>
            </a:pPr>
            <a:endParaRPr lang="nb-NO" sz="3800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sz="3800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dirty="0"/>
          </a:p>
          <a:p>
            <a:pPr algn="l">
              <a:tabLst>
                <a:tab pos="355600" algn="l"/>
              </a:tabLst>
            </a:pPr>
            <a:endParaRPr lang="nb-NO" dirty="0"/>
          </a:p>
          <a:p>
            <a:pPr>
              <a:tabLst>
                <a:tab pos="355600" algn="l"/>
              </a:tabLst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078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304926" y="533400"/>
            <a:ext cx="9363074" cy="846667"/>
          </a:xfrm>
        </p:spPr>
        <p:txBody>
          <a:bodyPr>
            <a:noAutofit/>
          </a:bodyPr>
          <a:lstStyle/>
          <a:p>
            <a:pPr algn="l"/>
            <a:r>
              <a:rPr lang="nb-NO" sz="4000" dirty="0"/>
              <a:t>Bruk av ESPD skjema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80533" y="1727200"/>
            <a:ext cx="9787467" cy="3530600"/>
          </a:xfrm>
        </p:spPr>
        <p:txBody>
          <a:bodyPr>
            <a:normAutofit/>
          </a:bodyPr>
          <a:lstStyle/>
          <a:p>
            <a:pPr algn="l">
              <a:tabLst>
                <a:tab pos="355600" algn="l"/>
              </a:tabLst>
            </a:pPr>
            <a:r>
              <a:rPr lang="nb-NO" dirty="0"/>
              <a:t>					</a:t>
            </a:r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dirty="0"/>
          </a:p>
          <a:p>
            <a:pPr algn="l">
              <a:tabLst>
                <a:tab pos="355600" algn="l"/>
              </a:tabLst>
            </a:pPr>
            <a:endParaRPr lang="nb-NO" dirty="0"/>
          </a:p>
          <a:p>
            <a:pPr>
              <a:tabLst>
                <a:tab pos="355600" algn="l"/>
              </a:tabLst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27" y="1549400"/>
            <a:ext cx="9192877" cy="481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61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Bruk av EU </a:t>
            </a:r>
            <a:r>
              <a:rPr lang="nb-NO" dirty="0" err="1">
                <a:solidFill>
                  <a:srgbClr val="FF0000"/>
                </a:solidFill>
              </a:rPr>
              <a:t>supply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8714" cy="4351338"/>
          </a:xfrm>
        </p:spPr>
        <p:txBody>
          <a:bodyPr/>
          <a:lstStyle/>
          <a:p>
            <a:r>
              <a:rPr lang="nb-NO" dirty="0"/>
              <a:t>Nytt elektronisk Konkurransegjennomføringsverktøy og kontraktforvaltningssystem</a:t>
            </a:r>
          </a:p>
          <a:p>
            <a:r>
              <a:rPr lang="nb-NO" dirty="0"/>
              <a:t>Alle utlysninger og innlevering av konkurranser og tilbud skal heretter gjennomføres elektronisk.</a:t>
            </a:r>
          </a:p>
          <a:p>
            <a:r>
              <a:rPr lang="nb-NO" dirty="0"/>
              <a:t>Eksisterende operatører er registrert i leverandørregisteret til </a:t>
            </a:r>
            <a:r>
              <a:rPr lang="nb-NO" dirty="0" err="1"/>
              <a:t>eu-supply</a:t>
            </a:r>
            <a:endParaRPr lang="nb-NO" dirty="0"/>
          </a:p>
          <a:p>
            <a:r>
              <a:rPr lang="nb-NO" dirty="0"/>
              <a:t>Enklere innlevering ingen papirversjoner</a:t>
            </a:r>
          </a:p>
          <a:p>
            <a:r>
              <a:rPr lang="nb-NO" dirty="0"/>
              <a:t>Bruker bistand gis av </a:t>
            </a:r>
            <a:r>
              <a:rPr lang="nb-NO" dirty="0" err="1"/>
              <a:t>eu-supply</a:t>
            </a:r>
            <a:endParaRPr lang="nb-NO" dirty="0"/>
          </a:p>
          <a:p>
            <a:r>
              <a:rPr lang="nb-NO" dirty="0"/>
              <a:t>Ytterlige opplysninger kommer </a:t>
            </a:r>
            <a:r>
              <a:rPr lang="nb-NO" dirty="0" err="1"/>
              <a:t>ifb</a:t>
            </a:r>
            <a:r>
              <a:rPr lang="nb-NO" dirty="0"/>
              <a:t> med tilbudskonferansen.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513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04901" y="523875"/>
            <a:ext cx="9458324" cy="846667"/>
          </a:xfrm>
        </p:spPr>
        <p:txBody>
          <a:bodyPr>
            <a:noAutofit/>
          </a:bodyPr>
          <a:lstStyle/>
          <a:p>
            <a:pPr algn="l"/>
            <a:r>
              <a:rPr lang="nb-NO" sz="4000" dirty="0"/>
              <a:t>Om forhandlinger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80533" y="1500555"/>
            <a:ext cx="10526021" cy="4478214"/>
          </a:xfrm>
        </p:spPr>
        <p:txBody>
          <a:bodyPr>
            <a:normAutofit/>
          </a:bodyPr>
          <a:lstStyle/>
          <a:p>
            <a:pPr algn="l">
              <a:tabLst>
                <a:tab pos="355600" algn="l"/>
              </a:tabLst>
            </a:pPr>
            <a:r>
              <a:rPr lang="nb-NO" dirty="0"/>
              <a:t>	</a:t>
            </a:r>
            <a:r>
              <a:rPr lang="nb-NO" sz="3800" dirty="0"/>
              <a:t>									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Om forhandlinger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Prosess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Hva kan det forhandles om  - ikke minstekrav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Forbehold – kan bes fjernet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Forhandlinger i flere faser, utfasing av tilbud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Revidert tilbud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r>
              <a:rPr lang="nb-NO" sz="2600" dirty="0"/>
              <a:t>Tildeling og begrunnelse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v"/>
              <a:tabLst>
                <a:tab pos="355600" algn="l"/>
              </a:tabLst>
            </a:pPr>
            <a:endParaRPr lang="nb-NO" sz="2600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sz="3800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dirty="0"/>
          </a:p>
          <a:p>
            <a:pPr marL="342900" indent="-342900" algn="l">
              <a:buFontTx/>
              <a:buChar char="-"/>
              <a:tabLst>
                <a:tab pos="355600" algn="l"/>
              </a:tabLst>
            </a:pPr>
            <a:endParaRPr lang="nb-NO" dirty="0"/>
          </a:p>
          <a:p>
            <a:pPr algn="l">
              <a:tabLst>
                <a:tab pos="355600" algn="l"/>
              </a:tabLst>
            </a:pPr>
            <a:endParaRPr lang="nb-NO" dirty="0"/>
          </a:p>
          <a:p>
            <a:pPr>
              <a:tabLst>
                <a:tab pos="355600" algn="l"/>
              </a:tabLst>
            </a:pPr>
            <a:endParaRPr lang="nb-NO" dirty="0"/>
          </a:p>
        </p:txBody>
      </p:sp>
      <p:pic>
        <p:nvPicPr>
          <p:cNvPr id="5" name="Plassholder for innhold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161"/>
          <a:stretch/>
        </p:blipFill>
        <p:spPr>
          <a:xfrm>
            <a:off x="8331630" y="708467"/>
            <a:ext cx="266429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471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Miljø- og samfunnshensyn i loa § 5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4458" y="1825626"/>
            <a:ext cx="10637432" cy="4258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 	«Statlige, fylkeskommunale og kommunale myndigheter og offentligrettslige organer </a:t>
            </a:r>
            <a:r>
              <a:rPr lang="nb-NO" b="1" dirty="0"/>
              <a:t>skal innrette sin </a:t>
            </a:r>
            <a:r>
              <a:rPr lang="nb-NO" b="1" dirty="0" err="1"/>
              <a:t>ankaffelsespraksis</a:t>
            </a:r>
            <a:r>
              <a:rPr lang="nb-NO" b="1" dirty="0"/>
              <a:t> </a:t>
            </a:r>
            <a:r>
              <a:rPr lang="nb-NO" dirty="0"/>
              <a:t>slik at den bidrar til å redusere </a:t>
            </a:r>
            <a:r>
              <a:rPr lang="nb-NO" b="1" dirty="0"/>
              <a:t>skadelig miljøpåvirkning</a:t>
            </a:r>
            <a:r>
              <a:rPr lang="nb-NO" dirty="0"/>
              <a:t>, og </a:t>
            </a:r>
            <a:r>
              <a:rPr lang="nb-NO" b="1" dirty="0"/>
              <a:t>fremme klimavennlige løsninger </a:t>
            </a:r>
            <a:r>
              <a:rPr lang="nb-NO" dirty="0"/>
              <a:t>der dette er relevant… </a:t>
            </a:r>
          </a:p>
          <a:p>
            <a:pPr marL="0" indent="0">
              <a:buNone/>
            </a:pPr>
            <a:r>
              <a:rPr lang="nb-NO" dirty="0"/>
              <a:t>Dette skal blant annet skje ved at oppdragsgiveren tar hensyn til </a:t>
            </a:r>
            <a:r>
              <a:rPr lang="nb-NO" b="1" dirty="0"/>
              <a:t>livssykluskostnader</a:t>
            </a:r>
            <a:r>
              <a:rPr lang="nb-NO" dirty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I tillegg bør miljø vektes med 30% dersom det benyttes som tildelingskriterium.</a:t>
            </a:r>
          </a:p>
          <a:p>
            <a:pPr marL="711762" lvl="1" indent="0">
              <a:buNone/>
            </a:pPr>
            <a:r>
              <a:rPr lang="nb-NO" dirty="0"/>
              <a:t>	</a:t>
            </a: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294967295"/>
          </p:nvPr>
        </p:nvSpPr>
        <p:spPr>
          <a:xfrm>
            <a:off x="584375" y="6436758"/>
            <a:ext cx="191466" cy="142388"/>
          </a:xfrm>
          <a:prstGeom prst="rect">
            <a:avLst/>
          </a:prstGeom>
        </p:spPr>
        <p:txBody>
          <a:bodyPr/>
          <a:lstStyle/>
          <a:p>
            <a:fld id="{304AD70F-8AF0-406B-B894-62E0F3D04367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113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6826" y="364945"/>
            <a:ext cx="9764715" cy="975476"/>
          </a:xfrm>
        </p:spPr>
        <p:txBody>
          <a:bodyPr>
            <a:normAutofit/>
          </a:bodyPr>
          <a:lstStyle/>
          <a:p>
            <a:r>
              <a:rPr lang="nb-NO" sz="4000" dirty="0"/>
              <a:t>Miljøprofil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6826" y="1340421"/>
            <a:ext cx="9802070" cy="4697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u="sng" dirty="0"/>
              <a:t>Hovedalternativ:</a:t>
            </a:r>
          </a:p>
          <a:p>
            <a:pPr marL="0" indent="0">
              <a:buNone/>
            </a:pPr>
            <a:r>
              <a:rPr lang="nb-NO" sz="2600" dirty="0"/>
              <a:t>Nullutslipp kreves i alle nye kontrakter, dvs. elektriske minibusser eller eventuelt hydrogen.  Forutsetning om kostnader og styregodkjenning.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</a:rPr>
              <a:t>Alternativ:</a:t>
            </a:r>
          </a:p>
          <a:p>
            <a:pPr marL="0" indent="0">
              <a:buNone/>
            </a:pPr>
            <a:r>
              <a:rPr lang="nb-NO" dirty="0"/>
              <a:t>Minstekrav om </a:t>
            </a:r>
            <a:r>
              <a:rPr lang="nb-NO" dirty="0">
                <a:solidFill>
                  <a:srgbClr val="FF0000"/>
                </a:solidFill>
              </a:rPr>
              <a:t>fossilfritt drivstoff </a:t>
            </a:r>
            <a:r>
              <a:rPr lang="nb-NO" dirty="0"/>
              <a:t>og et minimum av elbusser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8</a:t>
            </a:fld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609" y="4305300"/>
            <a:ext cx="9345738" cy="1813087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5596467" y="5686425"/>
            <a:ext cx="5283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chemeClr val="bg1"/>
                </a:solidFill>
              </a:rPr>
              <a:t>Har elbusser lenger levetid enn 5+1 år ? år?</a:t>
            </a:r>
          </a:p>
        </p:txBody>
      </p:sp>
    </p:spTree>
    <p:extLst>
      <p:ext uri="{BB962C8B-B14F-4D97-AF65-F5344CB8AC3E}">
        <p14:creationId xmlns:p14="http://schemas.microsoft.com/office/powerpoint/2010/main" val="253546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6826" y="364945"/>
            <a:ext cx="9764715" cy="737513"/>
          </a:xfrm>
        </p:spPr>
        <p:txBody>
          <a:bodyPr>
            <a:normAutofit/>
          </a:bodyPr>
          <a:lstStyle/>
          <a:p>
            <a:r>
              <a:rPr lang="nb-NO" sz="4000" dirty="0"/>
              <a:t>Spørsmål: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6826" y="1102458"/>
            <a:ext cx="9802070" cy="493510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</a:pPr>
            <a:r>
              <a:rPr lang="nb-NO" dirty="0"/>
              <a:t>Er markedet klar til å lavere en </a:t>
            </a:r>
            <a:r>
              <a:rPr lang="nb-NO" u="sng" dirty="0"/>
              <a:t>driftsstabil</a:t>
            </a:r>
            <a:r>
              <a:rPr lang="nb-NO" dirty="0"/>
              <a:t> flåte på rundt 45-50 elektriske minibusser?</a:t>
            </a:r>
          </a:p>
          <a:p>
            <a:pPr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</a:pPr>
            <a:r>
              <a:rPr lang="nb-NO" dirty="0"/>
              <a:t>Vil det i markedet for leveranse av minibusser i august 2019 medføre noen merkostnader, i tilfelle kan det oppgis i prosent?</a:t>
            </a:r>
          </a:p>
          <a:p>
            <a:pPr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</a:pPr>
            <a:r>
              <a:rPr lang="nb-NO" dirty="0"/>
              <a:t>Vil en elektriske minibussflåte påvirke kontraktstiden, er det mer hensiktsmessig med lengre kontraktstid?</a:t>
            </a:r>
          </a:p>
          <a:p>
            <a:pPr>
              <a:buClr>
                <a:srgbClr val="FF0000"/>
              </a:buClr>
              <a:buSzPct val="80000"/>
              <a:buFont typeface="Wingdings" panose="05000000000000000000" pitchFamily="2" charset="2"/>
              <a:buChar char="v"/>
            </a:pPr>
            <a:r>
              <a:rPr lang="nb-NO" dirty="0"/>
              <a:t>Har dere noen innspill på endringer i kontrakt mm - eller andre miljøtiltak?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85221-A51B-4371-B866-038075B34EEB}" type="slidenum">
              <a:rPr lang="nb-NO" smtClean="0"/>
              <a:pPr/>
              <a:t>9</a:t>
            </a:fld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75" y="4725825"/>
            <a:ext cx="9345738" cy="1813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360</Words>
  <Application>Microsoft Office PowerPoint</Application>
  <PresentationFormat>Widescreen</PresentationFormat>
  <Paragraphs>115</Paragraphs>
  <Slides>12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DIN-Regular</vt:lpstr>
      <vt:lpstr>MS Mincho</vt:lpstr>
      <vt:lpstr>Times New Roman</vt:lpstr>
      <vt:lpstr>Wingdings</vt:lpstr>
      <vt:lpstr>Office-tema</vt:lpstr>
      <vt:lpstr>PowerPoint-presentasjon</vt:lpstr>
      <vt:lpstr>Aktuelle endringer Kontrakten</vt:lpstr>
      <vt:lpstr>Aktuelle endringer i Prosedyre</vt:lpstr>
      <vt:lpstr>Bruk av ESPD skjema</vt:lpstr>
      <vt:lpstr>Bruk av EU supply</vt:lpstr>
      <vt:lpstr>Om forhandlinger</vt:lpstr>
      <vt:lpstr>Miljø- og samfunnshensyn i loa § 5</vt:lpstr>
      <vt:lpstr>Miljøprofil</vt:lpstr>
      <vt:lpstr>Spørsmål:</vt:lpstr>
      <vt:lpstr>Hovedalternativ: 100 % nullutslipps minibusser</vt:lpstr>
      <vt:lpstr>Alternativ 1: 50 % nullutslipps minibusser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Søknad om Kvalifisering</dc:title>
  <dc:creator>Korneliussen Rolf</dc:creator>
  <cp:lastModifiedBy>Korneliussen Rolf</cp:lastModifiedBy>
  <cp:revision>51</cp:revision>
  <dcterms:created xsi:type="dcterms:W3CDTF">2017-08-24T12:48:03Z</dcterms:created>
  <dcterms:modified xsi:type="dcterms:W3CDTF">2017-11-14T10:11:44Z</dcterms:modified>
</cp:coreProperties>
</file>