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2" r:id="rId9"/>
  </p:sldIdLst>
  <p:sldSz cx="9144000" cy="5145088"/>
  <p:notesSz cx="6858000" cy="9144000"/>
  <p:defaultTextStyle>
    <a:defPPr>
      <a:defRPr lang="nb-NO"/>
    </a:defPPr>
    <a:lvl1pPr marL="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1"/>
    <a:srgbClr val="707070"/>
    <a:srgbClr val="32374B"/>
    <a:srgbClr val="F5F5F5"/>
    <a:srgbClr val="252525"/>
    <a:srgbClr val="555555"/>
    <a:srgbClr val="999999"/>
    <a:srgbClr val="006BB3"/>
    <a:srgbClr val="AAAAB4"/>
    <a:srgbClr val="6E0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84585" autoAdjust="0"/>
  </p:normalViewPr>
  <p:slideViewPr>
    <p:cSldViewPr snapToGrid="0">
      <p:cViewPr varScale="1">
        <p:scale>
          <a:sx n="101" d="100"/>
          <a:sy n="101" d="100"/>
        </p:scale>
        <p:origin x="660" y="10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35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34FD9-3DF8-D648-8A7A-0459B4033D0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F2DC5-B3B8-1A42-A005-A81C55C38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09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D1CCE-DE94-457F-A721-621E60F76388}" type="datetimeFigureOut">
              <a:rPr lang="nb-NO" smtClean="0"/>
              <a:t>24.03.2015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EC5F-42F9-478B-96FA-BC4F82646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63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4250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6583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038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7075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yb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114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å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9012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721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egionb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1669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Trik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3146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orbruk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3804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orbruker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0116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orbruker #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0602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mulighet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54887"/>
            <a:ext cx="9143244" cy="13699975"/>
          </a:xfrm>
          <a:prstGeom prst="rect">
            <a:avLst/>
          </a:prstGeom>
        </p:spPr>
      </p:pic>
      <p:pic>
        <p:nvPicPr>
          <p:cNvPr id="13" name="Bild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998"/>
            <a:ext cx="9143244" cy="2810024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2595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illet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7677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3059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4"/>
            <a:ext cx="9145535" cy="514740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114819"/>
            <a:ext cx="7886700" cy="467634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229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7"/>
            <a:ext cx="9145535" cy="51458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114819"/>
            <a:ext cx="7886700" cy="467634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5381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57"/>
            <a:ext cx="9145533" cy="51458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114819"/>
            <a:ext cx="7886700" cy="467634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39975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57"/>
            <a:ext cx="9145533" cy="514588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114819"/>
            <a:ext cx="7886700" cy="467634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8337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1" cy="514588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114819"/>
            <a:ext cx="7886700" cy="467634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1095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1" cy="514588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114819"/>
            <a:ext cx="7886700" cy="467634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409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0" cy="514588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114819"/>
            <a:ext cx="7886700" cy="467634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80015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0" cy="514588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114819"/>
            <a:ext cx="7886700" cy="467634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96502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1382573"/>
            <a:ext cx="9143244" cy="281002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10696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1082"/>
            <a:ext cx="9145528" cy="515617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114819"/>
            <a:ext cx="7886700" cy="467634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7561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3031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50" y="1369642"/>
            <a:ext cx="3757601" cy="3194504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4569619" y="1369642"/>
            <a:ext cx="3991495" cy="3194612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09567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bilde m/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2246289" y="4345564"/>
            <a:ext cx="4655473" cy="220827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594">
                <a:solidFill>
                  <a:srgbClr val="707070"/>
                </a:solidFill>
              </a:defRPr>
            </a:lvl1pPr>
            <a:lvl2pPr marL="533995" indent="0">
              <a:buNone/>
              <a:defRPr/>
            </a:lvl2pPr>
            <a:lvl3pPr marL="838795" indent="0">
              <a:buNone/>
              <a:defRPr/>
            </a:lvl3pPr>
            <a:lvl4pPr marL="1138833" indent="0">
              <a:buNone/>
              <a:defRPr/>
            </a:lvl4pPr>
            <a:lvl5pPr marL="1476970" indent="0">
              <a:buNone/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2246289" y="968998"/>
            <a:ext cx="4655473" cy="3199007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8725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580649" y="1207224"/>
            <a:ext cx="7984394" cy="3363859"/>
          </a:xfrm>
        </p:spPr>
        <p:txBody>
          <a:bodyPr/>
          <a:lstStyle/>
          <a:p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580649" y="670529"/>
            <a:ext cx="7980536" cy="38709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81289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71082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7271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5088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614059" y="4623701"/>
            <a:ext cx="1529940" cy="521386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79381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42966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30535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"/>
            <a:ext cx="9144000" cy="5145012"/>
          </a:xfrm>
          <a:prstGeom prst="rect">
            <a:avLst/>
          </a:prstGeom>
        </p:spPr>
      </p:pic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369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63705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 #2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810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418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596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018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052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024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80649" y="670529"/>
            <a:ext cx="7980536" cy="38709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0649" y="1369642"/>
            <a:ext cx="7980536" cy="3194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602" y="4658003"/>
            <a:ext cx="1481398" cy="487085"/>
          </a:xfrm>
          <a:prstGeom prst="rect">
            <a:avLst/>
          </a:prstGeom>
        </p:spPr>
      </p:pic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0577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80" r:id="rId3"/>
    <p:sldLayoutId id="2147483686" r:id="rId4"/>
    <p:sldLayoutId id="2147483688" r:id="rId5"/>
    <p:sldLayoutId id="2147483685" r:id="rId6"/>
    <p:sldLayoutId id="2147483695" r:id="rId7"/>
    <p:sldLayoutId id="2147483687" r:id="rId8"/>
    <p:sldLayoutId id="2147483692" r:id="rId9"/>
    <p:sldLayoutId id="2147483693" r:id="rId10"/>
    <p:sldLayoutId id="2147483697" r:id="rId11"/>
    <p:sldLayoutId id="2147483682" r:id="rId12"/>
    <p:sldLayoutId id="2147483683" r:id="rId13"/>
    <p:sldLayoutId id="2147483691" r:id="rId14"/>
    <p:sldLayoutId id="2147483690" r:id="rId15"/>
    <p:sldLayoutId id="2147483689" r:id="rId16"/>
    <p:sldLayoutId id="2147483694" r:id="rId17"/>
    <p:sldLayoutId id="2147483684" r:id="rId18"/>
    <p:sldLayoutId id="2147483681" r:id="rId19"/>
    <p:sldLayoutId id="2147483696" r:id="rId20"/>
    <p:sldLayoutId id="2147483662" r:id="rId21"/>
    <p:sldLayoutId id="2147483663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664" r:id="rId31"/>
    <p:sldLayoutId id="2147483672" r:id="rId32"/>
    <p:sldLayoutId id="2147483673" r:id="rId33"/>
    <p:sldLayoutId id="2147483674" r:id="rId34"/>
    <p:sldLayoutId id="2147483675" r:id="rId35"/>
    <p:sldLayoutId id="2147483676" r:id="rId36"/>
    <p:sldLayoutId id="2147483666" r:id="rId37"/>
    <p:sldLayoutId id="2147483667" r:id="rId38"/>
    <p:sldLayoutId id="2147483677" r:id="rId39"/>
    <p:sldLayoutId id="2147483678" r:id="rId40"/>
  </p:sldLayoutIdLst>
  <p:hf hdr="0" ftr="0" dt="0"/>
  <p:txStyles>
    <p:titleStyle>
      <a:lvl1pPr algn="l" defTabSz="685697" rtl="0" eaLnBrk="1" latinLnBrk="0" hangingPunct="1">
        <a:lnSpc>
          <a:spcPct val="90000"/>
        </a:lnSpc>
        <a:spcBef>
          <a:spcPct val="0"/>
        </a:spcBef>
        <a:buNone/>
        <a:defRPr sz="2794" b="1" kern="1200">
          <a:solidFill>
            <a:srgbClr val="707070"/>
          </a:solidFill>
          <a:latin typeface="+mj-lt"/>
          <a:ea typeface="+mj-ea"/>
          <a:cs typeface="+mj-cs"/>
        </a:defRPr>
      </a:lvl1pPr>
    </p:titleStyle>
    <p:bodyStyle>
      <a:lvl1pPr marL="256500" indent="-256500" algn="l" defTabSz="685697" rtl="0" eaLnBrk="1" latinLnBrk="0" hangingPunct="1">
        <a:lnSpc>
          <a:spcPct val="90000"/>
        </a:lnSpc>
        <a:spcBef>
          <a:spcPts val="750"/>
        </a:spcBef>
        <a:buClr>
          <a:srgbClr val="707070"/>
        </a:buClr>
        <a:buFont typeface="Arial" panose="020B0604020202020204" pitchFamily="34" charset="0"/>
        <a:buChar char="•"/>
        <a:defRPr sz="1988" kern="1200">
          <a:solidFill>
            <a:srgbClr val="32374B"/>
          </a:solidFill>
          <a:latin typeface="+mn-lt"/>
          <a:ea typeface="+mn-ea"/>
          <a:cs typeface="+mn-cs"/>
        </a:defRPr>
      </a:lvl1pPr>
      <a:lvl2pPr marL="7048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594" kern="1200">
          <a:solidFill>
            <a:srgbClr val="32374B"/>
          </a:solidFill>
          <a:latin typeface="+mn-lt"/>
          <a:ea typeface="+mn-ea"/>
          <a:cs typeface="+mn-cs"/>
        </a:defRPr>
      </a:lvl2pPr>
      <a:lvl3pPr marL="10096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38" kern="1200">
          <a:solidFill>
            <a:srgbClr val="32374B"/>
          </a:solidFill>
          <a:latin typeface="+mn-lt"/>
          <a:ea typeface="+mn-ea"/>
          <a:cs typeface="+mn-cs"/>
        </a:defRPr>
      </a:lvl3pPr>
      <a:lvl4pPr marL="1309688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38" kern="1200">
          <a:solidFill>
            <a:srgbClr val="32374B"/>
          </a:solidFill>
          <a:latin typeface="+mn-lt"/>
          <a:ea typeface="+mn-ea"/>
          <a:cs typeface="+mn-cs"/>
        </a:defRPr>
      </a:lvl4pPr>
      <a:lvl5pPr marL="1647825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38" kern="1200">
          <a:solidFill>
            <a:srgbClr val="32374B"/>
          </a:solidFill>
          <a:latin typeface="+mn-lt"/>
          <a:ea typeface="+mn-ea"/>
          <a:cs typeface="+mn-cs"/>
        </a:defRPr>
      </a:lvl5pPr>
      <a:lvl6pPr marL="1885667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6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4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3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7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6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4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3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1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4000" dirty="0" smtClean="0"/>
              <a:t>Vedlegg 4 - Anleggsbeskrivelse</a:t>
            </a:r>
            <a:endParaRPr lang="nb-NO" sz="40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99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Om bussanlegget i Nittedal</a:t>
            </a:r>
            <a:endParaRPr lang="nb-NO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/>
              <a:t>Eier: </a:t>
            </a:r>
            <a:r>
              <a:rPr lang="nb-NO" dirty="0" err="1"/>
              <a:t>Kjulsveien</a:t>
            </a:r>
            <a:r>
              <a:rPr lang="nb-NO" dirty="0"/>
              <a:t> 15 AS  (tidl. Schøyen Gruppen A/S)</a:t>
            </a:r>
          </a:p>
          <a:p>
            <a:r>
              <a:rPr lang="nb-NO" dirty="0"/>
              <a:t>Adresse: </a:t>
            </a:r>
            <a:r>
              <a:rPr lang="nb-NO" dirty="0" err="1"/>
              <a:t>Kjulsveien</a:t>
            </a:r>
            <a:r>
              <a:rPr lang="nb-NO" dirty="0"/>
              <a:t> 15, 1480 Slattum (del av gnr. 11, bnr. 93, 100 og 110, Nittedal)</a:t>
            </a:r>
          </a:p>
          <a:p>
            <a:r>
              <a:rPr lang="nb-NO" dirty="0"/>
              <a:t>Byggeår: 1956 (rehabilitert 1982/1983) </a:t>
            </a:r>
          </a:p>
          <a:p>
            <a:r>
              <a:rPr lang="nb-NO" dirty="0"/>
              <a:t>Bygningstype: Betongbygg m/ fasadeplater</a:t>
            </a:r>
          </a:p>
          <a:p>
            <a:r>
              <a:rPr lang="nb-NO" dirty="0"/>
              <a:t>Tomteareal: 15 531,3 kvm </a:t>
            </a:r>
          </a:p>
          <a:p>
            <a:r>
              <a:rPr lang="nb-NO" dirty="0"/>
              <a:t>Kapasitet/innhold: </a:t>
            </a:r>
          </a:p>
          <a:p>
            <a:pPr lvl="1"/>
            <a:r>
              <a:rPr lang="nb-NO" dirty="0"/>
              <a:t>Asfaltert parkeringsplass ute til 25 busser, hvorav 20 med strøm og trykkluft</a:t>
            </a:r>
          </a:p>
          <a:p>
            <a:pPr lvl="1"/>
            <a:r>
              <a:rPr lang="nb-NO" dirty="0"/>
              <a:t>Asfaltert parkering ute til 30 personbiler.</a:t>
            </a:r>
          </a:p>
          <a:p>
            <a:pPr lvl="0"/>
            <a:r>
              <a:rPr lang="nb-NO" dirty="0"/>
              <a:t>Bygning 1390 kvm som inneholder kontorer, oppholdsrom, verksted, vaskehall, verksted, garderober og lager.  </a:t>
            </a:r>
          </a:p>
          <a:p>
            <a:pPr lvl="0"/>
            <a:r>
              <a:rPr lang="nb-NO" dirty="0"/>
              <a:t>Bussvaskemaskin med </a:t>
            </a:r>
            <a:r>
              <a:rPr lang="nb-NO" dirty="0" err="1"/>
              <a:t>såpebue</a:t>
            </a:r>
            <a:r>
              <a:rPr lang="nb-NO" dirty="0"/>
              <a:t> og </a:t>
            </a:r>
            <a:r>
              <a:rPr lang="nb-NO" dirty="0" err="1"/>
              <a:t>underspyler</a:t>
            </a:r>
            <a:endParaRPr lang="nb-NO" dirty="0"/>
          </a:p>
          <a:p>
            <a:pPr lvl="0"/>
            <a:r>
              <a:rPr lang="nb-NO" dirty="0"/>
              <a:t>Kompressoranlegg med </a:t>
            </a:r>
            <a:r>
              <a:rPr lang="nb-NO" dirty="0" smtClean="0"/>
              <a:t>lufttørke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7466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Om bussanlegget i Nittedal</a:t>
            </a:r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3</a:t>
            </a:fld>
            <a:endParaRPr lang="nb-NO" sz="488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50" y="1271701"/>
            <a:ext cx="4302518" cy="330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28" y="1271701"/>
            <a:ext cx="3258204" cy="330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4"/>
          <p:cNvSpPr/>
          <p:nvPr/>
        </p:nvSpPr>
        <p:spPr>
          <a:xfrm>
            <a:off x="7169249" y="2921850"/>
            <a:ext cx="120551" cy="112911"/>
          </a:xfrm>
          <a:prstGeom prst="ellipse">
            <a:avLst/>
          </a:prstGeom>
          <a:solidFill>
            <a:srgbClr val="E60000"/>
          </a:solidFill>
          <a:ln w="25400" cap="flat" cmpd="sng" algn="ctr">
            <a:solidFill>
              <a:srgbClr val="E600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6890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3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84400" y="3543300"/>
            <a:ext cx="253146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sz="1400" b="1" dirty="0" err="1" smtClean="0"/>
              <a:t>Kjulsveien</a:t>
            </a:r>
            <a:r>
              <a:rPr lang="nb-NO" sz="1400" b="1" dirty="0" smtClean="0"/>
              <a:t> 15, 1480 Slattum</a:t>
            </a:r>
            <a:endParaRPr lang="nb-NO" sz="1400" b="1" dirty="0"/>
          </a:p>
        </p:txBody>
      </p:sp>
    </p:spTree>
    <p:extLst>
      <p:ext uri="{BB962C8B-B14F-4D97-AF65-F5344CB8AC3E}">
        <p14:creationId xmlns:p14="http://schemas.microsoft.com/office/powerpoint/2010/main" val="274207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090" y="0"/>
            <a:ext cx="4774910" cy="302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4829175"/>
            <a:ext cx="144463" cy="106363"/>
          </a:xfrm>
        </p:spPr>
        <p:txBody>
          <a:bodyPr/>
          <a:lstStyle/>
          <a:p>
            <a:fld id="{304AD70F-8AF0-406B-B894-62E0F3D04367}" type="slidenum">
              <a:rPr lang="nb-NO" smtClean="0"/>
              <a:pPr/>
              <a:t>4</a:t>
            </a:fld>
            <a:endParaRPr lang="nb-NO" sz="488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090" y="2041340"/>
            <a:ext cx="4774909" cy="313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41" y="2200067"/>
            <a:ext cx="4561896" cy="298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5743"/>
            <a:ext cx="4471454" cy="286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848" y="1921836"/>
            <a:ext cx="6167332" cy="160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80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Særlig om tilpasninger av anlegget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Oppdragsgiver vurderer ulike modeller for å gjennomføre utbedringer på anlegget på </a:t>
            </a:r>
            <a:r>
              <a:rPr lang="nb-NO" dirty="0" err="1"/>
              <a:t>Kjul</a:t>
            </a:r>
            <a:r>
              <a:rPr lang="nb-NO" dirty="0"/>
              <a:t>. I forbindelse med det mulige utbedringsarbeidet, kan kapasiteten på anlegget bli redusert, eller helt stengt slik at det må benyttes et annet anlegg. Oppdragsgiver arbeider for å kunne stille alternative areal til disposisjon for Operatør.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84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Hvilerom og toaletter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 ruteområde Nittedal må Operatøren selv anskaffe, vedlikeholde og bekoste hvile/spiserom- og toalettfasiliteter. </a:t>
            </a:r>
          </a:p>
          <a:p>
            <a:r>
              <a:rPr lang="nb-NO" dirty="0"/>
              <a:t>På bussterminalen i Oslo er det tilgang til sjåførrom. Oslo bussterminal forvaltes av Akershus kollektivterminaler FKF (AKT). Tilgang til sjåførrom </a:t>
            </a:r>
            <a:r>
              <a:rPr lang="nb-NO" dirty="0" err="1"/>
              <a:t>m.v</a:t>
            </a:r>
            <a:r>
              <a:rPr lang="nb-NO" dirty="0"/>
              <a:t>. på Oslo bussterminal må avtales med AKT. </a:t>
            </a:r>
          </a:p>
          <a:p>
            <a:r>
              <a:rPr lang="nb-NO" dirty="0" smtClean="0"/>
              <a:t>OBS: Det er ikke mulig å parkere busser på Oslo bussterminal ut over ordinær reguleringstid. Det stilles ikke andre bussparkeringsplasser til rådighet i Oslo.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6</a:t>
            </a:fld>
            <a:endParaRPr lang="nb-NO" sz="488" dirty="0"/>
          </a:p>
        </p:txBody>
      </p:sp>
    </p:spTree>
    <p:extLst>
      <p:ext uri="{BB962C8B-B14F-4D97-AF65-F5344CB8AC3E}">
        <p14:creationId xmlns:p14="http://schemas.microsoft.com/office/powerpoint/2010/main" val="50586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Driftskostnader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7</a:t>
            </a:fld>
            <a:endParaRPr lang="nb-NO" sz="488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784104"/>
              </p:ext>
            </p:extLst>
          </p:nvPr>
        </p:nvGraphicFramePr>
        <p:xfrm>
          <a:off x="580649" y="1205185"/>
          <a:ext cx="5814060" cy="2827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80280"/>
                <a:gridCol w="1033780"/>
              </a:tblGrid>
              <a:tr h="19050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Årlige driftskostnader </a:t>
                      </a:r>
                      <a:r>
                        <a:rPr lang="nb-NO" sz="1200" dirty="0" err="1">
                          <a:effectLst/>
                        </a:rPr>
                        <a:t>Kjul</a:t>
                      </a:r>
                      <a:r>
                        <a:rPr lang="nb-NO" sz="1200" dirty="0">
                          <a:effectLst/>
                        </a:rPr>
                        <a:t> bussanlegg </a:t>
                      </a:r>
                      <a:endParaRPr lang="nb-NO" sz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nb-NO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2013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·         Elektrisitet 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238 370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·         Fyring             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260 949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·         Innvendig renovasjon av anlegg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108 683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·         Innvendig renhold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97 651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48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·         Vann- og avløp 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169 589**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·         Vedlikehold/brøyting/strøing av parkeringsplasser/uteareal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52 304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·         Vedlikehold innvendig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351 822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·         Skadedyrskontroll/tiltak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9 205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·         Forsikringspremie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 -*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·         Alarm</a:t>
                      </a:r>
                      <a:endParaRPr lang="nb-NO" sz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0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·         Overvåking                                                                                                                      </a:t>
                      </a:r>
                      <a:endParaRPr lang="nb-NO" sz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0</a:t>
                      </a:r>
                      <a:endParaRPr lang="nb-NO" sz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0649" y="4078515"/>
            <a:ext cx="58491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smtClean="0"/>
              <a:t>* Eier forsikrer selve bygget. Dagens operatør forsikrer innbo og inventar. Operatøren har felles forsikring for alle anlegg og kan derfor ikke spesifisere summen for Nittedal.</a:t>
            </a:r>
          </a:p>
          <a:p>
            <a:r>
              <a:rPr lang="nb-NO" sz="1100" dirty="0" smtClean="0"/>
              <a:t>** Summen inkluderer også kostnader til tømming av sandfang og oljeutskiller.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371939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271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Ruter 2">
      <a:dk1>
        <a:sysClr val="windowText" lastClr="000000"/>
      </a:dk1>
      <a:lt1>
        <a:sysClr val="window" lastClr="FFFFFF"/>
      </a:lt1>
      <a:dk2>
        <a:srgbClr val="F07800"/>
      </a:dk2>
      <a:lt2>
        <a:srgbClr val="E60000"/>
      </a:lt2>
      <a:accent1>
        <a:srgbClr val="41BECD"/>
      </a:accent1>
      <a:accent2>
        <a:srgbClr val="87B914"/>
      </a:accent2>
      <a:accent3>
        <a:srgbClr val="6E0A14"/>
      </a:accent3>
      <a:accent4>
        <a:srgbClr val="32374B"/>
      </a:accent4>
      <a:accent5>
        <a:srgbClr val="FFC800"/>
      </a:accent5>
      <a:accent6>
        <a:srgbClr val="F07800"/>
      </a:accent6>
      <a:hlink>
        <a:srgbClr val="006BB3"/>
      </a:hlink>
      <a:folHlink>
        <a:srgbClr val="32374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[Read-Only]" id="{9E53DBEC-312D-4007-AFDE-D1C5373907E5}" vid="{34665890-1986-4B4F-BAE8-99E12AA85C6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2998</TotalTime>
  <Words>248</Words>
  <Application>Microsoft Office PowerPoint</Application>
  <PresentationFormat>Custom</PresentationFormat>
  <Paragraphs>58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Office-tema</vt:lpstr>
      <vt:lpstr>Vedlegg 4 - Anleggsbeskrivelse</vt:lpstr>
      <vt:lpstr>Om bussanlegget i Nittedal</vt:lpstr>
      <vt:lpstr>Om bussanlegget i Nittedal</vt:lpstr>
      <vt:lpstr>PowerPoint Presentation</vt:lpstr>
      <vt:lpstr>Særlig om tilpasninger av anlegget</vt:lpstr>
      <vt:lpstr>Hvilerom og toaletter</vt:lpstr>
      <vt:lpstr>Driftskostnader</vt:lpstr>
      <vt:lpstr>PowerPoint Presentation</vt:lpstr>
    </vt:vector>
  </TitlesOfParts>
  <Company>Ruter #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Fjæra Øystein</dc:creator>
  <dc:description>Template by addpoint.no</dc:description>
  <cp:lastModifiedBy>Øystein Fjæra</cp:lastModifiedBy>
  <cp:revision>283</cp:revision>
  <cp:lastPrinted>2014-10-06T17:56:58Z</cp:lastPrinted>
  <dcterms:created xsi:type="dcterms:W3CDTF">2014-06-27T11:35:55Z</dcterms:created>
  <dcterms:modified xsi:type="dcterms:W3CDTF">2015-03-24T13:02:40Z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