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5" r:id="rId2"/>
    <p:sldId id="291" r:id="rId3"/>
    <p:sldId id="287" r:id="rId4"/>
    <p:sldId id="289" r:id="rId5"/>
    <p:sldId id="288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4667" autoAdjust="0"/>
  </p:normalViewPr>
  <p:slideViewPr>
    <p:cSldViewPr snapToGrid="0">
      <p:cViewPr varScale="1">
        <p:scale>
          <a:sx n="95" d="100"/>
          <a:sy n="95" d="100"/>
        </p:scale>
        <p:origin x="78" y="300"/>
      </p:cViewPr>
      <p:guideLst/>
    </p:cSldViewPr>
  </p:slideViewPr>
  <p:outlineViewPr>
    <p:cViewPr>
      <p:scale>
        <a:sx n="33" d="100"/>
        <a:sy n="33" d="100"/>
      </p:scale>
      <p:origin x="0" y="-89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B0B3F-1E09-4B1C-B92B-4D922B3744E0}" type="datetimeFigureOut">
              <a:rPr lang="nb-NO" smtClean="0"/>
              <a:t>04.03.2019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2D82D-5BDC-43E2-B68F-F6E1683C1584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7954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F0DA2-D057-4407-B384-D99DC5D11D7A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61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D29E-4191-4D7A-A6FD-E6AC671BAF44}" type="datetimeFigureOut">
              <a:rPr lang="nb-NO" smtClean="0"/>
              <a:t>04.03.2019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FA2F-FB97-4BB2-9A44-BB57D681DE2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394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D29E-4191-4D7A-A6FD-E6AC671BAF44}" type="datetimeFigureOut">
              <a:rPr lang="nb-NO" smtClean="0"/>
              <a:t>04.03.2019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FA2F-FB97-4BB2-9A44-BB57D681DE2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04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D29E-4191-4D7A-A6FD-E6AC671BAF44}" type="datetimeFigureOut">
              <a:rPr lang="nb-NO" smtClean="0"/>
              <a:t>04.03.2019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FA2F-FB97-4BB2-9A44-BB57D681DE2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3276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r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 descr="ny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87489" y="6238210"/>
            <a:ext cx="1344149" cy="2922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2EE5D-1EFC-42B7-9DD7-76B4E66D5A6C}" type="datetime1">
              <a:rPr lang="nb-NO" smtClean="0"/>
              <a:pPr/>
              <a:t>04.03.2019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927649" y="6238210"/>
            <a:ext cx="6912767" cy="2922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Økonomisk status pr juli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4917" y="6237313"/>
            <a:ext cx="540543" cy="2880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623391" y="1124744"/>
            <a:ext cx="11041227" cy="276030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107" tIns="47554" rIns="95107" bIns="47554" rtlCol="0" anchor="ctr"/>
          <a:lstStyle/>
          <a:p>
            <a:pPr algn="ctr"/>
            <a:endParaRPr lang="nb-NO" sz="1014" dirty="0"/>
          </a:p>
        </p:txBody>
      </p:sp>
      <p:sp>
        <p:nvSpPr>
          <p:cNvPr id="16" name="Tittel 1"/>
          <p:cNvSpPr>
            <a:spLocks noGrp="1"/>
          </p:cNvSpPr>
          <p:nvPr>
            <p:ph type="ctrTitle"/>
          </p:nvPr>
        </p:nvSpPr>
        <p:spPr>
          <a:xfrm>
            <a:off x="814917" y="1213637"/>
            <a:ext cx="10363200" cy="816090"/>
          </a:xfrm>
        </p:spPr>
        <p:txBody>
          <a:bodyPr/>
          <a:lstStyle>
            <a:lvl1pPr>
              <a:defRPr sz="2928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7" name="Undertittel 2"/>
          <p:cNvSpPr>
            <a:spLocks noGrp="1"/>
          </p:cNvSpPr>
          <p:nvPr>
            <p:ph type="subTitle" idx="1"/>
          </p:nvPr>
        </p:nvSpPr>
        <p:spPr>
          <a:xfrm>
            <a:off x="814917" y="2029727"/>
            <a:ext cx="10369647" cy="864096"/>
          </a:xfrm>
        </p:spPr>
        <p:txBody>
          <a:bodyPr>
            <a:noAutofit/>
          </a:bodyPr>
          <a:lstStyle>
            <a:lvl1pPr marL="0" indent="0" algn="l">
              <a:buNone/>
              <a:defRPr sz="2928">
                <a:solidFill>
                  <a:schemeClr val="tx1"/>
                </a:solidFill>
              </a:defRPr>
            </a:lvl1pPr>
            <a:lvl2pPr marL="47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6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2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77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53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28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04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14918" y="2948949"/>
            <a:ext cx="10369550" cy="864865"/>
          </a:xfrm>
        </p:spPr>
        <p:txBody>
          <a:bodyPr>
            <a:normAutofit/>
          </a:bodyPr>
          <a:lstStyle>
            <a:lvl1pPr marL="0" indent="0">
              <a:buNone/>
              <a:defRPr sz="1915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/>
              <a:t>Klikk for å legge til sted og dato</a:t>
            </a:r>
            <a:br>
              <a:rPr lang="nb-NO" dirty="0"/>
            </a:br>
            <a:r>
              <a:rPr lang="nb-NO" dirty="0"/>
              <a:t>og fornavn, etternavn og stillingstittel</a:t>
            </a:r>
          </a:p>
        </p:txBody>
      </p:sp>
      <p:pic>
        <p:nvPicPr>
          <p:cNvPr id="12" name="Bilde 11" descr="Logo-hvi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160117" y="6217068"/>
            <a:ext cx="1546374" cy="296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689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D29E-4191-4D7A-A6FD-E6AC671BAF44}" type="datetimeFigureOut">
              <a:rPr lang="nb-NO" smtClean="0"/>
              <a:t>04.03.2019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FA2F-FB97-4BB2-9A44-BB57D681DE2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3339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D29E-4191-4D7A-A6FD-E6AC671BAF44}" type="datetimeFigureOut">
              <a:rPr lang="nb-NO" smtClean="0"/>
              <a:t>04.03.2019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FA2F-FB97-4BB2-9A44-BB57D681DE2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678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D29E-4191-4D7A-A6FD-E6AC671BAF44}" type="datetimeFigureOut">
              <a:rPr lang="nb-NO" smtClean="0"/>
              <a:t>04.03.2019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FA2F-FB97-4BB2-9A44-BB57D681DE2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5887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D29E-4191-4D7A-A6FD-E6AC671BAF44}" type="datetimeFigureOut">
              <a:rPr lang="nb-NO" smtClean="0"/>
              <a:t>04.03.2019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FA2F-FB97-4BB2-9A44-BB57D681DE2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954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D29E-4191-4D7A-A6FD-E6AC671BAF44}" type="datetimeFigureOut">
              <a:rPr lang="nb-NO" smtClean="0"/>
              <a:t>04.03.2019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FA2F-FB97-4BB2-9A44-BB57D681DE2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9205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D29E-4191-4D7A-A6FD-E6AC671BAF44}" type="datetimeFigureOut">
              <a:rPr lang="nb-NO" smtClean="0"/>
              <a:t>04.03.2019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FA2F-FB97-4BB2-9A44-BB57D681DE2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1579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D29E-4191-4D7A-A6FD-E6AC671BAF44}" type="datetimeFigureOut">
              <a:rPr lang="nb-NO" smtClean="0"/>
              <a:t>04.03.2019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FA2F-FB97-4BB2-9A44-BB57D681DE2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707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D29E-4191-4D7A-A6FD-E6AC671BAF44}" type="datetimeFigureOut">
              <a:rPr lang="nb-NO" smtClean="0"/>
              <a:t>04.03.2019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FA2F-FB97-4BB2-9A44-BB57D681DE2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212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5D29E-4191-4D7A-A6FD-E6AC671BAF44}" type="datetimeFigureOut">
              <a:rPr lang="nb-NO" smtClean="0"/>
              <a:t>04.03.2019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8FA2F-FB97-4BB2-9A44-BB57D681DE2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132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bfk.no/Tjenesteomrade/Samferdsel/Transportloyver/Soknad-om-drosjeloyve/Buskerud-forovri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lovdata.no/dokument/NL/lov/2001-06-15-7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2086432" y="2087941"/>
            <a:ext cx="7771950" cy="792671"/>
          </a:xfrm>
        </p:spPr>
        <p:txBody>
          <a:bodyPr>
            <a:noAutofit/>
          </a:bodyPr>
          <a:lstStyle/>
          <a:p>
            <a:pPr algn="ctr"/>
            <a:br>
              <a:rPr lang="nb-NO" sz="3200" b="1" dirty="0"/>
            </a:br>
            <a:r>
              <a:rPr lang="nb-NO" sz="3200" b="1" dirty="0"/>
              <a:t>Konkurranse om resttransport – Romerike og Asker og Bærum</a:t>
            </a:r>
            <a:br>
              <a:rPr lang="nb-NO" sz="3200" b="1" dirty="0"/>
            </a:br>
            <a:br>
              <a:rPr lang="nb-NO" sz="3200" b="1" dirty="0"/>
            </a:br>
            <a:r>
              <a:rPr lang="nb-NO" sz="3200" b="1" dirty="0"/>
              <a:t>Løyvespørsmål</a:t>
            </a:r>
            <a:br>
              <a:rPr lang="nb-NO" sz="3200" b="1" dirty="0"/>
            </a:br>
            <a:br>
              <a:rPr lang="nb-NO" sz="3200" b="1" dirty="0"/>
            </a:br>
            <a:br>
              <a:rPr lang="nb-NO" sz="3200" dirty="0"/>
            </a:br>
            <a:endParaRPr lang="nb-NO" sz="2850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1057388" y="2880612"/>
            <a:ext cx="7776712" cy="770368"/>
          </a:xfrm>
        </p:spPr>
        <p:txBody>
          <a:bodyPr>
            <a:normAutofit/>
          </a:bodyPr>
          <a:lstStyle/>
          <a:p>
            <a:r>
              <a:rPr lang="nb-NO" dirty="0"/>
              <a:t>			</a:t>
            </a:r>
          </a:p>
          <a:p>
            <a:r>
              <a:rPr lang="nb-NO" dirty="0"/>
              <a:t>			Svend Wandaas, Juridiske tjenester 		</a:t>
            </a:r>
          </a:p>
        </p:txBody>
      </p:sp>
    </p:spTree>
    <p:extLst>
      <p:ext uri="{BB962C8B-B14F-4D97-AF65-F5344CB8AC3E}">
        <p14:creationId xmlns:p14="http://schemas.microsoft.com/office/powerpoint/2010/main" val="1072724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125439-6E67-4C54-A12B-DCFEAAA16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342" y="65493"/>
            <a:ext cx="10585315" cy="1214668"/>
          </a:xfrm>
        </p:spPr>
        <p:txBody>
          <a:bodyPr>
            <a:normAutofit/>
          </a:bodyPr>
          <a:lstStyle/>
          <a:p>
            <a:r>
              <a:rPr lang="nb-NO" sz="4000" dirty="0"/>
              <a:t>Utgangspunkt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4EC432B-2273-4559-BF37-01074B105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1168967"/>
            <a:ext cx="7168896" cy="5323908"/>
          </a:xfrm>
        </p:spPr>
        <p:txBody>
          <a:bodyPr>
            <a:normAutofit fontScale="70000" lnSpcReduction="20000"/>
          </a:bodyPr>
          <a:lstStyle/>
          <a:p>
            <a:r>
              <a:rPr lang="nb-NO" dirty="0"/>
              <a:t>Ikke krav om behovsprøvd løyve etter yrkestransportloven § 6, da det ikke er persontransport i rute.</a:t>
            </a:r>
          </a:p>
          <a:p>
            <a:r>
              <a:rPr lang="nb-NO" dirty="0"/>
              <a:t>Krav om løyve etter yrkestransportloven § 9 - «</a:t>
            </a:r>
            <a:r>
              <a:rPr lang="nb-NO" i="1" dirty="0"/>
              <a:t>Behovsprøvd løyve for persontransport med motorvogn </a:t>
            </a:r>
            <a:r>
              <a:rPr lang="nb-NO" i="1" dirty="0" err="1"/>
              <a:t>utanfor</a:t>
            </a:r>
            <a:r>
              <a:rPr lang="nb-NO" i="1" dirty="0"/>
              <a:t> rute</a:t>
            </a:r>
            <a:r>
              <a:rPr lang="nb-NO" dirty="0"/>
              <a:t>», også kjent som drosjeløyve.</a:t>
            </a:r>
          </a:p>
          <a:p>
            <a:r>
              <a:rPr lang="nb-NO" dirty="0"/>
              <a:t>Slike løyver gis av fylkeskommunen ( yrkestransportloven § 12, første ledd nummer 2) -  kommune(r)vis / pr fylkeskommune.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b="1" dirty="0"/>
              <a:t>Om løyveområder </a:t>
            </a:r>
            <a:r>
              <a:rPr lang="nb-NO" dirty="0"/>
              <a:t>– (m/utgangspunkt i PS om Røyken/ Hurum):</a:t>
            </a:r>
          </a:p>
          <a:p>
            <a:r>
              <a:rPr lang="nb-NO" sz="2700" i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Ringerike/Hole og Buskerud forøvrig </a:t>
            </a:r>
            <a:br>
              <a:rPr lang="nb-NO" sz="2700" i="1" dirty="0">
                <a:hlinkClick r:id="rId2"/>
              </a:rPr>
            </a:br>
            <a:r>
              <a:rPr lang="nb-NO" sz="2700" i="1" dirty="0"/>
              <a:t>(Kommunene: Hurum, Røyken, Hole, Ringerike, Krødsherad, Sigdal, Flå, Nes, Gol, Hemsedal, Ål, Hol, Nore og Uvdal, Rollag og Flesberg.</a:t>
            </a:r>
          </a:p>
          <a:p>
            <a:r>
              <a:rPr lang="nb-NO" sz="2700" i="1" dirty="0"/>
              <a:t>I Akershus operer man med stasjoneringsområde Asker og Bærum</a:t>
            </a:r>
            <a:r>
              <a:rPr lang="nb-NO" sz="2600" i="1" dirty="0"/>
              <a:t>.</a:t>
            </a:r>
          </a:p>
          <a:p>
            <a:endParaRPr lang="nb-NO" sz="2600" i="1" dirty="0"/>
          </a:p>
          <a:p>
            <a:r>
              <a:rPr lang="nb-NO" dirty="0"/>
              <a:t>Ingen av fylkeskommunene vil gi midlertidig dispensasjon.</a:t>
            </a:r>
          </a:p>
          <a:p>
            <a:r>
              <a:rPr lang="nb-NO" dirty="0"/>
              <a:t>Det betyr </a:t>
            </a:r>
            <a:r>
              <a:rPr lang="nb-NO" u="sng" dirty="0"/>
              <a:t>at i dag </a:t>
            </a:r>
            <a:r>
              <a:rPr lang="nb-NO" dirty="0"/>
              <a:t>kan kun drosjesentraler i Røyken og Hurum  tilby/ utføre resttransport med drosje i delområde b.</a:t>
            </a:r>
          </a:p>
        </p:txBody>
      </p:sp>
      <p:pic>
        <p:nvPicPr>
          <p:cNvPr id="4" name="Bilde 3" descr="Et bilde som inneholder bygning, bil, bilvei, utendørs&#10;&#10;Beskrivelse som er generert med svært høy visshet">
            <a:extLst>
              <a:ext uri="{FF2B5EF4-FFF2-40B4-BE49-F238E27FC236}">
                <a16:creationId xmlns:a16="http://schemas.microsoft.com/office/drawing/2014/main" id="{2284D2FF-A634-44F6-BA91-AE86274387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2" r="23587"/>
          <a:stretch/>
        </p:blipFill>
        <p:spPr>
          <a:xfrm>
            <a:off x="7928042" y="1027907"/>
            <a:ext cx="4027712" cy="5323908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95246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B82179-51C7-463B-A9C6-C2C1D24A8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66" y="283464"/>
            <a:ext cx="8863723" cy="806451"/>
          </a:xfrm>
        </p:spPr>
        <p:txBody>
          <a:bodyPr>
            <a:normAutofit/>
          </a:bodyPr>
          <a:lstStyle/>
          <a:p>
            <a:r>
              <a:rPr lang="nb-NO" sz="4000" dirty="0"/>
              <a:t>Endringer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08492B-8191-40A9-B073-09E0E573A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66" y="1346375"/>
            <a:ext cx="7759753" cy="5228161"/>
          </a:xfrm>
        </p:spPr>
        <p:txBody>
          <a:bodyPr anchor="t">
            <a:normAutofit fontScale="55000" lnSpcReduction="20000"/>
          </a:bodyPr>
          <a:lstStyle/>
          <a:p>
            <a:pPr marL="457200" indent="-457200">
              <a:buFont typeface="+mj-lt"/>
              <a:buAutoNum type="arabicPeriod"/>
              <a:tabLst>
                <a:tab pos="452438" algn="l"/>
                <a:tab pos="625475" algn="l"/>
              </a:tabLst>
            </a:pPr>
            <a:r>
              <a:rPr lang="nb-NO" sz="3800" b="1" dirty="0"/>
              <a:t>Røyken og Hurum blir en del av Asker 1.1.2020</a:t>
            </a:r>
          </a:p>
          <a:p>
            <a:pPr marL="0" indent="0">
              <a:buNone/>
            </a:pPr>
            <a:endParaRPr lang="nb-NO" sz="2900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sz="3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 om fastsetting og endring av kommune- og fylkesgrenser </a:t>
            </a:r>
          </a:p>
          <a:p>
            <a:pPr marL="0" indent="0">
              <a:buNone/>
              <a:tabLst>
                <a:tab pos="265113" algn="l"/>
              </a:tabLst>
            </a:pPr>
            <a:r>
              <a:rPr lang="nb-NO" sz="3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(inndelingslova)</a:t>
            </a:r>
            <a:r>
              <a:rPr lang="nb-NO" sz="3600" dirty="0"/>
              <a:t> § 13:</a:t>
            </a:r>
          </a:p>
          <a:p>
            <a:pPr marL="0" indent="0">
              <a:buNone/>
            </a:pPr>
            <a:r>
              <a:rPr lang="nn-NO" sz="3500" i="1" dirty="0"/>
              <a:t>«Ved samanslåing og deling av kommunar eller fylke gjeld </a:t>
            </a:r>
            <a:r>
              <a:rPr lang="nn-NO" sz="3500" b="1" i="1" dirty="0"/>
              <a:t>lokale forskrifter og vedtekter </a:t>
            </a:r>
            <a:r>
              <a:rPr lang="nn-NO" sz="3500" i="1" dirty="0"/>
              <a:t>framleis for vedkomande område </a:t>
            </a:r>
            <a:r>
              <a:rPr lang="nn-NO" sz="3500" b="1" i="1" dirty="0"/>
              <a:t>inntil dei blir endra</a:t>
            </a:r>
            <a:r>
              <a:rPr lang="nn-NO" sz="3500" i="1" dirty="0"/>
              <a:t>».</a:t>
            </a:r>
          </a:p>
          <a:p>
            <a:pPr>
              <a:buFont typeface="Wingdings" panose="05000000000000000000" pitchFamily="2" charset="2"/>
              <a:buChar char="§"/>
            </a:pPr>
            <a:endParaRPr lang="nn-NO" sz="3000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nn-NO" sz="3600" dirty="0"/>
              <a:t>Men er det rimeleg å anta at en drosjesentral i Røyken og Hurum vil    kunne få løyve idet </a:t>
            </a:r>
            <a:r>
              <a:rPr lang="nb-NO" sz="3600" dirty="0"/>
              <a:t>utvidede</a:t>
            </a:r>
            <a:r>
              <a:rPr lang="nn-NO" sz="3600" dirty="0"/>
              <a:t> stasjonerings område Asker og Bærum?</a:t>
            </a:r>
          </a:p>
          <a:p>
            <a:pPr marL="0" indent="0">
              <a:buNone/>
            </a:pPr>
            <a:endParaRPr lang="nb-NO" sz="2900" i="1" dirty="0"/>
          </a:p>
          <a:p>
            <a:pPr marL="457200" indent="-457200">
              <a:buAutoNum type="arabicPeriod" startAt="2"/>
              <a:tabLst>
                <a:tab pos="452438" algn="l"/>
              </a:tabLst>
            </a:pPr>
            <a:r>
              <a:rPr lang="nb-NO" sz="3800" b="1" dirty="0"/>
              <a:t>Foreslått opphevelse av behovsprøvd løyve</a:t>
            </a:r>
          </a:p>
          <a:p>
            <a:pPr marL="0" indent="0">
              <a:buNone/>
              <a:tabLst>
                <a:tab pos="452438" algn="l"/>
              </a:tabLst>
            </a:pPr>
            <a:endParaRPr lang="nb-NO" sz="2900" dirty="0"/>
          </a:p>
          <a:p>
            <a:pPr>
              <a:buFont typeface="Wingdings" panose="05000000000000000000" pitchFamily="2" charset="2"/>
              <a:buChar char="ü"/>
              <a:tabLst>
                <a:tab pos="452438" algn="l"/>
              </a:tabLst>
            </a:pPr>
            <a:r>
              <a:rPr lang="nb-NO" sz="3500" dirty="0"/>
              <a:t>Innførelse av et felles nasjonalt løyve, med mulighet for enerett.</a:t>
            </a:r>
          </a:p>
          <a:p>
            <a:pPr>
              <a:buFont typeface="Wingdings" panose="05000000000000000000" pitchFamily="2" charset="2"/>
              <a:buChar char="ü"/>
              <a:tabLst>
                <a:tab pos="452438" algn="l"/>
              </a:tabLst>
            </a:pPr>
            <a:r>
              <a:rPr lang="nb-NO" sz="3500" dirty="0"/>
              <a:t>Ikke påbud om drosjesentraler.</a:t>
            </a:r>
          </a:p>
          <a:p>
            <a:pPr>
              <a:buFont typeface="Wingdings" panose="05000000000000000000" pitchFamily="2" charset="2"/>
              <a:buChar char="ü"/>
              <a:tabLst>
                <a:tab pos="452438" algn="l"/>
              </a:tabLst>
            </a:pPr>
            <a:r>
              <a:rPr lang="nb-NO" sz="3500" dirty="0"/>
              <a:t>Løser ovennevnte problematikk.</a:t>
            </a:r>
          </a:p>
          <a:p>
            <a:pPr>
              <a:buFont typeface="Wingdings" panose="05000000000000000000" pitchFamily="2" charset="2"/>
              <a:buChar char="ü"/>
              <a:tabLst>
                <a:tab pos="452438" algn="l"/>
              </a:tabLst>
            </a:pPr>
            <a:r>
              <a:rPr lang="nb-NO" sz="3500" dirty="0"/>
              <a:t>Ser ingen problemer med foreslått endring i forhold til </a:t>
            </a:r>
            <a:r>
              <a:rPr lang="nb-NO" sz="3500" u="sng" dirty="0"/>
              <a:t>denne kontrakten</a:t>
            </a:r>
            <a:r>
              <a:rPr lang="nb-NO" sz="3500" dirty="0"/>
              <a:t>.</a:t>
            </a:r>
          </a:p>
        </p:txBody>
      </p:sp>
      <p:sp>
        <p:nvSpPr>
          <p:cNvPr id="4" name="AutoShape 2" descr="Bilderesultat for bilde av GDPR">
            <a:extLst>
              <a:ext uri="{FF2B5EF4-FFF2-40B4-BE49-F238E27FC236}">
                <a16:creationId xmlns:a16="http://schemas.microsoft.com/office/drawing/2014/main" id="{DE57C35D-0243-41FC-A7E7-51035654DE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72063" y="2852738"/>
            <a:ext cx="20478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5" name="AutoShape 4" descr="Bilderesultat for bilde av GDPR">
            <a:extLst>
              <a:ext uri="{FF2B5EF4-FFF2-40B4-BE49-F238E27FC236}">
                <a16:creationId xmlns:a16="http://schemas.microsoft.com/office/drawing/2014/main" id="{13AD15DA-E74A-44E7-96E9-8F64C42591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24463" y="3005138"/>
            <a:ext cx="20478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pic>
        <p:nvPicPr>
          <p:cNvPr id="7" name="Bilde 6" descr="Et bilde som inneholder tekst, kart&#10;&#10;Beskrivelse som er generert med svært høy visshet">
            <a:extLst>
              <a:ext uri="{FF2B5EF4-FFF2-40B4-BE49-F238E27FC236}">
                <a16:creationId xmlns:a16="http://schemas.microsoft.com/office/drawing/2014/main" id="{AD3E72CD-E02F-4803-91E0-646B47D701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17"/>
          <a:stretch/>
        </p:blipFill>
        <p:spPr>
          <a:xfrm>
            <a:off x="8123394" y="1346375"/>
            <a:ext cx="3705441" cy="4478352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739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B82179-51C7-463B-A9C6-C2C1D24A8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283865"/>
            <a:ext cx="5127031" cy="810428"/>
          </a:xfrm>
        </p:spPr>
        <p:txBody>
          <a:bodyPr>
            <a:normAutofit/>
          </a:bodyPr>
          <a:lstStyle/>
          <a:p>
            <a:r>
              <a:rPr lang="nb-NO" sz="4000" dirty="0"/>
              <a:t>Endringer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08492B-8191-40A9-B073-09E0E573A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281792"/>
            <a:ext cx="7368400" cy="52251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tabLst>
                <a:tab pos="539750" algn="l"/>
              </a:tabLst>
            </a:pPr>
            <a:r>
              <a:rPr lang="nb-NO" sz="2000" b="1" dirty="0"/>
              <a:t>3</a:t>
            </a:r>
            <a:r>
              <a:rPr lang="nb-NO" sz="2400" b="1" dirty="0"/>
              <a:t>.</a:t>
            </a:r>
            <a:r>
              <a:rPr lang="nb-NO" sz="2500" b="1" dirty="0"/>
              <a:t>	Viken 1.1.2020</a:t>
            </a:r>
          </a:p>
          <a:p>
            <a:pPr marL="0" indent="0">
              <a:buNone/>
              <a:tabLst>
                <a:tab pos="539750" algn="l"/>
              </a:tabLst>
            </a:pPr>
            <a:endParaRPr lang="nb-NO" sz="2400" dirty="0"/>
          </a:p>
          <a:p>
            <a:pPr>
              <a:buSzPct val="85000"/>
              <a:buFont typeface="Wingdings" panose="05000000000000000000" pitchFamily="2" charset="2"/>
              <a:buChar char="v"/>
              <a:tabLst>
                <a:tab pos="539750" algn="l"/>
              </a:tabLst>
            </a:pPr>
            <a:r>
              <a:rPr lang="nb-NO" sz="2400" dirty="0"/>
              <a:t>Jf. ovenfor om inndelingsloven</a:t>
            </a:r>
          </a:p>
          <a:p>
            <a:pPr>
              <a:buSzPct val="85000"/>
              <a:buFont typeface="Wingdings" panose="05000000000000000000" pitchFamily="2" charset="2"/>
              <a:buChar char="v"/>
              <a:tabLst>
                <a:tab pos="539750" algn="l"/>
              </a:tabLst>
            </a:pPr>
            <a:r>
              <a:rPr lang="nb-NO" sz="2400" dirty="0"/>
              <a:t>Signaler fra AFK – Forhold dere til Akershus sine regler og retningslinjer til noe annet er vedtatt.</a:t>
            </a:r>
          </a:p>
          <a:p>
            <a:pPr marL="0" indent="0">
              <a:buNone/>
              <a:tabLst>
                <a:tab pos="539750" algn="l"/>
              </a:tabLst>
            </a:pPr>
            <a:endParaRPr lang="nb-NO" sz="2400" dirty="0"/>
          </a:p>
          <a:p>
            <a:pPr marL="514350" indent="-514350">
              <a:buAutoNum type="arabicPeriod" startAt="4"/>
              <a:tabLst>
                <a:tab pos="539750" algn="l"/>
              </a:tabLst>
            </a:pPr>
            <a:r>
              <a:rPr lang="nb-NO" sz="2500" b="1" dirty="0"/>
              <a:t>Opphevelse av felles løyvedistrikt for Oslo og Akershus</a:t>
            </a:r>
            <a:endParaRPr lang="nb-NO" sz="2500" dirty="0"/>
          </a:p>
          <a:p>
            <a:pPr>
              <a:buSzPct val="89000"/>
              <a:buFont typeface="Wingdings" panose="05000000000000000000" pitchFamily="2" charset="2"/>
              <a:buChar char="v"/>
              <a:tabLst>
                <a:tab pos="539750" algn="l"/>
              </a:tabLst>
            </a:pPr>
            <a:r>
              <a:rPr lang="nb-NO" sz="2400" dirty="0"/>
              <a:t>Kompliserende faktor- for trafikk ved Lysaker og Gardermoen.</a:t>
            </a:r>
          </a:p>
          <a:p>
            <a:pPr marL="0" indent="0">
              <a:buSzPct val="89000"/>
              <a:buNone/>
              <a:tabLst>
                <a:tab pos="539750" algn="l"/>
              </a:tabLst>
            </a:pPr>
            <a:endParaRPr lang="nb-NO" sz="2400" dirty="0"/>
          </a:p>
          <a:p>
            <a:pPr marL="0" indent="0">
              <a:buNone/>
              <a:tabLst>
                <a:tab pos="539750" algn="l"/>
              </a:tabLst>
            </a:pPr>
            <a:r>
              <a:rPr lang="nb-NO" sz="2400" b="1" dirty="0"/>
              <a:t>Høringsinnspill fra Ruter:</a:t>
            </a:r>
          </a:p>
          <a:p>
            <a:pPr>
              <a:buSzPct val="82000"/>
              <a:buFont typeface="Wingdings" panose="05000000000000000000" pitchFamily="2" charset="2"/>
              <a:buChar char="ü"/>
              <a:tabLst>
                <a:tab pos="539750" algn="l"/>
              </a:tabLst>
            </a:pPr>
            <a:r>
              <a:rPr lang="nb-NO" sz="2400" b="1" dirty="0"/>
              <a:t>Avvente utfallet av lovforslaget om behovsprøvd løyve.</a:t>
            </a:r>
          </a:p>
          <a:p>
            <a:pPr>
              <a:buSzPct val="82000"/>
              <a:buFont typeface="Wingdings" panose="05000000000000000000" pitchFamily="2" charset="2"/>
              <a:buChar char="ü"/>
              <a:tabLst>
                <a:tab pos="539750" algn="l"/>
              </a:tabLst>
            </a:pPr>
            <a:endParaRPr lang="nb-NO" sz="2400" b="1" dirty="0"/>
          </a:p>
          <a:p>
            <a:pPr>
              <a:buSzPct val="82000"/>
              <a:buFont typeface="Wingdings" panose="05000000000000000000" pitchFamily="2" charset="2"/>
              <a:buChar char="ü"/>
              <a:tabLst>
                <a:tab pos="539750" algn="l"/>
              </a:tabLst>
            </a:pPr>
            <a:r>
              <a:rPr lang="nb-NO" sz="2400" dirty="0"/>
              <a:t>Ruter mener det er meget viktig at drosjesentraler og drosjeeiere i Oslo og Akershus skal kunne inngi tilbud - og påta seg - spesialtransport med drosje </a:t>
            </a:r>
            <a:r>
              <a:rPr lang="nb-NO" sz="2400" u="sng" dirty="0"/>
              <a:t>uavhengig</a:t>
            </a:r>
            <a:r>
              <a:rPr lang="nb-NO" sz="2400" dirty="0"/>
              <a:t> av opphevelsen av felles løyvedistrikt i Oslo og Akershus.</a:t>
            </a:r>
          </a:p>
          <a:p>
            <a:pPr marL="0" indent="0">
              <a:buNone/>
            </a:pPr>
            <a:endParaRPr lang="nb-NO" sz="1100" dirty="0"/>
          </a:p>
        </p:txBody>
      </p:sp>
      <p:pic>
        <p:nvPicPr>
          <p:cNvPr id="7" name="Bilde 6" descr="Et bilde som inneholder tekst, kart&#10;&#10;Beskrivelse som er generert med svært høy visshet">
            <a:extLst>
              <a:ext uri="{FF2B5EF4-FFF2-40B4-BE49-F238E27FC236}">
                <a16:creationId xmlns:a16="http://schemas.microsoft.com/office/drawing/2014/main" id="{27AD9C64-76A3-493F-8E78-FE1403A454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r="988"/>
          <a:stretch/>
        </p:blipFill>
        <p:spPr>
          <a:xfrm>
            <a:off x="8237764" y="1428750"/>
            <a:ext cx="3954235" cy="4648113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4" name="AutoShape 2" descr="Bilderesultat for bilde av GDPR">
            <a:extLst>
              <a:ext uri="{FF2B5EF4-FFF2-40B4-BE49-F238E27FC236}">
                <a16:creationId xmlns:a16="http://schemas.microsoft.com/office/drawing/2014/main" id="{DE57C35D-0243-41FC-A7E7-51035654DE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72063" y="2852738"/>
            <a:ext cx="20478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5" name="AutoShape 4" descr="Bilderesultat for bilde av GDPR">
            <a:extLst>
              <a:ext uri="{FF2B5EF4-FFF2-40B4-BE49-F238E27FC236}">
                <a16:creationId xmlns:a16="http://schemas.microsoft.com/office/drawing/2014/main" id="{13AD15DA-E74A-44E7-96E9-8F64C42591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24463" y="3005138"/>
            <a:ext cx="20478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4959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B82179-51C7-463B-A9C6-C2C1D24A8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39" y="342624"/>
            <a:ext cx="8602048" cy="806451"/>
          </a:xfrm>
        </p:spPr>
        <p:txBody>
          <a:bodyPr>
            <a:normAutofit/>
          </a:bodyPr>
          <a:lstStyle/>
          <a:p>
            <a:r>
              <a:rPr lang="nb-NO" sz="4000" dirty="0"/>
              <a:t>Spørsmål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08492B-8191-40A9-B073-09E0E573A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49" y="1301475"/>
            <a:ext cx="8926940" cy="4756428"/>
          </a:xfrm>
        </p:spPr>
        <p:txBody>
          <a:bodyPr anchor="t">
            <a:normAutofit/>
          </a:bodyPr>
          <a:lstStyle/>
          <a:p>
            <a:pPr marL="895350" lvl="1" indent="-808038">
              <a:buAutoNum type="arabicPeriod"/>
              <a:tabLst>
                <a:tab pos="0" algn="l"/>
              </a:tabLst>
            </a:pPr>
            <a:r>
              <a:rPr lang="nb-NO" sz="1900" dirty="0"/>
              <a:t>I og med at Røyken og Hurum blir en del av Asker fra 1.1.2020 er det rimelig å anta at en drosjesentral i dette området fortsatt vil få tillatelse til å foreta drosjetransport?</a:t>
            </a:r>
          </a:p>
          <a:p>
            <a:pPr marL="895350" lvl="1" indent="-808038">
              <a:buAutoNum type="arabicPeriod"/>
              <a:tabLst>
                <a:tab pos="0" algn="l"/>
              </a:tabLst>
            </a:pPr>
            <a:r>
              <a:rPr lang="nb-NO" sz="1900" dirty="0"/>
              <a:t>	Er det mulig/ hensiktsmessig å spille inn til løyve myndigheten at endringer i løyve i </a:t>
            </a:r>
            <a:r>
              <a:rPr lang="nb-NO" sz="1900" dirty="0" err="1"/>
              <a:t>hvertfall</a:t>
            </a:r>
            <a:r>
              <a:rPr lang="nb-NO" sz="1900" dirty="0"/>
              <a:t> må ta hensyn til kontraktsperioden som 	begynner 1.8.2019  og løper i 1+1+1+1, totalt 4 år?</a:t>
            </a:r>
          </a:p>
          <a:p>
            <a:pPr marL="895350" lvl="1" indent="-808038">
              <a:buAutoNum type="arabicPeriod"/>
              <a:tabLst>
                <a:tab pos="0" algn="l"/>
              </a:tabLst>
            </a:pPr>
            <a:r>
              <a:rPr lang="nb-NO" sz="1900" dirty="0"/>
              <a:t>Opphevelse av behovsprøvd løyve , vil det kunne føre til noen utfordringer eller 	muligheter vi bør ta hensyn til?</a:t>
            </a:r>
          </a:p>
          <a:p>
            <a:pPr marL="895350" lvl="1" indent="-808038">
              <a:buAutoNum type="arabicPeriod"/>
              <a:tabLst>
                <a:tab pos="0" algn="l"/>
              </a:tabLst>
            </a:pPr>
            <a:r>
              <a:rPr lang="nb-NO" sz="1900" dirty="0"/>
              <a:t>	Hvilke utfordringer ser dere med innføringen av «Viken»?</a:t>
            </a:r>
          </a:p>
          <a:p>
            <a:pPr marL="895350" lvl="1" indent="-808038">
              <a:buAutoNum type="arabicPeriod"/>
              <a:tabLst>
                <a:tab pos="0" algn="l"/>
              </a:tabLst>
            </a:pPr>
            <a:r>
              <a:rPr lang="nb-NO" sz="1900" dirty="0"/>
              <a:t>Ser dere noen utfordringer med eventuell opphevelse av felles løyve distrikt, 	(forutsatt at man ikke opphever / har opphevd behovsprøvd løyve)?</a:t>
            </a:r>
          </a:p>
          <a:p>
            <a:pPr marL="0" indent="0">
              <a:buNone/>
            </a:pPr>
            <a:endParaRPr lang="nb-NO" sz="1900" dirty="0"/>
          </a:p>
        </p:txBody>
      </p:sp>
      <p:sp>
        <p:nvSpPr>
          <p:cNvPr id="4" name="AutoShape 2" descr="Bilderesultat for bilde av GDPR">
            <a:extLst>
              <a:ext uri="{FF2B5EF4-FFF2-40B4-BE49-F238E27FC236}">
                <a16:creationId xmlns:a16="http://schemas.microsoft.com/office/drawing/2014/main" id="{DE57C35D-0243-41FC-A7E7-51035654DE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72063" y="2852738"/>
            <a:ext cx="20478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5" name="AutoShape 4" descr="Bilderesultat for bilde av GDPR">
            <a:extLst>
              <a:ext uri="{FF2B5EF4-FFF2-40B4-BE49-F238E27FC236}">
                <a16:creationId xmlns:a16="http://schemas.microsoft.com/office/drawing/2014/main" id="{13AD15DA-E74A-44E7-96E9-8F64C42591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24463" y="3005138"/>
            <a:ext cx="20478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A6BE0F1-744D-40DB-BB8D-5FE39BF11A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00" b="-1"/>
          <a:stretch/>
        </p:blipFill>
        <p:spPr>
          <a:xfrm>
            <a:off x="9730638" y="1350459"/>
            <a:ext cx="1908913" cy="3678741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59444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237</Words>
  <Application>Microsoft Office PowerPoint</Application>
  <PresentationFormat>Widescreen</PresentationFormat>
  <Paragraphs>49</Paragraphs>
  <Slides>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Office-tema</vt:lpstr>
      <vt:lpstr> Konkurranse om resttransport – Romerike og Asker og Bærum  Løyvespørsmål   </vt:lpstr>
      <vt:lpstr>Utgangspunkt</vt:lpstr>
      <vt:lpstr>Endringer</vt:lpstr>
      <vt:lpstr>Endringer</vt:lpstr>
      <vt:lpstr>Spørsmål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Opplæring i personvern   - med utgangspunkt i Ruters regler for behandling av personopplysninger og GDPR</dc:title>
  <dc:creator>Wandaas Svend Eric</dc:creator>
  <cp:lastModifiedBy>Wandaas Svend Eric</cp:lastModifiedBy>
  <cp:revision>41</cp:revision>
  <dcterms:created xsi:type="dcterms:W3CDTF">2019-02-11T21:01:40Z</dcterms:created>
  <dcterms:modified xsi:type="dcterms:W3CDTF">2019-03-04T16:18:12Z</dcterms:modified>
</cp:coreProperties>
</file>