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1" r:id="rId2"/>
    <p:sldId id="349" r:id="rId3"/>
    <p:sldId id="346" r:id="rId4"/>
    <p:sldId id="347" r:id="rId5"/>
    <p:sldId id="348" r:id="rId6"/>
    <p:sldId id="350" r:id="rId7"/>
    <p:sldId id="35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6" autoAdjust="0"/>
    <p:restoredTop sz="94660"/>
  </p:normalViewPr>
  <p:slideViewPr>
    <p:cSldViewPr snapToGrid="0">
      <p:cViewPr>
        <p:scale>
          <a:sx n="80" d="100"/>
          <a:sy n="80" d="100"/>
        </p:scale>
        <p:origin x="-1104" y="-282"/>
      </p:cViewPr>
      <p:guideLst>
        <p:guide orient="horz" pos="3022"/>
        <p:guide orient="horz" pos="440"/>
        <p:guide orient="horz" pos="2689"/>
        <p:guide orient="horz" pos="306"/>
        <p:guide pos="284"/>
        <p:guide pos="4353"/>
        <p:guide pos="5191"/>
        <p:guide pos="1302"/>
        <p:guide pos="1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6E658-DFA4-454B-9CF8-3E7209536B5A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EC9C2-4C33-E646-81C1-6359E4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03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947FA-5F7E-F244-A062-03847338A85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0C3B7-16F2-9445-91CE-7DC007D7E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2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341F-908B-804D-8B3C-EAA4CF3030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6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" b="29895"/>
          <a:stretch/>
        </p:blipFill>
        <p:spPr>
          <a:xfrm>
            <a:off x="0" y="-1"/>
            <a:ext cx="9144000" cy="425585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055" y="4470796"/>
            <a:ext cx="6772275" cy="63460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400" b="1"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25185" y="4796963"/>
            <a:ext cx="2354086" cy="248578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rgbClr val="00548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00548B"/>
                </a:solidFill>
              </a:defRPr>
            </a:lvl2pPr>
            <a:lvl3pPr marL="914400" indent="0">
              <a:buNone/>
              <a:defRPr sz="1200">
                <a:solidFill>
                  <a:srgbClr val="00548B"/>
                </a:solidFill>
              </a:defRPr>
            </a:lvl3pPr>
            <a:lvl4pPr marL="1371600" indent="0">
              <a:buNone/>
              <a:defRPr sz="1200">
                <a:solidFill>
                  <a:srgbClr val="00548B"/>
                </a:solidFill>
              </a:defRPr>
            </a:lvl4pPr>
            <a:lvl5pPr marL="1828800" indent="0">
              <a:buNone/>
              <a:defRPr sz="1200">
                <a:solidFill>
                  <a:srgbClr val="00548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3246730"/>
            <a:ext cx="4540250" cy="1114996"/>
            <a:chOff x="0" y="5008110"/>
            <a:chExt cx="4540250" cy="1114996"/>
          </a:xfrm>
        </p:grpSpPr>
        <p:sp>
          <p:nvSpPr>
            <p:cNvPr id="13" name="Rectangle 12"/>
            <p:cNvSpPr/>
            <p:nvPr/>
          </p:nvSpPr>
          <p:spPr>
            <a:xfrm>
              <a:off x="0" y="5008110"/>
              <a:ext cx="4540250" cy="1005340"/>
            </a:xfrm>
            <a:prstGeom prst="rect">
              <a:avLst/>
            </a:prstGeom>
            <a:solidFill>
              <a:srgbClr val="153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87" y="5426629"/>
              <a:ext cx="4053868" cy="3810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365760" y="6077387"/>
              <a:ext cx="4174490" cy="45719"/>
              <a:chOff x="365760" y="6032938"/>
              <a:chExt cx="8778240" cy="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9184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EEA42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21792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790A2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576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153C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180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90" y="4883288"/>
            <a:ext cx="1529251" cy="2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0" y="4939608"/>
            <a:ext cx="1950212" cy="1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6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737" r="6364" b="73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2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" b="12813"/>
          <a:stretch/>
        </p:blipFill>
        <p:spPr>
          <a:xfrm>
            <a:off x="0" y="0"/>
            <a:ext cx="9163980" cy="51434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1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8328" r="5968" b="21942"/>
          <a:stretch/>
        </p:blipFill>
        <p:spPr>
          <a:xfrm>
            <a:off x="1" y="0"/>
            <a:ext cx="9163978" cy="51434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80668" y="2885449"/>
            <a:ext cx="2299403" cy="0"/>
          </a:xfrm>
          <a:prstGeom prst="line">
            <a:avLst/>
          </a:prstGeom>
          <a:ln w="38100" cmpd="sng">
            <a:solidFill>
              <a:srgbClr val="EEA4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39197" y="-38098"/>
            <a:ext cx="4636206" cy="2775479"/>
          </a:xfrm>
        </p:spPr>
        <p:txBody>
          <a:bodyPr>
            <a:noAutofit/>
          </a:bodyPr>
          <a:lstStyle>
            <a:lvl1pPr marL="0" indent="0" algn="r">
              <a:buNone/>
              <a:defRPr sz="19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1" y="2972721"/>
            <a:ext cx="7904601" cy="1277546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6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080" y="4470810"/>
            <a:ext cx="6772275" cy="634603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400" b="1"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25185" y="4796966"/>
            <a:ext cx="2354086" cy="248578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rgbClr val="00548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00548B"/>
                </a:solidFill>
              </a:defRPr>
            </a:lvl2pPr>
            <a:lvl3pPr marL="914400" indent="0">
              <a:buNone/>
              <a:defRPr sz="1200">
                <a:solidFill>
                  <a:srgbClr val="00548B"/>
                </a:solidFill>
              </a:defRPr>
            </a:lvl3pPr>
            <a:lvl4pPr marL="1371600" indent="0">
              <a:buNone/>
              <a:defRPr sz="1200">
                <a:solidFill>
                  <a:srgbClr val="00548B"/>
                </a:solidFill>
              </a:defRPr>
            </a:lvl4pPr>
            <a:lvl5pPr marL="1828800" indent="0">
              <a:buNone/>
              <a:defRPr sz="1200">
                <a:solidFill>
                  <a:srgbClr val="00548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3" y="-1"/>
            <a:ext cx="9096883" cy="4255852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3501847"/>
            <a:ext cx="4540250" cy="836247"/>
            <a:chOff x="0" y="5008110"/>
            <a:chExt cx="4540250" cy="1114996"/>
          </a:xfrm>
        </p:grpSpPr>
        <p:sp>
          <p:nvSpPr>
            <p:cNvPr id="14" name="Rectangle 13"/>
            <p:cNvSpPr/>
            <p:nvPr/>
          </p:nvSpPr>
          <p:spPr>
            <a:xfrm>
              <a:off x="0" y="5008110"/>
              <a:ext cx="4540250" cy="1005340"/>
            </a:xfrm>
            <a:prstGeom prst="rect">
              <a:avLst/>
            </a:prstGeom>
            <a:solidFill>
              <a:srgbClr val="153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087" y="5426629"/>
              <a:ext cx="4053868" cy="3810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365760" y="6077387"/>
              <a:ext cx="4174490" cy="45719"/>
              <a:chOff x="365760" y="6032938"/>
              <a:chExt cx="8778240" cy="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29184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EEA42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21792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790A2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6576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153C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90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25430" y="1456135"/>
            <a:ext cx="8494711" cy="3220466"/>
            <a:chOff x="-265111" y="32051"/>
            <a:chExt cx="8494711" cy="4293954"/>
          </a:xfrm>
        </p:grpSpPr>
        <p:sp>
          <p:nvSpPr>
            <p:cNvPr id="19" name="Rectangle 18"/>
            <p:cNvSpPr/>
            <p:nvPr/>
          </p:nvSpPr>
          <p:spPr>
            <a:xfrm>
              <a:off x="0" y="1676405"/>
              <a:ext cx="8229600" cy="2649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-265111" y="32051"/>
              <a:ext cx="4241798" cy="264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5560" rIns="199136" bIns="35560" numCol="1" spcCol="1270" anchor="t" anchorCtr="0">
              <a:noAutofit/>
            </a:bodyPr>
            <a:lstStyle/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integrated system that is scalable to include other agencies and modes</a:t>
              </a:r>
              <a:endParaRPr lang="en-US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Offers a new range of convenience for MTA customers </a:t>
              </a:r>
              <a:endPara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Contactless bankcards and mobile ticketing</a:t>
              </a:r>
              <a:endParaRPr lang="en-US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244600" rtl="0">
                <a:lnSpc>
                  <a:spcPct val="11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kern="12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Available for all modes of transportation</a:t>
              </a:r>
              <a:endParaRPr lang="en-US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5143502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4938" y="2655113"/>
            <a:ext cx="9144000" cy="2488390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24" y="3273294"/>
            <a:ext cx="7904601" cy="12775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2pPr>
            <a:lvl3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3pPr>
            <a:lvl4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4pPr>
            <a:lvl5pPr algn="r">
              <a:defRPr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1901108"/>
            <a:ext cx="4540250" cy="836247"/>
            <a:chOff x="0" y="2534809"/>
            <a:chExt cx="4540250" cy="1114996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2534809"/>
              <a:ext cx="4540250" cy="1005340"/>
            </a:xfrm>
            <a:prstGeom prst="rect">
              <a:avLst/>
            </a:prstGeom>
            <a:solidFill>
              <a:srgbClr val="153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087" y="2953327"/>
              <a:ext cx="4053868" cy="38100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 userDrawn="1"/>
          </p:nvGrpSpPr>
          <p:grpSpPr>
            <a:xfrm>
              <a:off x="365760" y="3604086"/>
              <a:ext cx="4174490" cy="45719"/>
              <a:chOff x="365760" y="6032938"/>
              <a:chExt cx="8778240" cy="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329184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EEA42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21792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790A2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6576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153C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891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29490" r="2507" b="17769"/>
          <a:stretch/>
        </p:blipFill>
        <p:spPr>
          <a:xfrm>
            <a:off x="3" y="-1"/>
            <a:ext cx="9143999" cy="425585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055" y="4470796"/>
            <a:ext cx="6772275" cy="63460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400" b="1"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25185" y="4796963"/>
            <a:ext cx="2354086" cy="248578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rgbClr val="00548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00548B"/>
                </a:solidFill>
              </a:defRPr>
            </a:lvl2pPr>
            <a:lvl3pPr marL="914400" indent="0">
              <a:buNone/>
              <a:defRPr sz="1200">
                <a:solidFill>
                  <a:srgbClr val="00548B"/>
                </a:solidFill>
              </a:defRPr>
            </a:lvl3pPr>
            <a:lvl4pPr marL="1371600" indent="0">
              <a:buNone/>
              <a:defRPr sz="1200">
                <a:solidFill>
                  <a:srgbClr val="00548B"/>
                </a:solidFill>
              </a:defRPr>
            </a:lvl4pPr>
            <a:lvl5pPr marL="1828800" indent="0">
              <a:buNone/>
              <a:defRPr sz="1200">
                <a:solidFill>
                  <a:srgbClr val="00548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3246730"/>
            <a:ext cx="4540250" cy="1114996"/>
            <a:chOff x="0" y="5008110"/>
            <a:chExt cx="4540250" cy="1114996"/>
          </a:xfrm>
        </p:grpSpPr>
        <p:sp>
          <p:nvSpPr>
            <p:cNvPr id="13" name="Rectangle 12"/>
            <p:cNvSpPr/>
            <p:nvPr/>
          </p:nvSpPr>
          <p:spPr>
            <a:xfrm>
              <a:off x="0" y="5008110"/>
              <a:ext cx="4540250" cy="1005340"/>
            </a:xfrm>
            <a:prstGeom prst="rect">
              <a:avLst/>
            </a:prstGeom>
            <a:solidFill>
              <a:srgbClr val="153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87" y="5426629"/>
              <a:ext cx="4053868" cy="3810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365760" y="6077387"/>
              <a:ext cx="4174490" cy="45719"/>
              <a:chOff x="365760" y="6032938"/>
              <a:chExt cx="8778240" cy="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9184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EEA42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21792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790A2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576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153C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49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7" r="3681"/>
          <a:stretch/>
        </p:blipFill>
        <p:spPr>
          <a:xfrm>
            <a:off x="0" y="0"/>
            <a:ext cx="9144000" cy="425585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055" y="4470796"/>
            <a:ext cx="6772275" cy="63460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400" b="1"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25185" y="4796963"/>
            <a:ext cx="2354086" cy="248578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rgbClr val="00548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00548B"/>
                </a:solidFill>
              </a:defRPr>
            </a:lvl2pPr>
            <a:lvl3pPr marL="914400" indent="0">
              <a:buNone/>
              <a:defRPr sz="1200">
                <a:solidFill>
                  <a:srgbClr val="00548B"/>
                </a:solidFill>
              </a:defRPr>
            </a:lvl3pPr>
            <a:lvl4pPr marL="1371600" indent="0">
              <a:buNone/>
              <a:defRPr sz="1200">
                <a:solidFill>
                  <a:srgbClr val="00548B"/>
                </a:solidFill>
              </a:defRPr>
            </a:lvl4pPr>
            <a:lvl5pPr marL="1828800" indent="0">
              <a:buNone/>
              <a:defRPr sz="1200">
                <a:solidFill>
                  <a:srgbClr val="00548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3246730"/>
            <a:ext cx="4540250" cy="1114996"/>
            <a:chOff x="0" y="5008110"/>
            <a:chExt cx="4540250" cy="1114996"/>
          </a:xfrm>
        </p:grpSpPr>
        <p:sp>
          <p:nvSpPr>
            <p:cNvPr id="13" name="Rectangle 12"/>
            <p:cNvSpPr/>
            <p:nvPr/>
          </p:nvSpPr>
          <p:spPr>
            <a:xfrm>
              <a:off x="0" y="5008110"/>
              <a:ext cx="4540250" cy="1005340"/>
            </a:xfrm>
            <a:prstGeom prst="rect">
              <a:avLst/>
            </a:prstGeom>
            <a:solidFill>
              <a:srgbClr val="153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87" y="5426629"/>
              <a:ext cx="4053868" cy="3810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365760" y="6077387"/>
              <a:ext cx="4174490" cy="45719"/>
              <a:chOff x="365760" y="6032938"/>
              <a:chExt cx="8778240" cy="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9184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EEA42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21792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790A2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576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153C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526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8092" r="753" b="15861"/>
          <a:stretch/>
        </p:blipFill>
        <p:spPr>
          <a:xfrm>
            <a:off x="0" y="-1"/>
            <a:ext cx="9144000" cy="425585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055" y="4470796"/>
            <a:ext cx="6772275" cy="63460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buFont typeface="Arial"/>
              <a:buNone/>
              <a:defRPr sz="1400" b="1"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25185" y="4796963"/>
            <a:ext cx="2354086" cy="248578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rgbClr val="00548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>
                <a:solidFill>
                  <a:srgbClr val="00548B"/>
                </a:solidFill>
              </a:defRPr>
            </a:lvl2pPr>
            <a:lvl3pPr marL="914400" indent="0">
              <a:buNone/>
              <a:defRPr sz="1200">
                <a:solidFill>
                  <a:srgbClr val="00548B"/>
                </a:solidFill>
              </a:defRPr>
            </a:lvl3pPr>
            <a:lvl4pPr marL="1371600" indent="0">
              <a:buNone/>
              <a:defRPr sz="1200">
                <a:solidFill>
                  <a:srgbClr val="00548B"/>
                </a:solidFill>
              </a:defRPr>
            </a:lvl4pPr>
            <a:lvl5pPr marL="1828800" indent="0">
              <a:buNone/>
              <a:defRPr sz="1200">
                <a:solidFill>
                  <a:srgbClr val="00548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3246730"/>
            <a:ext cx="4540250" cy="1114996"/>
            <a:chOff x="0" y="5008110"/>
            <a:chExt cx="4540250" cy="1114996"/>
          </a:xfrm>
        </p:grpSpPr>
        <p:sp>
          <p:nvSpPr>
            <p:cNvPr id="13" name="Rectangle 12"/>
            <p:cNvSpPr/>
            <p:nvPr/>
          </p:nvSpPr>
          <p:spPr>
            <a:xfrm>
              <a:off x="0" y="5008110"/>
              <a:ext cx="4540250" cy="1005340"/>
            </a:xfrm>
            <a:prstGeom prst="rect">
              <a:avLst/>
            </a:prstGeom>
            <a:solidFill>
              <a:srgbClr val="153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87" y="5426629"/>
              <a:ext cx="4053868" cy="3810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365760" y="6077387"/>
              <a:ext cx="4174490" cy="45719"/>
              <a:chOff x="365760" y="6032938"/>
              <a:chExt cx="8778240" cy="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9184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EEA42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21792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790A2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5760" y="6032938"/>
                <a:ext cx="2926080" cy="0"/>
              </a:xfrm>
              <a:prstGeom prst="line">
                <a:avLst/>
              </a:prstGeom>
              <a:ln w="31750" cmpd="sng">
                <a:solidFill>
                  <a:srgbClr val="153C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645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A5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A5A"/>
                </a:solidFill>
              </a:defRPr>
            </a:lvl1pPr>
            <a:lvl2pPr>
              <a:defRPr>
                <a:solidFill>
                  <a:srgbClr val="595A5A"/>
                </a:solidFill>
              </a:defRPr>
            </a:lvl2pPr>
            <a:lvl3pPr>
              <a:defRPr>
                <a:solidFill>
                  <a:srgbClr val="595A5A"/>
                </a:solidFill>
              </a:defRPr>
            </a:lvl3pPr>
            <a:lvl4pPr>
              <a:defRPr>
                <a:solidFill>
                  <a:srgbClr val="595A5A"/>
                </a:solidFill>
              </a:defRPr>
            </a:lvl4pPr>
            <a:lvl5pPr>
              <a:defRPr>
                <a:solidFill>
                  <a:srgbClr val="595A5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0" y="4939608"/>
            <a:ext cx="1950212" cy="1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82444" y="0"/>
            <a:ext cx="4261556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924778" cy="5143500"/>
          </a:xfrm>
          <a:prstGeom prst="rect">
            <a:avLst/>
          </a:prstGeom>
          <a:solidFill>
            <a:srgbClr val="505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700" y="124514"/>
            <a:ext cx="4367201" cy="6647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79" y="4906412"/>
            <a:ext cx="2309034" cy="211442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6700" y="1146429"/>
            <a:ext cx="4367201" cy="3547806"/>
          </a:xfrm>
        </p:spPr>
        <p:txBody>
          <a:bodyPr/>
          <a:lstStyle>
            <a:lvl1pPr>
              <a:spcAft>
                <a:spcPts val="1800"/>
              </a:spcAft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rgbClr val="595A5A"/>
                </a:solidFill>
              </a:defRPr>
            </a:lvl2pPr>
            <a:lvl3pPr>
              <a:defRPr>
                <a:solidFill>
                  <a:srgbClr val="595A5A"/>
                </a:solidFill>
              </a:defRPr>
            </a:lvl3pPr>
            <a:lvl4pPr>
              <a:defRPr>
                <a:solidFill>
                  <a:srgbClr val="595A5A"/>
                </a:solidFill>
              </a:defRPr>
            </a:lvl4pPr>
            <a:lvl5pPr>
              <a:spcAft>
                <a:spcPts val="1800"/>
              </a:spcAft>
              <a:defRPr>
                <a:solidFill>
                  <a:srgbClr val="595A5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6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61556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19222" y="0"/>
            <a:ext cx="4924778" cy="5143500"/>
          </a:xfrm>
          <a:prstGeom prst="rect">
            <a:avLst/>
          </a:prstGeom>
          <a:solidFill>
            <a:srgbClr val="505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0588" y="124514"/>
            <a:ext cx="4367201" cy="6647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70588" y="1146429"/>
            <a:ext cx="4367201" cy="3547806"/>
          </a:xfrm>
        </p:spPr>
        <p:txBody>
          <a:bodyPr/>
          <a:lstStyle>
            <a:lvl1pPr>
              <a:spcAft>
                <a:spcPts val="1800"/>
              </a:spcAft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rgbClr val="595A5A"/>
                </a:solidFill>
              </a:defRPr>
            </a:lvl2pPr>
            <a:lvl3pPr>
              <a:defRPr>
                <a:solidFill>
                  <a:srgbClr val="595A5A"/>
                </a:solidFill>
              </a:defRPr>
            </a:lvl3pPr>
            <a:lvl4pPr>
              <a:defRPr>
                <a:solidFill>
                  <a:srgbClr val="595A5A"/>
                </a:solidFill>
              </a:defRPr>
            </a:lvl4pPr>
            <a:lvl5pPr>
              <a:spcAft>
                <a:spcPts val="1800"/>
              </a:spcAft>
              <a:defRPr>
                <a:solidFill>
                  <a:srgbClr val="595A5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0" y="4939608"/>
            <a:ext cx="1950212" cy="1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00" y="4939608"/>
            <a:ext cx="1950212" cy="178245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284479" y="842963"/>
            <a:ext cx="8564245" cy="394176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700" y="124514"/>
            <a:ext cx="8229600" cy="664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00" y="946313"/>
            <a:ext cx="8229600" cy="3747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638" y="4907406"/>
            <a:ext cx="279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C27EB8B-D1FE-ED46-AC87-6B0F7FF79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48660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50" r:id="rId5"/>
    <p:sldLayoutId id="2147483664" r:id="rId6"/>
    <p:sldLayoutId id="2147483666" r:id="rId7"/>
    <p:sldLayoutId id="2147483654" r:id="rId8"/>
    <p:sldLayoutId id="2147483684" r:id="rId9"/>
    <p:sldLayoutId id="2147483679" r:id="rId10"/>
    <p:sldLayoutId id="2147483655" r:id="rId11"/>
    <p:sldLayoutId id="2147483670" r:id="rId12"/>
    <p:sldLayoutId id="2147483671" r:id="rId13"/>
    <p:sldLayoutId id="2147483675" r:id="rId14"/>
    <p:sldLayoutId id="2147483678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ts val="4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2575" algn="l" defTabSz="457200" rtl="0" eaLnBrk="1" latinLnBrk="0" hangingPunct="1">
        <a:spcBef>
          <a:spcPts val="400"/>
        </a:spcBef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174625" algn="l" defTabSz="457200" rtl="0" eaLnBrk="1" latinLnBrk="0" hangingPunct="1">
        <a:spcBef>
          <a:spcPts val="400"/>
        </a:spcBef>
        <a:buFont typeface="Arial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282575" algn="l" defTabSz="457200" rtl="0" eaLnBrk="1" latinLnBrk="0" hangingPunct="1">
        <a:spcBef>
          <a:spcPts val="400"/>
        </a:spcBef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203325" indent="-231775" algn="l" defTabSz="457200" rtl="0" eaLnBrk="1" latinLnBrk="0" hangingPunct="1">
        <a:spcBef>
          <a:spcPts val="400"/>
        </a:spcBef>
        <a:buFont typeface="Arial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4" Type="http://schemas.openxmlformats.org/officeDocument/2006/relationships/image" Target="../media/image18.png"/><Relationship Id="rId9" Type="http://schemas.openxmlformats.org/officeDocument/2006/relationships/image" Target="../media/image23.gif"/><Relationship Id="rId14" Type="http://schemas.openxmlformats.org/officeDocument/2006/relationships/image" Target="../media/image28.jpeg"/><Relationship Id="rId2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source=images&amp;cd=&amp;cad=rja&amp;uact=8&amp;ved=0ahUKEwjWjNaU5YHPAhUFLSYKHVFqBI4QjRwIBw&amp;url=http%3A%2F%2Fwww.innotrans.de%2Fen%2FExtrapages%2FDownloadCenter%2F&amp;bvm=bv.131783435,d.eWE&amp;psig=AFQjCNEhzRjF8VO4mYovaymcMR7vT_-e4w&amp;ust=1473493484831428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5080" y="4470810"/>
            <a:ext cx="6772275" cy="634603"/>
          </a:xfrm>
        </p:spPr>
        <p:txBody>
          <a:bodyPr/>
          <a:lstStyle/>
          <a:p>
            <a:r>
              <a:rPr lang="en-US" dirty="0" err="1" smtClean="0"/>
              <a:t>Ruter</a:t>
            </a:r>
            <a:r>
              <a:rPr lang="en-US" dirty="0" smtClean="0"/>
              <a:t> - </a:t>
            </a:r>
            <a:r>
              <a:rPr lang="en-GB" dirty="0" smtClean="0"/>
              <a:t> </a:t>
            </a:r>
            <a:r>
              <a:rPr lang="en-GB" dirty="0"/>
              <a:t>S</a:t>
            </a:r>
            <a:r>
              <a:rPr lang="en-GB" dirty="0" smtClean="0"/>
              <a:t>upplier </a:t>
            </a:r>
            <a:r>
              <a:rPr lang="en-GB" dirty="0"/>
              <a:t>C</a:t>
            </a:r>
            <a:r>
              <a:rPr lang="en-GB" dirty="0" smtClean="0"/>
              <a:t>onference </a:t>
            </a:r>
            <a:endParaRPr lang="en-US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25185" y="4796966"/>
            <a:ext cx="2354086" cy="248578"/>
          </a:xfrm>
        </p:spPr>
        <p:txBody>
          <a:bodyPr>
            <a:normAutofit lnSpcReduction="10000"/>
          </a:bodyPr>
          <a:lstStyle/>
          <a:p>
            <a:r>
              <a:rPr lang="en-US" sz="1050" dirty="0" smtClean="0"/>
              <a:t>12 September 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187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9317" y="405451"/>
            <a:ext cx="8801555" cy="4523116"/>
            <a:chOff x="378994" y="1194111"/>
            <a:chExt cx="8469951" cy="4409527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219201"/>
              <a:ext cx="8467945" cy="437949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4" name="Rectangle 43"/>
            <p:cNvSpPr/>
            <p:nvPr/>
          </p:nvSpPr>
          <p:spPr>
            <a:xfrm>
              <a:off x="378994" y="1194111"/>
              <a:ext cx="8463072" cy="440952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317005" y="2509244"/>
              <a:ext cx="275905" cy="230833"/>
              <a:chOff x="3124200" y="2703096"/>
              <a:chExt cx="2207777" cy="1066800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4" name="Flowchart: Connector 123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82856" y="2277313"/>
              <a:ext cx="1138179" cy="452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Vancouver</a:t>
              </a:r>
            </a:p>
            <a:p>
              <a:endParaRPr lang="en-US" sz="1200" b="1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83997" y="2824862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CTA</a:t>
              </a:r>
            </a:p>
            <a:p>
              <a:endParaRPr lang="en-US" sz="1200" b="1" dirty="0" smtClean="0"/>
            </a:p>
          </p:txBody>
        </p:sp>
        <p:grpSp>
          <p:nvGrpSpPr>
            <p:cNvPr id="48" name="Group 47"/>
            <p:cNvGrpSpPr/>
            <p:nvPr/>
          </p:nvGrpSpPr>
          <p:grpSpPr>
            <a:xfrm flipH="1">
              <a:off x="2285999" y="2996466"/>
              <a:ext cx="589201" cy="45719"/>
              <a:chOff x="3124200" y="2703096"/>
              <a:chExt cx="2207777" cy="1066800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2" name="Flowchart: Connector 121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794517" y="2756988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MTC</a:t>
              </a:r>
            </a:p>
            <a:p>
              <a:endParaRPr lang="en-US" sz="1200" b="1" dirty="0" smtClean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096680" y="2980125"/>
              <a:ext cx="463461" cy="146307"/>
              <a:chOff x="3124200" y="2703096"/>
              <a:chExt cx="2207777" cy="10668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0" name="Flowchart: Connector 119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 flipV="1">
              <a:off x="1284235" y="3194360"/>
              <a:ext cx="282302" cy="80436"/>
              <a:chOff x="3124200" y="2703096"/>
              <a:chExt cx="2207777" cy="1066800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8" name="Flowchart: Connector 117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19307" y="3151352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LACMTA</a:t>
              </a:r>
            </a:p>
            <a:p>
              <a:endParaRPr lang="en-US" sz="1200" b="1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5197" y="3439924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SANDAG</a:t>
              </a:r>
            </a:p>
            <a:p>
              <a:endParaRPr lang="en-US" sz="1200" b="1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3889" y="2112345"/>
              <a:ext cx="1070936" cy="452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Edmonton</a:t>
              </a:r>
            </a:p>
            <a:p>
              <a:endParaRPr lang="en-US" sz="1200" b="1" dirty="0" smtClean="0"/>
            </a:p>
          </p:txBody>
        </p:sp>
        <p:grpSp>
          <p:nvGrpSpPr>
            <p:cNvPr id="55" name="Group 54"/>
            <p:cNvGrpSpPr/>
            <p:nvPr/>
          </p:nvGrpSpPr>
          <p:grpSpPr>
            <a:xfrm flipH="1">
              <a:off x="1928651" y="2335483"/>
              <a:ext cx="164151" cy="356641"/>
              <a:chOff x="3124200" y="2703096"/>
              <a:chExt cx="2207777" cy="1066800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6" name="Flowchart: Connector 115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 flipV="1">
              <a:off x="1498444" y="3215782"/>
              <a:ext cx="101756" cy="278493"/>
              <a:chOff x="3124200" y="2703096"/>
              <a:chExt cx="2207777" cy="1066800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4" name="Flowchart: Connector 113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129351" y="2385592"/>
              <a:ext cx="135445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Minneapolis Metro</a:t>
              </a:r>
            </a:p>
            <a:p>
              <a:endParaRPr lang="en-US" sz="1200" b="1" dirty="0" smtClean="0"/>
            </a:p>
          </p:txBody>
        </p:sp>
        <p:grpSp>
          <p:nvGrpSpPr>
            <p:cNvPr id="58" name="Group 57"/>
            <p:cNvGrpSpPr/>
            <p:nvPr/>
          </p:nvGrpSpPr>
          <p:grpSpPr>
            <a:xfrm flipH="1">
              <a:off x="2133599" y="2666650"/>
              <a:ext cx="152400" cy="243150"/>
              <a:chOff x="3124200" y="2703096"/>
              <a:chExt cx="2207777" cy="10668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2" name="Flowchart: Connector 111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flipH="1">
              <a:off x="2514599" y="2756988"/>
              <a:ext cx="145892" cy="199018"/>
              <a:chOff x="3124200" y="2703096"/>
              <a:chExt cx="2207777" cy="1066800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0" name="Flowchart: Connector 109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538023" y="2533468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Toronto</a:t>
              </a:r>
            </a:p>
            <a:p>
              <a:endParaRPr lang="en-US" sz="1200" b="1" dirty="0" smtClean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07067" y="3428564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WMATA</a:t>
              </a:r>
            </a:p>
            <a:p>
              <a:endParaRPr lang="en-US" sz="1200" b="1" dirty="0" smtClean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60245" y="3123164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MARTA</a:t>
              </a:r>
            </a:p>
            <a:p>
              <a:endParaRPr lang="en-US" sz="1200" b="1" dirty="0" smtClean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06578" y="3057471"/>
              <a:ext cx="1254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PATH, NYCT, MTA</a:t>
              </a:r>
            </a:p>
            <a:p>
              <a:endParaRPr lang="en-US" sz="1200" b="1" dirty="0" smtClean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133600" y="3668524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MDT</a:t>
              </a:r>
            </a:p>
            <a:p>
              <a:endParaRPr lang="en-US" sz="1200" b="1" dirty="0" smtClean="0"/>
            </a:p>
          </p:txBody>
        </p:sp>
        <p:grpSp>
          <p:nvGrpSpPr>
            <p:cNvPr id="65" name="Group 64"/>
            <p:cNvGrpSpPr/>
            <p:nvPr/>
          </p:nvGrpSpPr>
          <p:grpSpPr>
            <a:xfrm flipH="1" flipV="1">
              <a:off x="2592523" y="3097178"/>
              <a:ext cx="358878" cy="171836"/>
              <a:chOff x="3124200" y="2703096"/>
              <a:chExt cx="2207777" cy="10668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8" name="Flowchart: Connector 107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flipH="1" flipV="1">
              <a:off x="2569049" y="3151352"/>
              <a:ext cx="570390" cy="304812"/>
              <a:chOff x="3124200" y="2703096"/>
              <a:chExt cx="2207777" cy="1066800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6" name="Flowchart: Connector 105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3015528" y="3314843"/>
              <a:ext cx="12546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NJT</a:t>
              </a:r>
              <a:endParaRPr lang="en-US" sz="1200" b="1" dirty="0" smtClean="0"/>
            </a:p>
          </p:txBody>
        </p:sp>
        <p:grpSp>
          <p:nvGrpSpPr>
            <p:cNvPr id="68" name="Group 67"/>
            <p:cNvGrpSpPr/>
            <p:nvPr/>
          </p:nvGrpSpPr>
          <p:grpSpPr>
            <a:xfrm flipH="1" flipV="1">
              <a:off x="2534287" y="3200400"/>
              <a:ext cx="299561" cy="217664"/>
              <a:chOff x="3124200" y="2703096"/>
              <a:chExt cx="2207777" cy="1066800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Flowchart: Connector 103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 flipV="1">
              <a:off x="2197973" y="3257251"/>
              <a:ext cx="244588" cy="106823"/>
              <a:chOff x="3124200" y="2703096"/>
              <a:chExt cx="2207777" cy="10668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" name="Flowchart: Connector 101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flipV="1">
              <a:off x="2411727" y="3418064"/>
              <a:ext cx="45719" cy="293999"/>
              <a:chOff x="3124200" y="2703096"/>
              <a:chExt cx="2207777" cy="1066800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Flowchart: Connector 99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6629400" y="4430524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Sydney</a:t>
              </a:r>
            </a:p>
            <a:p>
              <a:endParaRPr lang="en-US" sz="1200" b="1" dirty="0" smtClean="0"/>
            </a:p>
          </p:txBody>
        </p:sp>
        <p:grpSp>
          <p:nvGrpSpPr>
            <p:cNvPr id="72" name="Group 71"/>
            <p:cNvGrpSpPr/>
            <p:nvPr/>
          </p:nvGrpSpPr>
          <p:grpSpPr>
            <a:xfrm flipH="1">
              <a:off x="7955280" y="4267201"/>
              <a:ext cx="45719" cy="381000"/>
              <a:chOff x="3124200" y="2703096"/>
              <a:chExt cx="2207777" cy="1066800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Flowchart: Connector 97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162799" y="4572000"/>
              <a:ext cx="773159" cy="266475"/>
              <a:chOff x="3124200" y="2703096"/>
              <a:chExt cx="2207777" cy="10668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Flowchart: Connector 95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7942525" y="4125724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Brisbane</a:t>
              </a:r>
            </a:p>
            <a:p>
              <a:endParaRPr lang="en-US" sz="1200" b="1" dirty="0" smtClean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15790" y="2187606"/>
              <a:ext cx="43680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IR</a:t>
              </a:r>
              <a:endParaRPr lang="en-US" sz="11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US" sz="1200" b="1" dirty="0" smtClean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661972" y="2458370"/>
              <a:ext cx="714437" cy="265220"/>
              <a:chOff x="3124200" y="2703096"/>
              <a:chExt cx="2207777" cy="10668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Flowchart: Connector 93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 flipH="1">
              <a:off x="4334654" y="2194009"/>
              <a:ext cx="45719" cy="397358"/>
              <a:chOff x="3124200" y="2703096"/>
              <a:chExt cx="2207777" cy="1066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Flowchart: Connector 91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4152591" y="2001662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TOCs</a:t>
              </a:r>
            </a:p>
            <a:p>
              <a:endParaRPr lang="en-US" sz="1200" b="1" dirty="0" smtClean="0"/>
            </a:p>
          </p:txBody>
        </p:sp>
        <p:grpSp>
          <p:nvGrpSpPr>
            <p:cNvPr id="79" name="Group 78"/>
            <p:cNvGrpSpPr/>
            <p:nvPr/>
          </p:nvGrpSpPr>
          <p:grpSpPr>
            <a:xfrm flipH="1" flipV="1">
              <a:off x="4600163" y="2744822"/>
              <a:ext cx="657635" cy="164978"/>
              <a:chOff x="3124200" y="2703096"/>
              <a:chExt cx="2207777" cy="1066800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0" name="Flowchart: Connector 89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flipH="1">
              <a:off x="4724399" y="2117802"/>
              <a:ext cx="221511" cy="303792"/>
              <a:chOff x="3124200" y="2703096"/>
              <a:chExt cx="2207777" cy="1066800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Flowchart: Connector 87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5181599" y="2375889"/>
              <a:ext cx="8736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German Regional Traffic </a:t>
              </a:r>
            </a:p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Operators</a:t>
              </a:r>
            </a:p>
            <a:p>
              <a:endParaRPr lang="en-US" sz="1200" b="1" dirty="0" smtClean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20996" y="1957979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Sweden</a:t>
              </a:r>
            </a:p>
            <a:p>
              <a:endParaRPr lang="en-US" sz="1200" b="1" dirty="0" smtClean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380670" y="2291308"/>
              <a:ext cx="8736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TfL</a:t>
              </a:r>
            </a:p>
            <a:p>
              <a:endParaRPr lang="en-US" sz="1200" b="1" dirty="0" smtClean="0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3893913" y="2343268"/>
              <a:ext cx="376218" cy="209340"/>
              <a:chOff x="3124200" y="2703096"/>
              <a:chExt cx="2207777" cy="10668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3124200" y="2703096"/>
                <a:ext cx="2131577" cy="1028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Flowchart: Connector 85"/>
              <p:cNvSpPr/>
              <p:nvPr/>
            </p:nvSpPr>
            <p:spPr>
              <a:xfrm>
                <a:off x="5255777" y="3693696"/>
                <a:ext cx="76200" cy="7620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18" y="55158"/>
            <a:ext cx="8229600" cy="664781"/>
          </a:xfrm>
        </p:spPr>
        <p:txBody>
          <a:bodyPr/>
          <a:lstStyle/>
          <a:p>
            <a:r>
              <a:rPr lang="en-GB" dirty="0" smtClean="0"/>
              <a:t>Cubic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27EB8B-D1FE-ED46-AC87-6B0F7FF792E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05619" y="111810"/>
            <a:ext cx="4246399" cy="1050504"/>
            <a:chOff x="1183933" y="516777"/>
            <a:chExt cx="7405884" cy="3018903"/>
          </a:xfrm>
        </p:grpSpPr>
        <p:sp>
          <p:nvSpPr>
            <p:cNvPr id="7" name="TextBox 6"/>
            <p:cNvSpPr txBox="1"/>
            <p:nvPr/>
          </p:nvSpPr>
          <p:spPr>
            <a:xfrm>
              <a:off x="1407786" y="605804"/>
              <a:ext cx="889592" cy="583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COINS</a:t>
              </a:r>
              <a:endParaRPr lang="en-US" sz="800" b="1" dirty="0">
                <a:solidFill>
                  <a:schemeClr val="accent6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34741" y="666917"/>
              <a:ext cx="1068517" cy="583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TOKENS</a:t>
              </a:r>
              <a:endParaRPr lang="en-US" sz="800" b="1" dirty="0">
                <a:solidFill>
                  <a:schemeClr val="accent6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2551" y="516777"/>
              <a:ext cx="1535398" cy="902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MAGNETIC</a:t>
              </a:r>
              <a:br>
                <a:rPr lang="en-US" sz="800" b="1" dirty="0" smtClean="0">
                  <a:solidFill>
                    <a:schemeClr val="accent6"/>
                  </a:solidFill>
                </a:rPr>
              </a:br>
              <a:r>
                <a:rPr lang="en-US" sz="800" b="1" dirty="0" smtClean="0">
                  <a:solidFill>
                    <a:schemeClr val="accent6"/>
                  </a:solidFill>
                </a:rPr>
                <a:t>STRIP CARDS</a:t>
              </a:r>
              <a:endParaRPr lang="en-US" sz="800" b="1" dirty="0">
                <a:solidFill>
                  <a:schemeClr val="accent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5468" y="577891"/>
              <a:ext cx="1663999" cy="902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CONTACTLESS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SMART CARDS</a:t>
              </a:r>
              <a:endParaRPr lang="en-US" sz="800" b="1" dirty="0">
                <a:solidFill>
                  <a:schemeClr val="accent6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17771" y="575247"/>
              <a:ext cx="1213893" cy="902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ACCOUNT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accent6"/>
                  </a:solidFill>
                </a:rPr>
                <a:t> </a:t>
              </a:r>
              <a:r>
                <a:rPr lang="en-US" sz="800" b="1" dirty="0" smtClean="0">
                  <a:solidFill>
                    <a:schemeClr val="accent6"/>
                  </a:solidFill>
                </a:rPr>
                <a:t>BASED</a:t>
              </a:r>
              <a:endParaRPr lang="en-US" sz="800" b="1" dirty="0">
                <a:solidFill>
                  <a:schemeClr val="accent6"/>
                </a:solidFill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183933" y="1491376"/>
              <a:ext cx="7405884" cy="2025535"/>
            </a:xfrm>
            <a:prstGeom prst="homePlate">
              <a:avLst>
                <a:gd name="adj" fmla="val 21013"/>
              </a:avLst>
            </a:prstGeom>
            <a:solidFill>
              <a:srgbClr val="E6E6E6"/>
            </a:solidFill>
            <a:effectLst>
              <a:outerShdw blurRad="88900" dist="38100" dir="288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13" name="Picture 12" descr="coins_256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5638" y="1967345"/>
              <a:ext cx="1035932" cy="1035932"/>
            </a:xfrm>
            <a:prstGeom prst="rect">
              <a:avLst/>
            </a:prstGeom>
          </p:spPr>
        </p:pic>
        <p:pic>
          <p:nvPicPr>
            <p:cNvPr id="14" name="Picture 13" descr="septa_token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8727" y="1620982"/>
              <a:ext cx="630403" cy="618313"/>
            </a:xfrm>
            <a:prstGeom prst="rect">
              <a:avLst/>
            </a:prstGeom>
          </p:spPr>
        </p:pic>
        <p:pic>
          <p:nvPicPr>
            <p:cNvPr id="15" name="Picture 14" descr="nocashvalue_3811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9417" y="2713517"/>
              <a:ext cx="685263" cy="740084"/>
            </a:xfrm>
            <a:prstGeom prst="rect">
              <a:avLst/>
            </a:prstGeom>
          </p:spPr>
        </p:pic>
        <p:pic>
          <p:nvPicPr>
            <p:cNvPr id="16" name="Picture 15" descr="diamond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4718" y="1982354"/>
              <a:ext cx="622966" cy="616736"/>
            </a:xfrm>
            <a:prstGeom prst="rect">
              <a:avLst/>
            </a:prstGeom>
          </p:spPr>
        </p:pic>
        <p:pic>
          <p:nvPicPr>
            <p:cNvPr id="17" name="Picture 16" descr="first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6294" y="2468487"/>
              <a:ext cx="638099" cy="641219"/>
            </a:xfrm>
            <a:prstGeom prst="rect">
              <a:avLst/>
            </a:prstGeom>
          </p:spPr>
        </p:pic>
        <p:pic>
          <p:nvPicPr>
            <p:cNvPr id="18" name="Picture 17" descr="metro2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0406" y="2482814"/>
              <a:ext cx="893842" cy="568532"/>
            </a:xfrm>
            <a:prstGeom prst="rect">
              <a:avLst/>
            </a:prstGeom>
          </p:spPr>
        </p:pic>
        <p:grpSp>
          <p:nvGrpSpPr>
            <p:cNvPr id="19" name="Group 22"/>
            <p:cNvGrpSpPr/>
            <p:nvPr/>
          </p:nvGrpSpPr>
          <p:grpSpPr>
            <a:xfrm>
              <a:off x="5581122" y="1591351"/>
              <a:ext cx="1129388" cy="1810724"/>
              <a:chOff x="5463273" y="2580204"/>
              <a:chExt cx="1242327" cy="1991796"/>
            </a:xfrm>
          </p:grpSpPr>
          <p:grpSp>
            <p:nvGrpSpPr>
              <p:cNvPr id="30" name="Group 21"/>
              <p:cNvGrpSpPr/>
              <p:nvPr/>
            </p:nvGrpSpPr>
            <p:grpSpPr>
              <a:xfrm rot="16726276">
                <a:off x="5361165" y="2682312"/>
                <a:ext cx="536448" cy="332231"/>
                <a:chOff x="5562600" y="2667000"/>
                <a:chExt cx="536448" cy="332231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5562600" y="2667000"/>
                  <a:ext cx="536448" cy="332231"/>
                </a:xfrm>
                <a:prstGeom prst="roundRect">
                  <a:avLst/>
                </a:prstGeom>
                <a:solidFill>
                  <a:schemeClr val="bg1"/>
                </a:solidFill>
                <a:ln w="6350" cmpd="sng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chemeClr val="accent6"/>
                    </a:solidFill>
                  </a:endParaRPr>
                </a:p>
              </p:txBody>
            </p:sp>
            <p:pic>
              <p:nvPicPr>
                <p:cNvPr id="40" name="Picture 39" descr="sidebar_itso_logo.gif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6885" y="2704720"/>
                  <a:ext cx="296696" cy="262082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4"/>
              <p:cNvGrpSpPr/>
              <p:nvPr/>
            </p:nvGrpSpPr>
            <p:grpSpPr>
              <a:xfrm>
                <a:off x="5642799" y="2703490"/>
                <a:ext cx="1062801" cy="1868510"/>
                <a:chOff x="5458269" y="2580343"/>
                <a:chExt cx="1155434" cy="2031368"/>
              </a:xfrm>
            </p:grpSpPr>
            <p:grpSp>
              <p:nvGrpSpPr>
                <p:cNvPr id="32" name="Group 3"/>
                <p:cNvGrpSpPr/>
                <p:nvPr/>
              </p:nvGrpSpPr>
              <p:grpSpPr>
                <a:xfrm rot="279491">
                  <a:off x="5458269" y="2913190"/>
                  <a:ext cx="1155434" cy="1698521"/>
                  <a:chOff x="5511414" y="2913727"/>
                  <a:chExt cx="1155434" cy="1698521"/>
                </a:xfrm>
              </p:grpSpPr>
              <p:pic>
                <p:nvPicPr>
                  <p:cNvPr id="34" name="Picture 33" descr="Brisbane adult card .png"/>
                  <p:cNvPicPr>
                    <a:picLocks noChangeAspect="1"/>
                  </p:cNvPicPr>
                  <p:nvPr/>
                </p:nvPicPr>
                <p:blipFill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9264379">
                    <a:off x="5765288" y="2913727"/>
                    <a:ext cx="692012" cy="4046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5" name="Picture 34" descr="SmarTrip Card copy.png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526575">
                    <a:off x="5941602" y="3179433"/>
                    <a:ext cx="725246" cy="4750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6" name="Picture 35" descr="Chicago copy.png"/>
                  <p:cNvPicPr>
                    <a:picLocks noChangeAspect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675133">
                    <a:off x="5511414" y="4167520"/>
                    <a:ext cx="661714" cy="4447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7" name="Picture 36" descr="TL29552_AdultClipperCardFront.png"/>
                  <p:cNvPicPr>
                    <a:picLocks noChangeAspect="1"/>
                  </p:cNvPicPr>
                  <p:nvPr/>
                </p:nvPicPr>
                <p:blipFill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42582">
                    <a:off x="5817137" y="3946098"/>
                    <a:ext cx="637278" cy="4124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" name="Picture 1" descr="See full size image"/>
                  <p:cNvPicPr>
                    <a:picLocks noChangeAspect="1" noChangeArrowheads="1"/>
                  </p:cNvPicPr>
                  <p:nvPr/>
                </p:nvPicPr>
                <p:blipFill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64943">
                    <a:off x="6022547" y="3620433"/>
                    <a:ext cx="637278" cy="4043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3" name="Picture 32" descr="NEC_sample_Stirling_C_valid_to_2013_zoom.jpg"/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034995">
                  <a:off x="5492190" y="2689941"/>
                  <a:ext cx="589245" cy="37005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0" name="Picture 19" descr="Visa Card_wOut Visa Debit words on top.jp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2806" y="1743343"/>
              <a:ext cx="763164" cy="481095"/>
            </a:xfrm>
            <a:prstGeom prst="rect">
              <a:avLst/>
            </a:prstGeom>
          </p:spPr>
        </p:pic>
        <p:pic>
          <p:nvPicPr>
            <p:cNvPr id="21" name="Picture 20" descr="Samsung-Galaxy-Nexus-Google-Wallet-Apk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7846" y="1998525"/>
              <a:ext cx="642633" cy="1082618"/>
            </a:xfrm>
            <a:prstGeom prst="rect">
              <a:avLst/>
            </a:prstGeom>
          </p:spPr>
        </p:pic>
        <p:pic>
          <p:nvPicPr>
            <p:cNvPr id="22" name="Content Placeholder 15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6812" y="2654191"/>
              <a:ext cx="508478" cy="778244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1183933" y="1484097"/>
              <a:ext cx="1374131" cy="2051583"/>
            </a:xfrm>
            <a:prstGeom prst="roundRect">
              <a:avLst>
                <a:gd name="adj" fmla="val 6084"/>
              </a:avLst>
            </a:prstGeom>
            <a:noFill/>
            <a:ln>
              <a:solidFill>
                <a:srgbClr val="0079C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n>
                  <a:solidFill>
                    <a:srgbClr val="E6E6E6"/>
                  </a:solidFill>
                </a:ln>
                <a:solidFill>
                  <a:schemeClr val="accent6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577547" y="1484097"/>
              <a:ext cx="1374131" cy="2051583"/>
            </a:xfrm>
            <a:prstGeom prst="roundRect">
              <a:avLst>
                <a:gd name="adj" fmla="val 6494"/>
              </a:avLst>
            </a:prstGeom>
            <a:noFill/>
            <a:ln>
              <a:solidFill>
                <a:srgbClr val="0079C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n>
                  <a:solidFill>
                    <a:srgbClr val="E6E6E6"/>
                  </a:solidFill>
                </a:ln>
                <a:solidFill>
                  <a:schemeClr val="accent6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971162" y="1484097"/>
              <a:ext cx="1374131" cy="2051583"/>
            </a:xfrm>
            <a:prstGeom prst="roundRect">
              <a:avLst>
                <a:gd name="adj" fmla="val 5674"/>
              </a:avLst>
            </a:prstGeom>
            <a:noFill/>
            <a:ln>
              <a:solidFill>
                <a:srgbClr val="0079C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n>
                  <a:solidFill>
                    <a:srgbClr val="E6E6E6"/>
                  </a:solidFill>
                </a:ln>
                <a:solidFill>
                  <a:schemeClr val="accent6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364776" y="1484097"/>
              <a:ext cx="1472634" cy="2051583"/>
            </a:xfrm>
            <a:prstGeom prst="roundRect">
              <a:avLst>
                <a:gd name="adj" fmla="val 5648"/>
              </a:avLst>
            </a:prstGeom>
            <a:noFill/>
            <a:ln>
              <a:solidFill>
                <a:srgbClr val="0079C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n>
                  <a:solidFill>
                    <a:srgbClr val="E6E6E6"/>
                  </a:solidFill>
                </a:ln>
                <a:solidFill>
                  <a:schemeClr val="accent6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860560" y="1484097"/>
              <a:ext cx="1311261" cy="2051583"/>
            </a:xfrm>
            <a:prstGeom prst="roundRect">
              <a:avLst>
                <a:gd name="adj" fmla="val 5941"/>
              </a:avLst>
            </a:prstGeom>
            <a:noFill/>
            <a:ln>
              <a:solidFill>
                <a:srgbClr val="0079C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n>
                  <a:solidFill>
                    <a:srgbClr val="E6E6E6"/>
                  </a:solidFill>
                </a:ln>
                <a:solidFill>
                  <a:schemeClr val="accent6"/>
                </a:solidFill>
              </a:endParaRPr>
            </a:p>
          </p:txBody>
        </p:sp>
        <p:pic>
          <p:nvPicPr>
            <p:cNvPr id="28" name="Picture 2" descr="https://encrypted-tbn2.google.com/images?q=tbn:ANd9GcSnJsFkuXX2N4l-MisTHvsErAsRvP8jC_qnwuUKfOnoYUklgHozYw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407" y="1689130"/>
              <a:ext cx="893842" cy="53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metro1.png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346" y="2036618"/>
              <a:ext cx="921204" cy="580695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087043" y="132156"/>
            <a:ext cx="695749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accent6"/>
                </a:solidFill>
              </a:rPr>
              <a:t>1950’s</a:t>
            </a:r>
            <a:endParaRPr lang="en-US" sz="1100" b="1" dirty="0">
              <a:solidFill>
                <a:schemeClr val="accent6"/>
              </a:solidFill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70316" y="4244391"/>
            <a:ext cx="2803889" cy="679106"/>
          </a:xfrm>
          <a:prstGeom prst="rect">
            <a:avLst/>
          </a:prstGeom>
          <a:solidFill>
            <a:srgbClr val="595A5A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71" y="4232516"/>
            <a:ext cx="1158797" cy="69527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49" y="4232516"/>
            <a:ext cx="1358008" cy="7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Question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27EB8B-D1FE-ED46-AC87-6B0F7FF792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8800" y="4866005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595A5A">
                    <a:tint val="75000"/>
                  </a:srgbClr>
                </a:solidFill>
              </a:rPr>
              <a:t>CUBIC PROPRIETARY   |   Overview</a:t>
            </a:r>
            <a:endParaRPr lang="en-US" i="1" dirty="0">
              <a:solidFill>
                <a:srgbClr val="595A5A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" y="593289"/>
            <a:ext cx="8458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i="1" dirty="0"/>
              <a:t>Does the vendor have experience with applying new technology platforms (e.g. Bluetooth beacons, Wi-Fi aware and similar) </a:t>
            </a:r>
            <a:r>
              <a:rPr lang="en-GB" sz="1200" i="1" dirty="0" smtClean="0"/>
              <a:t>What </a:t>
            </a:r>
            <a:r>
              <a:rPr lang="en-GB" sz="1200" i="1" dirty="0"/>
              <a:t>technologies are available today or in the near future that can enable </a:t>
            </a:r>
            <a:r>
              <a:rPr lang="en-GB" sz="1200" i="1" dirty="0" err="1"/>
              <a:t>Ruter’s</a:t>
            </a:r>
            <a:r>
              <a:rPr lang="en-GB" sz="1200" i="1" dirty="0"/>
              <a:t> needs</a:t>
            </a:r>
            <a:r>
              <a:rPr lang="en-GB" sz="1200" i="1" dirty="0" smtClean="0"/>
              <a:t>?</a:t>
            </a:r>
          </a:p>
          <a:p>
            <a:pPr lvl="0"/>
            <a:endParaRPr lang="en-GB" sz="1600" dirty="0"/>
          </a:p>
          <a:p>
            <a:r>
              <a:rPr lang="en-AU" sz="1400" dirty="0" smtClean="0">
                <a:cs typeface="Arial"/>
              </a:rPr>
              <a:t/>
            </a:r>
            <a:br>
              <a:rPr lang="en-AU" sz="1400" dirty="0" smtClean="0">
                <a:cs typeface="Arial"/>
              </a:rPr>
            </a:br>
            <a:r>
              <a:rPr lang="en-AU" sz="1400" dirty="0" smtClean="0">
                <a:cs typeface="Arial"/>
              </a:rPr>
              <a:t>Cubic is experienced </a:t>
            </a:r>
            <a:r>
              <a:rPr lang="en-AU" sz="1400" dirty="0" smtClean="0">
                <a:cs typeface="Arial"/>
              </a:rPr>
              <a:t>with applying </a:t>
            </a:r>
            <a:r>
              <a:rPr lang="en-AU" sz="1400" dirty="0" smtClean="0">
                <a:cs typeface="Arial"/>
              </a:rPr>
              <a:t>technology </a:t>
            </a:r>
            <a:r>
              <a:rPr lang="en-AU" sz="1400" dirty="0" smtClean="0">
                <a:cs typeface="Arial"/>
              </a:rPr>
              <a:t>platforms such as Bluetooth beacons and </a:t>
            </a:r>
            <a:r>
              <a:rPr lang="en-AU" sz="1400" dirty="0" smtClean="0">
                <a:cs typeface="Arial"/>
              </a:rPr>
              <a:t>Wi-Fi</a:t>
            </a:r>
            <a:r>
              <a:rPr lang="en-AU" sz="1400" dirty="0">
                <a:cs typeface="Arial"/>
              </a:rPr>
              <a:t> </a:t>
            </a:r>
            <a:r>
              <a:rPr lang="en-AU" sz="1400" dirty="0" smtClean="0">
                <a:cs typeface="Arial"/>
              </a:rPr>
              <a:t>in the transportation ticketing environment specifically bus.</a:t>
            </a:r>
            <a:endParaRPr lang="en-AU" sz="1400" dirty="0" smtClean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 smtClean="0">
              <a:cs typeface="Arial"/>
            </a:endParaRPr>
          </a:p>
          <a:p>
            <a:r>
              <a:rPr lang="en-AU" sz="1400" dirty="0">
                <a:cs typeface="Arial"/>
              </a:rPr>
              <a:t>C</a:t>
            </a:r>
            <a:r>
              <a:rPr lang="en-AU" sz="1400" dirty="0" smtClean="0">
                <a:cs typeface="Arial"/>
              </a:rPr>
              <a:t>ubic participated in a field </a:t>
            </a:r>
            <a:r>
              <a:rPr lang="en-AU" sz="1400" dirty="0">
                <a:cs typeface="Arial"/>
              </a:rPr>
              <a:t>trial in </a:t>
            </a:r>
            <a:r>
              <a:rPr lang="en-AU" sz="1400" dirty="0" err="1">
                <a:cs typeface="Arial"/>
              </a:rPr>
              <a:t>Soest</a:t>
            </a:r>
            <a:r>
              <a:rPr lang="en-AU" sz="1400" dirty="0">
                <a:cs typeface="Arial"/>
              </a:rPr>
              <a:t> in </a:t>
            </a:r>
            <a:r>
              <a:rPr lang="en-AU" sz="1400" dirty="0" smtClean="0">
                <a:cs typeface="Arial"/>
              </a:rPr>
              <a:t>Germany in April 2015 </a:t>
            </a:r>
            <a:r>
              <a:rPr lang="en-AU" sz="1400" dirty="0">
                <a:cs typeface="Arial"/>
              </a:rPr>
              <a:t>with </a:t>
            </a:r>
            <a:r>
              <a:rPr lang="en-AU" sz="1400" dirty="0" smtClean="0">
                <a:cs typeface="Arial"/>
              </a:rPr>
              <a:t>a local </a:t>
            </a:r>
            <a:r>
              <a:rPr lang="en-AU" sz="1400" dirty="0">
                <a:cs typeface="Arial"/>
              </a:rPr>
              <a:t>bus </a:t>
            </a:r>
            <a:r>
              <a:rPr lang="en-AU" sz="1400" dirty="0" smtClean="0">
                <a:cs typeface="Arial"/>
              </a:rPr>
              <a:t>operator. </a:t>
            </a:r>
            <a:endParaRPr lang="en-AU" sz="1400" dirty="0" smtClean="0">
              <a:cs typeface="Arial"/>
            </a:endParaRPr>
          </a:p>
          <a:p>
            <a:r>
              <a:rPr lang="en-AU" sz="1400" dirty="0" smtClean="0">
                <a:cs typeface="Arial"/>
              </a:rPr>
              <a:t>Buses </a:t>
            </a:r>
            <a:r>
              <a:rPr lang="en-AU" sz="1400" dirty="0">
                <a:cs typeface="Arial"/>
              </a:rPr>
              <a:t>were equipped with Bluetooth Low-Energy on-board </a:t>
            </a:r>
            <a:r>
              <a:rPr lang="en-AU" sz="1400" dirty="0" smtClean="0">
                <a:cs typeface="Arial"/>
              </a:rPr>
              <a:t>beacons</a:t>
            </a:r>
            <a:r>
              <a:rPr lang="en-AU" sz="1400" dirty="0" smtClean="0">
                <a:solidFill>
                  <a:srgbClr val="595A5A"/>
                </a:solidFill>
                <a:cs typeface="Arial"/>
              </a:rPr>
              <a:t>. </a:t>
            </a:r>
            <a:endParaRPr lang="en-AU" sz="1400" dirty="0" smtClean="0">
              <a:solidFill>
                <a:srgbClr val="595A5A"/>
              </a:solidFill>
              <a:cs typeface="Arial"/>
            </a:endParaRPr>
          </a:p>
          <a:p>
            <a:r>
              <a:rPr lang="en-AU" sz="1400" dirty="0" smtClean="0">
                <a:solidFill>
                  <a:srgbClr val="595A5A"/>
                </a:solidFill>
                <a:cs typeface="Arial"/>
              </a:rPr>
              <a:t>The </a:t>
            </a:r>
            <a:r>
              <a:rPr lang="en-AU" sz="1400" dirty="0" smtClean="0">
                <a:solidFill>
                  <a:srgbClr val="595A5A"/>
                </a:solidFill>
                <a:cs typeface="Arial"/>
              </a:rPr>
              <a:t>c</a:t>
            </a:r>
            <a:r>
              <a:rPr lang="en-AU" sz="1400" dirty="0" smtClean="0">
                <a:solidFill>
                  <a:srgbClr val="595A5A"/>
                </a:solidFill>
              </a:rPr>
              <a:t>ommunication </a:t>
            </a:r>
            <a:r>
              <a:rPr lang="en-AU" sz="1400" dirty="0" smtClean="0">
                <a:solidFill>
                  <a:srgbClr val="595A5A"/>
                </a:solidFill>
              </a:rPr>
              <a:t>takes </a:t>
            </a:r>
            <a:r>
              <a:rPr lang="en-AU" sz="1400" dirty="0" smtClean="0">
                <a:solidFill>
                  <a:srgbClr val="595A5A"/>
                </a:solidFill>
              </a:rPr>
              <a:t>place between a mobile phone app </a:t>
            </a:r>
            <a:r>
              <a:rPr lang="en-AU" sz="1400" dirty="0">
                <a:solidFill>
                  <a:srgbClr val="595A5A"/>
                </a:solidFill>
              </a:rPr>
              <a:t>and </a:t>
            </a:r>
            <a:r>
              <a:rPr lang="en-AU" sz="1400" dirty="0" smtClean="0">
                <a:solidFill>
                  <a:srgbClr val="595A5A"/>
                </a:solidFill>
              </a:rPr>
              <a:t>on-board </a:t>
            </a:r>
            <a:endParaRPr lang="en-AU" sz="1400" dirty="0" smtClean="0">
              <a:solidFill>
                <a:srgbClr val="595A5A"/>
              </a:solidFill>
            </a:endParaRPr>
          </a:p>
          <a:p>
            <a:r>
              <a:rPr lang="en-AU" sz="1400" dirty="0" smtClean="0">
                <a:solidFill>
                  <a:srgbClr val="595A5A"/>
                </a:solidFill>
              </a:rPr>
              <a:t>beacons </a:t>
            </a:r>
            <a:r>
              <a:rPr lang="en-AU" sz="1400" dirty="0" smtClean="0">
                <a:solidFill>
                  <a:srgbClr val="595A5A"/>
                </a:solidFill>
              </a:rPr>
              <a:t>using </a:t>
            </a:r>
            <a:r>
              <a:rPr lang="en-AU" sz="1400" dirty="0">
                <a:solidFill>
                  <a:srgbClr val="595A5A"/>
                </a:solidFill>
              </a:rPr>
              <a:t>Bluetooth </a:t>
            </a:r>
            <a:r>
              <a:rPr lang="en-AU" sz="1400" dirty="0" smtClean="0">
                <a:solidFill>
                  <a:srgbClr val="595A5A"/>
                </a:solidFill>
              </a:rPr>
              <a:t>Low </a:t>
            </a:r>
            <a:r>
              <a:rPr lang="en-AU" sz="1400" dirty="0" smtClean="0">
                <a:solidFill>
                  <a:srgbClr val="595A5A"/>
                </a:solidFill>
              </a:rPr>
              <a:t>Energy. </a:t>
            </a:r>
            <a:endParaRPr lang="en-AU" sz="1400" dirty="0">
              <a:cs typeface="Arial"/>
            </a:endParaRPr>
          </a:p>
        </p:txBody>
      </p:sp>
      <p:pic>
        <p:nvPicPr>
          <p:cNvPr id="7" name="Picture Placeholder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19" y="2353148"/>
            <a:ext cx="1992940" cy="240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923" y="2890131"/>
            <a:ext cx="70336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 smtClean="0">
              <a:cs typeface="Arial"/>
            </a:endParaRPr>
          </a:p>
          <a:p>
            <a:r>
              <a:rPr lang="en-AU" sz="1400" dirty="0" smtClean="0">
                <a:cs typeface="Arial"/>
              </a:rPr>
              <a:t>Cubic </a:t>
            </a:r>
            <a:r>
              <a:rPr lang="en-AU" sz="1400" dirty="0">
                <a:cs typeface="Arial"/>
              </a:rPr>
              <a:t>is </a:t>
            </a:r>
            <a:r>
              <a:rPr lang="en-AU" sz="1400" dirty="0" smtClean="0">
                <a:cs typeface="Arial"/>
              </a:rPr>
              <a:t>currently working </a:t>
            </a:r>
            <a:r>
              <a:rPr lang="en-AU" sz="1400" dirty="0" smtClean="0">
                <a:cs typeface="Arial"/>
              </a:rPr>
              <a:t>with </a:t>
            </a:r>
            <a:r>
              <a:rPr lang="en-AU" sz="1400" dirty="0">
                <a:cs typeface="Arial"/>
              </a:rPr>
              <a:t>the Duisburg </a:t>
            </a:r>
            <a:r>
              <a:rPr lang="en-AU" sz="1400" dirty="0" smtClean="0">
                <a:cs typeface="Arial"/>
              </a:rPr>
              <a:t>Transport </a:t>
            </a:r>
            <a:r>
              <a:rPr lang="en-AU" sz="1400" dirty="0">
                <a:cs typeface="Arial"/>
              </a:rPr>
              <a:t>A</a:t>
            </a:r>
            <a:r>
              <a:rPr lang="en-AU" sz="1400" dirty="0" smtClean="0">
                <a:cs typeface="Arial"/>
              </a:rPr>
              <a:t>uthority </a:t>
            </a:r>
            <a:r>
              <a:rPr lang="en-AU" sz="1400" dirty="0">
                <a:cs typeface="Arial"/>
              </a:rPr>
              <a:t>to </a:t>
            </a:r>
            <a:r>
              <a:rPr lang="en-AU" sz="1400" dirty="0" smtClean="0">
                <a:cs typeface="Arial"/>
              </a:rPr>
              <a:t>test a </a:t>
            </a:r>
            <a:r>
              <a:rPr lang="en-AU" sz="1400" dirty="0">
                <a:cs typeface="Arial"/>
              </a:rPr>
              <a:t>BLE based </a:t>
            </a:r>
            <a:r>
              <a:rPr lang="en-AU" sz="1400" dirty="0" smtClean="0">
                <a:cs typeface="Arial"/>
              </a:rPr>
              <a:t>ticketing </a:t>
            </a:r>
            <a:r>
              <a:rPr lang="en-AU" sz="1400" dirty="0">
                <a:cs typeface="Arial"/>
              </a:rPr>
              <a:t>system for buses, trams and underground rail</a:t>
            </a:r>
            <a:r>
              <a:rPr lang="en-AU" sz="1400" dirty="0" smtClean="0">
                <a:cs typeface="Arial"/>
              </a:rPr>
              <a:t>. </a:t>
            </a:r>
            <a:r>
              <a:rPr lang="en-AU" sz="1400" dirty="0" smtClean="0">
                <a:cs typeface="Arial"/>
              </a:rPr>
              <a:t/>
            </a:r>
            <a:br>
              <a:rPr lang="en-AU" sz="1400" dirty="0" smtClean="0">
                <a:cs typeface="Arial"/>
              </a:rPr>
            </a:br>
            <a:r>
              <a:rPr lang="en-AU" sz="1400" dirty="0" smtClean="0">
                <a:cs typeface="Arial"/>
              </a:rPr>
              <a:t>Beacons </a:t>
            </a:r>
            <a:r>
              <a:rPr lang="en-AU" sz="1400" dirty="0" smtClean="0">
                <a:cs typeface="Arial"/>
              </a:rPr>
              <a:t>will be installed on buses, trains and stations. </a:t>
            </a:r>
            <a:endParaRPr lang="en-AU" sz="1400" dirty="0">
              <a:cs typeface="Arial"/>
            </a:endParaRPr>
          </a:p>
          <a:p>
            <a:endParaRPr lang="en-AU" sz="1400" dirty="0" smtClean="0">
              <a:cs typeface="Arial"/>
            </a:endParaRPr>
          </a:p>
          <a:p>
            <a:r>
              <a:rPr lang="en-AU" sz="1400" dirty="0" smtClean="0">
                <a:cs typeface="Arial"/>
              </a:rPr>
              <a:t>Cubic participated in a government funded R&amp;D project, called eSiM2020 with the focus to develop a be-in/be-out ticketing solution based on </a:t>
            </a:r>
            <a:r>
              <a:rPr lang="en-AU" sz="1400" dirty="0" err="1" smtClean="0">
                <a:cs typeface="Arial"/>
              </a:rPr>
              <a:t>WiFi</a:t>
            </a:r>
            <a:r>
              <a:rPr lang="en-AU" sz="1400" dirty="0" smtClean="0">
                <a:cs typeface="Arial"/>
              </a:rPr>
              <a:t>. </a:t>
            </a:r>
            <a:r>
              <a:rPr lang="en-AU" sz="1400" dirty="0" smtClean="0">
                <a:cs typeface="Arial"/>
              </a:rPr>
              <a:t/>
            </a:r>
            <a:br>
              <a:rPr lang="en-AU" sz="1400" dirty="0" smtClean="0">
                <a:cs typeface="Arial"/>
              </a:rPr>
            </a:br>
            <a:endParaRPr lang="en-AU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1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Question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27EB8B-D1FE-ED46-AC87-6B0F7FF792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" y="593289"/>
            <a:ext cx="88092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i="1" dirty="0"/>
              <a:t>How are precision levels of positioning services expected to mature and what possibilities arise as a result of the development</a:t>
            </a:r>
            <a:r>
              <a:rPr lang="en-GB" sz="1400" i="1" dirty="0" smtClean="0"/>
              <a:t>?</a:t>
            </a:r>
          </a:p>
          <a:p>
            <a:pPr lvl="0"/>
            <a:endParaRPr lang="en-GB" sz="1600" dirty="0" smtClean="0"/>
          </a:p>
          <a:p>
            <a:pPr lvl="0"/>
            <a:endParaRPr lang="en-GB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European </a:t>
            </a:r>
            <a:r>
              <a:rPr lang="en-GB" sz="1400" dirty="0" smtClean="0"/>
              <a:t>Galileo positioning system allows a much more precise positioning service than </a:t>
            </a:r>
            <a:r>
              <a:rPr lang="en-GB" sz="1400" dirty="0" smtClean="0"/>
              <a:t>current GPS</a:t>
            </a:r>
            <a:r>
              <a:rPr lang="en-GB" sz="1400" dirty="0" smtClean="0"/>
              <a:t>.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Utilising precise </a:t>
            </a:r>
            <a:r>
              <a:rPr lang="en-GB" sz="1400" dirty="0" smtClean="0"/>
              <a:t>positioning services, </a:t>
            </a:r>
            <a:r>
              <a:rPr lang="en-GB" sz="1400" dirty="0" smtClean="0"/>
              <a:t>new </a:t>
            </a:r>
            <a:r>
              <a:rPr lang="en-GB" sz="1400" dirty="0" smtClean="0"/>
              <a:t>ticketing </a:t>
            </a:r>
            <a:r>
              <a:rPr lang="en-GB" sz="1400" dirty="0" smtClean="0"/>
              <a:t>systems </a:t>
            </a:r>
            <a:r>
              <a:rPr lang="en-GB" sz="1400" dirty="0" smtClean="0"/>
              <a:t>could entirely rely on </a:t>
            </a:r>
            <a:r>
              <a:rPr lang="en-GB" sz="1400" dirty="0" smtClean="0"/>
              <a:t>position data. </a:t>
            </a:r>
            <a:endParaRPr lang="en-GB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Algorithm based travel</a:t>
            </a:r>
            <a:r>
              <a:rPr lang="en-GB" sz="1400" dirty="0"/>
              <a:t> </a:t>
            </a:r>
            <a:r>
              <a:rPr lang="en-GB" sz="1400" dirty="0" smtClean="0"/>
              <a:t>resulting in</a:t>
            </a:r>
            <a:r>
              <a:rPr lang="en-GB" sz="1400" dirty="0" smtClean="0"/>
              <a:t> passengers not needing </a:t>
            </a:r>
            <a:r>
              <a:rPr lang="en-GB" sz="1400" dirty="0" smtClean="0"/>
              <a:t>to interact with </a:t>
            </a:r>
            <a:r>
              <a:rPr lang="en-GB" sz="1400" dirty="0" smtClean="0"/>
              <a:t>a ticketing system </a:t>
            </a:r>
            <a:br>
              <a:rPr lang="en-GB" sz="1400" dirty="0" smtClean="0"/>
            </a:br>
            <a:r>
              <a:rPr lang="en-GB" sz="1400" dirty="0" smtClean="0"/>
              <a:t>Sign up and GO. </a:t>
            </a:r>
            <a:br>
              <a:rPr lang="en-GB" sz="14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 smtClean="0"/>
          </a:p>
          <a:p>
            <a:pPr lvl="0"/>
            <a:endParaRPr lang="en-GB" sz="1400" dirty="0" smtClean="0"/>
          </a:p>
          <a:p>
            <a:pPr lvl="0"/>
            <a:endParaRPr lang="en-GB" sz="1400" dirty="0"/>
          </a:p>
          <a:p>
            <a:pPr lvl="0"/>
            <a:r>
              <a:rPr lang="en-GB" sz="1400" b="1" dirty="0" smtClean="0"/>
              <a:t>Advantage</a:t>
            </a:r>
            <a:r>
              <a:rPr lang="en-GB" sz="1400" dirty="0" smtClean="0"/>
              <a:t>: No physical ticketing infrastructure.</a:t>
            </a:r>
            <a:br>
              <a:rPr lang="en-GB" sz="1400" dirty="0" smtClean="0"/>
            </a:br>
            <a:r>
              <a:rPr lang="en-GB" sz="1400" dirty="0" smtClean="0"/>
              <a:t>		 (Bluetooth </a:t>
            </a:r>
            <a:r>
              <a:rPr lang="en-GB" sz="1400" dirty="0" smtClean="0"/>
              <a:t>beacons or Wi-Fi </a:t>
            </a:r>
            <a:r>
              <a:rPr lang="en-GB" sz="1400" dirty="0" smtClean="0"/>
              <a:t>units etc) on </a:t>
            </a:r>
            <a:r>
              <a:rPr lang="en-GB" sz="1400" dirty="0" smtClean="0"/>
              <a:t>buses, trains and stations.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lvl="0"/>
            <a:endParaRPr lang="en-GB" sz="1400" dirty="0"/>
          </a:p>
          <a:p>
            <a:pPr lvl="0"/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03" y="2881431"/>
            <a:ext cx="2353713" cy="18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0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4" y="1553555"/>
            <a:ext cx="1750549" cy="3413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Question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27EB8B-D1FE-ED46-AC87-6B0F7FF792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" y="486959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i="1" dirty="0"/>
              <a:t>How should an in-vehicle infrastructure consisting new technology (e.g. Bluetooth beacons, Wi-Fi-aware and similar) be set up in order to prepare for efficient administration, monitoring and maintenance</a:t>
            </a:r>
            <a:r>
              <a:rPr lang="en-GB" sz="1400" i="1" dirty="0" smtClean="0"/>
              <a:t>?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85008" y="977282"/>
            <a:ext cx="8440057" cy="4315074"/>
          </a:xfrm>
          <a:prstGeom prst="rect">
            <a:avLst/>
          </a:prstGeom>
        </p:spPr>
        <p:txBody>
          <a:bodyPr lIns="68589" tIns="34295" rIns="68589" bIns="34295">
            <a:noAutofit/>
          </a:bodyPr>
          <a:lstStyle>
            <a:lvl1pPr marL="231775" indent="-231775" algn="l" defTabSz="457200" rtl="0" eaLnBrk="1" latinLnBrk="0" hangingPunct="1">
              <a:spcBef>
                <a:spcPts val="4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82575" algn="l" defTabSz="457200" rtl="0" eaLnBrk="1" latinLnBrk="0" hangingPunct="1">
              <a:spcBef>
                <a:spcPts val="400"/>
              </a:spcBef>
              <a:buFont typeface="Arial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174625" algn="l" defTabSz="457200" rtl="0" eaLnBrk="1" latinLnBrk="0" hangingPunct="1">
              <a:spcBef>
                <a:spcPts val="400"/>
              </a:spcBef>
              <a:buFont typeface="Arial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1550" indent="-282575" algn="l" defTabSz="457200" rtl="0" eaLnBrk="1" latinLnBrk="0" hangingPunct="1">
              <a:spcBef>
                <a:spcPts val="400"/>
              </a:spcBef>
              <a:buFont typeface="Arial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3325" indent="-231775" algn="l" defTabSz="457200" rtl="0" eaLnBrk="1" latinLnBrk="0" hangingPunct="1">
              <a:spcBef>
                <a:spcPts val="400"/>
              </a:spcBef>
              <a:buFont typeface="Arial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Passenger </a:t>
            </a:r>
            <a:r>
              <a:rPr lang="en-US" sz="1000" b="1" dirty="0" err="1" smtClean="0"/>
              <a:t>WiFi</a:t>
            </a:r>
            <a:endParaRPr lang="en-US" sz="1000" b="1" dirty="0" smtClean="0"/>
          </a:p>
          <a:p>
            <a:r>
              <a:rPr lang="en-US" sz="1000" b="1" dirty="0" smtClean="0"/>
              <a:t>Video Surveillance</a:t>
            </a:r>
          </a:p>
          <a:p>
            <a:pPr lvl="1"/>
            <a:r>
              <a:rPr lang="en-US" sz="800" dirty="0" smtClean="0"/>
              <a:t>2-8 Cameras per Bus</a:t>
            </a:r>
          </a:p>
          <a:p>
            <a:pPr lvl="1"/>
            <a:r>
              <a:rPr lang="en-US" sz="800" dirty="0" smtClean="0"/>
              <a:t>Event Trigger: Contact closure, Accelerometer, and Audio Trigger</a:t>
            </a:r>
          </a:p>
          <a:p>
            <a:r>
              <a:rPr lang="en-US" sz="1000" b="1" dirty="0" smtClean="0"/>
              <a:t>Bus Stop Services</a:t>
            </a:r>
          </a:p>
          <a:p>
            <a:pPr lvl="1"/>
            <a:r>
              <a:rPr lang="en-US" sz="800" dirty="0" smtClean="0"/>
              <a:t>Passenger </a:t>
            </a:r>
            <a:r>
              <a:rPr lang="en-US" sz="800" dirty="0" err="1" smtClean="0"/>
              <a:t>WiFi</a:t>
            </a:r>
            <a:r>
              <a:rPr lang="en-US" sz="800" dirty="0" smtClean="0"/>
              <a:t> services</a:t>
            </a:r>
          </a:p>
          <a:p>
            <a:pPr lvl="1"/>
            <a:r>
              <a:rPr lang="en-US" sz="800" dirty="0" smtClean="0"/>
              <a:t>Bus Real Time ETA information display/Digital Signage</a:t>
            </a:r>
          </a:p>
          <a:p>
            <a:pPr lvl="1"/>
            <a:r>
              <a:rPr lang="en-US" sz="800" dirty="0" smtClean="0"/>
              <a:t>Video Surveillance</a:t>
            </a:r>
          </a:p>
          <a:p>
            <a:r>
              <a:rPr lang="en-US" sz="1000" b="1" dirty="0" smtClean="0"/>
              <a:t>Two-way Voice Communication</a:t>
            </a:r>
          </a:p>
          <a:p>
            <a:pPr lvl="1"/>
            <a:r>
              <a:rPr lang="en-US" sz="800" dirty="0" smtClean="0"/>
              <a:t>Onboard Hands-free Client Support</a:t>
            </a:r>
          </a:p>
          <a:p>
            <a:pPr lvl="1"/>
            <a:r>
              <a:rPr lang="en-US" sz="800" dirty="0" smtClean="0"/>
              <a:t>End-to-End </a:t>
            </a:r>
            <a:r>
              <a:rPr lang="en-US" sz="800" dirty="0" err="1" smtClean="0"/>
              <a:t>QoS</a:t>
            </a:r>
            <a:r>
              <a:rPr lang="en-US" sz="800" dirty="0" smtClean="0"/>
              <a:t> to Prioritize VoIP Traffic</a:t>
            </a:r>
          </a:p>
          <a:p>
            <a:r>
              <a:rPr lang="en-US" sz="1000" b="1" dirty="0" smtClean="0"/>
              <a:t>Wireless Bulk Data Transfer (WBDT)</a:t>
            </a:r>
          </a:p>
          <a:p>
            <a:pPr lvl="1"/>
            <a:r>
              <a:rPr lang="en-US" sz="800" dirty="0" smtClean="0"/>
              <a:t>Data Transfer Over </a:t>
            </a:r>
            <a:r>
              <a:rPr lang="en-US" sz="800" dirty="0" err="1" smtClean="0"/>
              <a:t>WiFi</a:t>
            </a:r>
            <a:r>
              <a:rPr lang="en-US" sz="800" dirty="0" smtClean="0"/>
              <a:t> in Yard</a:t>
            </a:r>
          </a:p>
          <a:p>
            <a:pPr lvl="1"/>
            <a:r>
              <a:rPr lang="en-US" sz="800" dirty="0" smtClean="0"/>
              <a:t>CAD/AVL software updates, Scheduling, Logging</a:t>
            </a:r>
          </a:p>
          <a:p>
            <a:pPr lvl="1"/>
            <a:r>
              <a:rPr lang="en-US" sz="800" dirty="0" smtClean="0"/>
              <a:t>Passenger Accounting, and Ticketing etc</a:t>
            </a:r>
          </a:p>
          <a:p>
            <a:r>
              <a:rPr lang="en-US" sz="1000" b="1" dirty="0" smtClean="0"/>
              <a:t>Fleet Management Services</a:t>
            </a:r>
          </a:p>
          <a:p>
            <a:pPr lvl="1"/>
            <a:r>
              <a:rPr lang="en-US" sz="800" dirty="0" smtClean="0"/>
              <a:t>Telematics and Predictive Maintenance</a:t>
            </a:r>
          </a:p>
          <a:p>
            <a:pPr lvl="1"/>
            <a:r>
              <a:rPr lang="en-US" sz="800" dirty="0" smtClean="0"/>
              <a:t>GIS, GPS Tracking, Geo Fencing</a:t>
            </a:r>
          </a:p>
          <a:p>
            <a:pPr lvl="1"/>
            <a:r>
              <a:rPr lang="en-US" sz="800" dirty="0" smtClean="0"/>
              <a:t>Driver Behavior Monitoring</a:t>
            </a:r>
          </a:p>
          <a:p>
            <a:pPr lvl="1"/>
            <a:r>
              <a:rPr lang="en-US" sz="800" dirty="0" smtClean="0"/>
              <a:t>Real-time Traveler </a:t>
            </a:r>
            <a:r>
              <a:rPr lang="en-US" sz="800" dirty="0"/>
              <a:t>Information</a:t>
            </a:r>
          </a:p>
          <a:p>
            <a:pPr lvl="1"/>
            <a:r>
              <a:rPr lang="en-GB" sz="800" dirty="0"/>
              <a:t>Stop </a:t>
            </a:r>
            <a:r>
              <a:rPr lang="en-GB" sz="800" dirty="0" smtClean="0"/>
              <a:t>annunciation</a:t>
            </a:r>
          </a:p>
          <a:p>
            <a:pPr lvl="1"/>
            <a:r>
              <a:rPr lang="en-GB" sz="800" i="1" dirty="0" smtClean="0"/>
              <a:t>Passenger counting</a:t>
            </a:r>
          </a:p>
          <a:p>
            <a:pPr lvl="1"/>
            <a:r>
              <a:rPr lang="en-GB" sz="800" i="1" dirty="0" smtClean="0"/>
              <a:t>Management </a:t>
            </a:r>
            <a:r>
              <a:rPr lang="en-GB" sz="800" i="1" dirty="0"/>
              <a:t>reporting</a:t>
            </a:r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  <a:p>
            <a:pPr marL="292040" lvl="1" indent="0">
              <a:buFont typeface="Arial"/>
              <a:buNone/>
            </a:pPr>
            <a:endParaRPr lang="en-US" sz="1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807161" y="1553555"/>
            <a:ext cx="2655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 smtClean="0"/>
              <a:t>We should consider the </a:t>
            </a:r>
          </a:p>
          <a:p>
            <a:pPr algn="ctr"/>
            <a:r>
              <a:rPr lang="en-GB" i="1" dirty="0" smtClean="0"/>
              <a:t>Complete picture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32352" y="2488486"/>
            <a:ext cx="3352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/>
              <a:t>U</a:t>
            </a:r>
            <a:r>
              <a:rPr lang="en-GB" i="1" dirty="0" smtClean="0"/>
              <a:t>nderstand the business case </a:t>
            </a:r>
          </a:p>
          <a:p>
            <a:pPr algn="ctr"/>
            <a:r>
              <a:rPr lang="en-GB" i="1" dirty="0" smtClean="0"/>
              <a:t>and design for the needs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05" y="3134817"/>
            <a:ext cx="2689270" cy="17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28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b="1" dirty="0" smtClean="0">
                <a:solidFill>
                  <a:schemeClr val="bg1"/>
                </a:solidFill>
              </a:rPr>
              <a:t>Come and see us </a:t>
            </a:r>
            <a:endParaRPr lang="en-GB" sz="2700" b="1" dirty="0">
              <a:solidFill>
                <a:schemeClr val="bg1"/>
              </a:solidFill>
            </a:endParaRPr>
          </a:p>
        </p:txBody>
      </p:sp>
      <p:pic>
        <p:nvPicPr>
          <p:cNvPr id="275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1" y="883514"/>
            <a:ext cx="2908508" cy="215082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0" name="Picture 2" descr="Image result for innotrans 201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95" y="267957"/>
            <a:ext cx="5517151" cy="20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" name="Rectangle 276"/>
          <p:cNvSpPr/>
          <p:nvPr/>
        </p:nvSpPr>
        <p:spPr>
          <a:xfrm>
            <a:off x="157396" y="3081843"/>
            <a:ext cx="2834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Stavanger 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October </a:t>
            </a:r>
            <a:r>
              <a:rPr lang="en-GB" sz="1600" b="1" dirty="0">
                <a:solidFill>
                  <a:schemeClr val="bg1"/>
                </a:solidFill>
              </a:rPr>
              <a:t>6th and 7th 2016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280" name="Picture 2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23945" r="4118" b="21995"/>
          <a:stretch/>
        </p:blipFill>
        <p:spPr>
          <a:xfrm>
            <a:off x="3562596" y="2602303"/>
            <a:ext cx="5517151" cy="1721970"/>
          </a:xfrm>
          <a:prstGeom prst="rect">
            <a:avLst/>
          </a:prstGeom>
        </p:spPr>
      </p:pic>
      <p:sp>
        <p:nvSpPr>
          <p:cNvPr id="282" name="Rectangle 281"/>
          <p:cNvSpPr/>
          <p:nvPr/>
        </p:nvSpPr>
        <p:spPr>
          <a:xfrm>
            <a:off x="3562596" y="4303771"/>
            <a:ext cx="5517151" cy="586395"/>
          </a:xfrm>
          <a:prstGeom prst="rect">
            <a:avLst/>
          </a:prstGeom>
          <a:solidFill>
            <a:srgbClr val="FFFF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83" name="Rectangle 282"/>
          <p:cNvSpPr/>
          <p:nvPr/>
        </p:nvSpPr>
        <p:spPr>
          <a:xfrm>
            <a:off x="3375561" y="4272837"/>
            <a:ext cx="3761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Barcelona</a:t>
            </a:r>
          </a:p>
          <a:p>
            <a:pPr algn="ctr"/>
            <a:r>
              <a:rPr lang="it-IT" sz="1600" b="1" dirty="0" smtClean="0">
                <a:solidFill>
                  <a:srgbClr val="595A5A"/>
                </a:solidFill>
              </a:rPr>
              <a:t>November </a:t>
            </a:r>
            <a:r>
              <a:rPr lang="en-GB" sz="1600" b="1" dirty="0" smtClean="0">
                <a:solidFill>
                  <a:srgbClr val="595A5A"/>
                </a:solidFill>
              </a:rPr>
              <a:t>15th to 17th </a:t>
            </a:r>
            <a:r>
              <a:rPr lang="en-GB" sz="1600" b="1" dirty="0">
                <a:solidFill>
                  <a:srgbClr val="595A5A"/>
                </a:solidFill>
              </a:rPr>
              <a:t>2016</a:t>
            </a:r>
            <a:endParaRPr lang="en-GB" sz="1600" dirty="0">
              <a:solidFill>
                <a:srgbClr val="595A5A"/>
              </a:solidFill>
            </a:endParaRPr>
          </a:p>
        </p:txBody>
      </p:sp>
      <p:pic>
        <p:nvPicPr>
          <p:cNvPr id="285" name="Picture 2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21772" y="3778023"/>
            <a:ext cx="2908508" cy="704445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757060" y="4350989"/>
            <a:ext cx="2226150" cy="53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Jonathan.williams@cubic.com</a:t>
            </a:r>
          </a:p>
          <a:p>
            <a:r>
              <a:rPr lang="en-US" dirty="0" smtClean="0"/>
              <a:t>+353 (0) 879918737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787423" y="326234"/>
            <a:ext cx="7904601" cy="127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ts val="400"/>
              </a:spcBef>
              <a:buFont typeface="Arial"/>
              <a:buNone/>
              <a:defRPr sz="4000" b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514350" indent="-282575" algn="r" defTabSz="457200" rtl="0" eaLnBrk="1" latinLnBrk="0" hangingPunct="1">
              <a:spcBef>
                <a:spcPts val="400"/>
              </a:spcBef>
              <a:buFont typeface="Arial"/>
              <a:buChar char="–"/>
              <a:defRPr sz="1800" b="1" i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688975" indent="-174625" algn="r" defTabSz="457200" rtl="0" eaLnBrk="1" latinLnBrk="0" hangingPunct="1">
              <a:spcBef>
                <a:spcPts val="400"/>
              </a:spcBef>
              <a:buFont typeface="Arial"/>
              <a:buChar char="•"/>
              <a:defRPr sz="1800" b="1" i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971550" indent="-282575" algn="r" defTabSz="457200" rtl="0" eaLnBrk="1" latinLnBrk="0" hangingPunct="1">
              <a:spcBef>
                <a:spcPts val="400"/>
              </a:spcBef>
              <a:buFont typeface="Arial"/>
              <a:buChar char="–"/>
              <a:defRPr sz="1800" b="1" i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1203325" indent="-231775" algn="r" defTabSz="457200" rtl="0" eaLnBrk="1" latinLnBrk="0" hangingPunct="1">
              <a:spcBef>
                <a:spcPts val="400"/>
              </a:spcBef>
              <a:buFont typeface="Arial"/>
              <a:buChar char="»"/>
              <a:defRPr sz="1800" b="1" i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Thank You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946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bic Transportation Sytems">
      <a:dk1>
        <a:srgbClr val="595A5A"/>
      </a:dk1>
      <a:lt1>
        <a:srgbClr val="FFFFFF"/>
      </a:lt1>
      <a:dk2>
        <a:srgbClr val="00548B"/>
      </a:dk2>
      <a:lt2>
        <a:srgbClr val="FFFFFF"/>
      </a:lt2>
      <a:accent1>
        <a:srgbClr val="00548B"/>
      </a:accent1>
      <a:accent2>
        <a:srgbClr val="00ADBB"/>
      </a:accent2>
      <a:accent3>
        <a:srgbClr val="F7A800"/>
      </a:accent3>
      <a:accent4>
        <a:srgbClr val="BCBEC0"/>
      </a:accent4>
      <a:accent5>
        <a:srgbClr val="6D6E7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1068</TotalTime>
  <Words>330</Words>
  <Application>Microsoft Office PowerPoint</Application>
  <PresentationFormat>On-screen Show (16:9)</PresentationFormat>
  <Paragraphs>101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PowerPoint Presentation</vt:lpstr>
      <vt:lpstr>Cubic</vt:lpstr>
      <vt:lpstr>Question 1</vt:lpstr>
      <vt:lpstr>Question 2</vt:lpstr>
      <vt:lpstr>Question 3</vt:lpstr>
      <vt:lpstr>Come and see us </vt:lpstr>
      <vt:lpstr>PowerPoint Presentation</vt:lpstr>
    </vt:vector>
  </TitlesOfParts>
  <Company>Cubic Transportation Systems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Soellner, Steffen</dc:creator>
  <cp:lastModifiedBy>williamsj</cp:lastModifiedBy>
  <cp:revision>24</cp:revision>
  <dcterms:created xsi:type="dcterms:W3CDTF">2016-09-06T08:21:07Z</dcterms:created>
  <dcterms:modified xsi:type="dcterms:W3CDTF">2016-09-09T08:44:22Z</dcterms:modified>
</cp:coreProperties>
</file>