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8"/>
  </p:notesMasterIdLst>
  <p:sldIdLst>
    <p:sldId id="260" r:id="rId3"/>
    <p:sldId id="261" r:id="rId4"/>
    <p:sldId id="258" r:id="rId5"/>
    <p:sldId id="259" r:id="rId6"/>
    <p:sldId id="257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6"/>
    <p:restoredTop sz="94647"/>
  </p:normalViewPr>
  <p:slideViewPr>
    <p:cSldViewPr snapToGrid="0" snapToObjects="1" showGuides="1">
      <p:cViewPr varScale="1">
        <p:scale>
          <a:sx n="115" d="100"/>
          <a:sy n="115" d="100"/>
        </p:scale>
        <p:origin x="20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D9F36-DA54-724C-B71E-D21DDD815E86}" type="datetimeFigureOut">
              <a:rPr lang="nb-NO" smtClean="0"/>
              <a:t>06.02.2018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3FB7-3863-0543-8CA7-0845F608B9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71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fremtiden vil bilen gå fra å være et enkeltstående produkt i hjertet av privat mobilitet, til å være en del</a:t>
            </a:r>
            <a:r>
              <a:rPr lang="nb-NO" baseline="0" dirty="0"/>
              <a:t> av en helhetlig mobilitetskjede. </a:t>
            </a:r>
          </a:p>
          <a:p>
            <a:r>
              <a:rPr lang="nb-NO" baseline="0" dirty="0"/>
              <a:t>Denne kommer til å bestå av alle former for transport, hvor miljø og utnyttelsesgrader av biler og infrastruktur er mye mer optimalisert enn den er i dag.</a:t>
            </a:r>
          </a:p>
          <a:p>
            <a:r>
              <a:rPr lang="nb-NO" baseline="0" dirty="0"/>
              <a:t>Fokus for kunden vil i større grad rendyrkes til å dreie seg om å komme fra A til B, og ny teknologi og nye tjenester vil bidra til at reisen i større grad fremstår som en sømløs opplevelse. </a:t>
            </a:r>
          </a:p>
          <a:p>
            <a:r>
              <a:rPr lang="nb-NO" baseline="0" dirty="0"/>
              <a:t>Fra billeverandørsiden vil fokus på salg av antall biler og produktlønnsomhet reduseres til fordel for økende fokus på share of wallet.</a:t>
            </a:r>
          </a:p>
          <a:p>
            <a:r>
              <a:rPr lang="nb-NO" baseline="0" dirty="0"/>
              <a:t>Mobiltelefonen blir et viktig verktøy for kunden – hvor kunden i realtid får innsyn i muligheter og anbefalinger om valg i henhold til sine preferanser. Datasikkerhet og transparens rundt totale kostnader forventes å bli viktige parametre for kunden</a:t>
            </a:r>
          </a:p>
          <a:p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65D5-789A-48D6-AB08-F738B3D70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Norge som helhet vil på grunn av både næringsstruktur, befolkningssammensetning og topografi kunne ha ulike transportutfordringer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Fremtidens mobilitetsløsninger forventes derfor å variere mellom byområdene og mellom mer rurale områder</a:t>
            </a:r>
          </a:p>
          <a:p>
            <a:pPr marL="171450" indent="-171450">
              <a:buFontTx/>
              <a:buChar char="-"/>
            </a:pPr>
            <a:r>
              <a:rPr lang="nb-NO" dirty="0"/>
              <a:t>Selv om det fysiske transporttilbudet</a:t>
            </a:r>
            <a:r>
              <a:rPr lang="nb-NO" baseline="0" dirty="0"/>
              <a:t> vil være fragmentert, vil digitale «topplag» bidra til å skape </a:t>
            </a:r>
            <a:r>
              <a:rPr lang="nb-NO" baseline="0" dirty="0" err="1"/>
              <a:t>sømløshet</a:t>
            </a:r>
            <a:r>
              <a:rPr lang="nb-NO" baseline="0" dirty="0"/>
              <a:t> for sluttbrukerne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96CD7-DB85-47B0-9FB5-2B5F68B35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1" dirty="0"/>
              <a:t>Mange eier ikke egen bil eller parkering </a:t>
            </a:r>
            <a:r>
              <a:rPr lang="mr-IN" sz="1200" b="1" i="1" dirty="0"/>
              <a:t>–</a:t>
            </a:r>
            <a:r>
              <a:rPr lang="nb-NO" sz="1200" b="1" i="1" dirty="0"/>
              <a:t> men har behov for fleksibiliteten bilen gir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1" dirty="0"/>
              <a:t>For mange står bilen mye stille, og betaler høyt for å ha fleksibiliteten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1" dirty="0"/>
              <a:t>En rekke nye byggeprosjekter har betydelig begrensning på parkeringsplasser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56CC-C49A-A648-A599-4F11F9A18C4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6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pic>
        <p:nvPicPr>
          <p:cNvPr id="6" name="Picture 27" descr="BOS_hvit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47" y="5721840"/>
            <a:ext cx="2766851" cy="4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586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509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6" name="Picture 27" descr="BOS_hvit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47" y="5721840"/>
            <a:ext cx="2766851" cy="4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9809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34434" y="1628775"/>
            <a:ext cx="1152313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24753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12588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34433" y="1341439"/>
            <a:ext cx="5708651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46284" y="1341439"/>
            <a:ext cx="5611283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215646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94581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2687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73490"/>
            <a:ext cx="4011084" cy="2616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77059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5105728"/>
            <a:ext cx="7315200" cy="2616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96685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6" name="Picture 27" descr="BOS_hvit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47" y="5721840"/>
            <a:ext cx="2766851" cy="4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336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34434" y="1628775"/>
            <a:ext cx="1152313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083108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8851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6400" y="823140"/>
            <a:ext cx="11520000" cy="313932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/>
              <a:t>Headline of maximum two lines here</a:t>
            </a:r>
          </a:p>
        </p:txBody>
      </p:sp>
    </p:spTree>
    <p:extLst>
      <p:ext uri="{BB962C8B-B14F-4D97-AF65-F5344CB8AC3E}">
        <p14:creationId xmlns:p14="http://schemas.microsoft.com/office/powerpoint/2010/main" val="362551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2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2237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34433" y="1341439"/>
            <a:ext cx="5708651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46284" y="1341439"/>
            <a:ext cx="5611283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037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56307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38598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73490"/>
            <a:ext cx="4011084" cy="2616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1041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5105728"/>
            <a:ext cx="7315200" cy="2616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90388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6" name="Picture 27" descr="BOS_hvit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47" y="5721840"/>
            <a:ext cx="2766851" cy="4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400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28775"/>
            <a:ext cx="1152313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27" name="Rectangle 38"/>
          <p:cNvSpPr>
            <a:spLocks noChangeArrowheads="1"/>
          </p:cNvSpPr>
          <p:nvPr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738581"/>
            <a:ext cx="1152313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dirty="0"/>
              <a:t>Klikk for å redigere tittelstil i malen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71263" y="6595257"/>
            <a:ext cx="353568" cy="1384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6CE8C368-3382-4C28-AE75-DF7C05ACA19D}" type="slidenum">
              <a:rPr lang="en-US" sz="800">
                <a:solidFill>
                  <a:srgbClr val="FFFFFF"/>
                </a:solidFill>
                <a:latin typeface="Garamond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Rectangle 51"/>
          <p:cNvSpPr/>
          <p:nvPr userDrawn="1"/>
        </p:nvSpPr>
        <p:spPr bwMode="auto">
          <a:xfrm>
            <a:off x="1730543" y="6659479"/>
            <a:ext cx="8534400" cy="162008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0" tIns="0" rIns="0" bIns="0" rtlCol="0" anchor="b">
            <a:noAutofit/>
          </a:bodyPr>
          <a:lstStyle/>
          <a:p>
            <a:pPr algn="ctr" defTabSz="642938" eaLnBrk="0" hangingPunct="0">
              <a:lnSpc>
                <a:spcPct val="90000"/>
              </a:lnSpc>
              <a:spcBef>
                <a:spcPct val="0"/>
              </a:spcBef>
            </a:pPr>
            <a:endParaRPr lang="nb-NO" sz="800" b="1" i="1" dirty="0">
              <a:solidFill>
                <a:srgbClr val="FFFFFF"/>
              </a:solidFill>
            </a:endParaRPr>
          </a:p>
          <a:p>
            <a:pPr algn="ctr" defTabSz="642938" eaLnBrk="0" hangingPunct="0">
              <a:lnSpc>
                <a:spcPct val="90000"/>
              </a:lnSpc>
              <a:spcBef>
                <a:spcPct val="0"/>
              </a:spcBef>
            </a:pPr>
            <a:r>
              <a:rPr lang="nb-NO" sz="800" dirty="0">
                <a:solidFill>
                  <a:srgbClr val="FFFFFF"/>
                </a:solidFill>
              </a:rPr>
              <a:t>Bertel O. Steen AS – konfidensielt materiale</a:t>
            </a:r>
          </a:p>
        </p:txBody>
      </p:sp>
      <p:pic>
        <p:nvPicPr>
          <p:cNvPr id="9" name="Picture 27" descr="BOS_hvit_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92" y="6453969"/>
            <a:ext cx="16922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ð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6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4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28775"/>
            <a:ext cx="1152313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27" name="Rectangle 38"/>
          <p:cNvSpPr>
            <a:spLocks noChangeArrowheads="1"/>
          </p:cNvSpPr>
          <p:nvPr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738581"/>
            <a:ext cx="1152313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dirty="0"/>
              <a:t>Klikk for å redigere tittelstil i malen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71263" y="6595257"/>
            <a:ext cx="353568" cy="1384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6CE8C368-3382-4C28-AE75-DF7C05ACA19D}" type="slidenum">
              <a:rPr lang="en-US" sz="800">
                <a:solidFill>
                  <a:srgbClr val="FFFFFF"/>
                </a:solidFill>
                <a:latin typeface="Garamond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8" name="Picture 27" descr="BOS_hvit_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92" y="6453969"/>
            <a:ext cx="16922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1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ð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6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4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poettinger.at/de/" TargetMode="External"/><Relationship Id="rId18" Type="http://schemas.openxmlformats.org/officeDocument/2006/relationships/image" Target="../media/image21.jpeg"/><Relationship Id="rId3" Type="http://schemas.openxmlformats.org/officeDocument/2006/relationships/image" Target="../media/image7.jpe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E19C2F-C3C1-714F-8033-21C1B09D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36365"/>
          </a:xfrm>
        </p:spPr>
        <p:txBody>
          <a:bodyPr/>
          <a:lstStyle/>
          <a:p>
            <a:r>
              <a:rPr lang="nb-NO" dirty="0"/>
              <a:t>Kombinert mobilitet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8A44D28-5F73-C64C-A307-E635032A1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Bertel O. Steen – Dialogkonferanse Ruter – 12.02.2018</a:t>
            </a:r>
          </a:p>
          <a:p>
            <a:r>
              <a:rPr lang="nb-NO" dirty="0"/>
              <a:t>Are Knutsen, Direktør tjenesteutvikling og innovasjon</a:t>
            </a:r>
          </a:p>
        </p:txBody>
      </p:sp>
    </p:spTree>
    <p:extLst>
      <p:ext uri="{BB962C8B-B14F-4D97-AF65-F5344CB8AC3E}">
        <p14:creationId xmlns:p14="http://schemas.microsoft.com/office/powerpoint/2010/main" val="71816953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695324" y="974806"/>
            <a:ext cx="10764683" cy="5266506"/>
            <a:chOff x="1738973" y="1522484"/>
            <a:chExt cx="10287093" cy="4718829"/>
          </a:xfrm>
        </p:grpSpPr>
        <p:sp>
          <p:nvSpPr>
            <p:cNvPr id="5" name="Rectangle 35"/>
            <p:cNvSpPr>
              <a:spLocks noChangeArrowheads="1"/>
            </p:cNvSpPr>
            <p:nvPr/>
          </p:nvSpPr>
          <p:spPr bwMode="auto">
            <a:xfrm>
              <a:off x="7378792" y="2557717"/>
              <a:ext cx="1061066" cy="1631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0" tIns="0" rIns="0" bIns="0">
              <a:noAutofit/>
            </a:bodyPr>
            <a:lstStyle/>
            <a:p>
              <a:pPr marL="89111" indent="-89111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/>
                <a:buChar char="•"/>
              </a:pPr>
              <a:r>
                <a:rPr kumimoji="1" lang="en-GB" sz="1100" dirty="0">
                  <a:solidFill>
                    <a:srgbClr val="000000"/>
                  </a:solidFill>
                </a:rPr>
                <a:t>Snap Drive AS</a:t>
              </a:r>
            </a:p>
            <a:p>
              <a:pPr marL="269875" indent="-179388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 panose="020B0604020202020204" pitchFamily="34" charset="0"/>
                <a:buChar char="―"/>
              </a:pPr>
              <a:r>
                <a:rPr kumimoji="1" lang="en-GB" sz="1050" dirty="0">
                  <a:solidFill>
                    <a:srgbClr val="000000"/>
                  </a:solidFill>
                </a:rPr>
                <a:t>20 </a:t>
              </a:r>
              <a:r>
                <a:rPr kumimoji="1" lang="en-GB" sz="1050" dirty="0" err="1">
                  <a:solidFill>
                    <a:srgbClr val="000000"/>
                  </a:solidFill>
                </a:rPr>
                <a:t>verk-steder</a:t>
              </a:r>
              <a:endParaRPr kumimoji="1"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1781174" y="2093914"/>
              <a:ext cx="1317158" cy="4095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en-GB" sz="1100" dirty="0" err="1">
                  <a:solidFill>
                    <a:srgbClr val="FFFFFF"/>
                  </a:solidFill>
                </a:rPr>
                <a:t>Bilimport</a:t>
              </a:r>
              <a:endParaRPr kumimoji="1" lang="nb-NO" sz="1100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3182191" y="2093914"/>
              <a:ext cx="1348145" cy="4095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kumimoji="1" lang="nb-NO" sz="1100" dirty="0">
                  <a:solidFill>
                    <a:srgbClr val="FFFFFF"/>
                  </a:solidFill>
                </a:rPr>
                <a:t>Bildetalj</a:t>
              </a: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3182191" y="2563226"/>
              <a:ext cx="1351640" cy="1625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0" tIns="0" rIns="0" bIns="0">
              <a:noAutofit/>
            </a:bodyPr>
            <a:lstStyle/>
            <a:p>
              <a:pPr marL="89111" indent="-89111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/>
                <a:buChar char="•"/>
              </a:pPr>
              <a:r>
                <a:rPr kumimoji="1" lang="en-GB" sz="1100" dirty="0" err="1">
                  <a:solidFill>
                    <a:srgbClr val="000000"/>
                  </a:solidFill>
                </a:rPr>
                <a:t>Bertel</a:t>
              </a:r>
              <a:r>
                <a:rPr kumimoji="1" lang="en-GB" sz="1100" dirty="0">
                  <a:solidFill>
                    <a:srgbClr val="000000"/>
                  </a:solidFill>
                </a:rPr>
                <a:t> O. Steen </a:t>
              </a:r>
              <a:r>
                <a:rPr kumimoji="1" lang="en-GB" sz="1100" dirty="0" err="1">
                  <a:solidFill>
                    <a:srgbClr val="000000"/>
                  </a:solidFill>
                </a:rPr>
                <a:t>Detalj</a:t>
              </a:r>
              <a:r>
                <a:rPr kumimoji="1" lang="en-GB" sz="1100" dirty="0">
                  <a:solidFill>
                    <a:srgbClr val="000000"/>
                  </a:solidFill>
                </a:rPr>
                <a:t> AS </a:t>
              </a:r>
            </a:p>
            <a:p>
              <a:pPr marL="257175" indent="-171450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 panose="020B0604020202020204" pitchFamily="34" charset="0"/>
                <a:buChar char="―"/>
              </a:pPr>
              <a:r>
                <a:rPr kumimoji="1" lang="en-GB" sz="1050" dirty="0">
                  <a:solidFill>
                    <a:srgbClr val="000000"/>
                  </a:solidFill>
                </a:rPr>
                <a:t>40 </a:t>
              </a:r>
              <a:r>
                <a:rPr kumimoji="1" lang="en-GB" sz="1050" dirty="0" err="1">
                  <a:solidFill>
                    <a:srgbClr val="000000"/>
                  </a:solidFill>
                </a:rPr>
                <a:t>salgs</a:t>
              </a:r>
              <a:r>
                <a:rPr kumimoji="1" lang="en-GB" sz="1050" dirty="0">
                  <a:solidFill>
                    <a:srgbClr val="000000"/>
                  </a:solidFill>
                </a:rPr>
                <a:t>/ </a:t>
              </a:r>
              <a:r>
                <a:rPr kumimoji="1" lang="en-GB" sz="1050" dirty="0" err="1">
                  <a:solidFill>
                    <a:srgbClr val="000000"/>
                  </a:solidFill>
                </a:rPr>
                <a:t>servicepunkter</a:t>
              </a:r>
              <a:endParaRPr kumimoji="1"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6038150" y="2099700"/>
              <a:ext cx="1255822" cy="4048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kumimoji="1" lang="nb-NO" sz="1100" dirty="0">
                  <a:solidFill>
                    <a:srgbClr val="FFFFFF"/>
                  </a:solidFill>
                </a:rPr>
                <a:t>Eiendom</a:t>
              </a:r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6038150" y="2557717"/>
              <a:ext cx="1255822" cy="1631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0" tIns="0" rIns="0" bIns="0">
              <a:noAutofit/>
            </a:bodyPr>
            <a:lstStyle/>
            <a:p>
              <a:pPr marL="89111" indent="-89111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/>
                <a:buChar char="•"/>
              </a:pPr>
              <a:r>
                <a:rPr kumimoji="1" lang="en-GB" sz="1100" dirty="0" err="1">
                  <a:solidFill>
                    <a:srgbClr val="000000"/>
                  </a:solidFill>
                </a:rPr>
                <a:t>Bertel</a:t>
              </a:r>
              <a:r>
                <a:rPr kumimoji="1" lang="en-GB" sz="1100" dirty="0">
                  <a:solidFill>
                    <a:srgbClr val="000000"/>
                  </a:solidFill>
                </a:rPr>
                <a:t> O. Steen </a:t>
              </a:r>
              <a:r>
                <a:rPr kumimoji="1" lang="en-GB" sz="1100" dirty="0" err="1">
                  <a:solidFill>
                    <a:srgbClr val="000000"/>
                  </a:solidFill>
                </a:rPr>
                <a:t>Eiendom</a:t>
              </a:r>
              <a:r>
                <a:rPr kumimoji="1" lang="en-GB" sz="1100" dirty="0">
                  <a:solidFill>
                    <a:srgbClr val="000000"/>
                  </a:solidFill>
                </a:rPr>
                <a:t> AS </a:t>
              </a:r>
            </a:p>
            <a:p>
              <a:pPr marL="269875" indent="-179388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 panose="020B0604020202020204" pitchFamily="34" charset="0"/>
                <a:buChar char="―"/>
              </a:pPr>
              <a:r>
                <a:rPr kumimoji="1" lang="en-GB" sz="1050" dirty="0">
                  <a:solidFill>
                    <a:srgbClr val="000000"/>
                  </a:solidFill>
                </a:rPr>
                <a:t>Med </a:t>
              </a:r>
              <a:r>
                <a:rPr kumimoji="1" lang="en-GB" sz="1050" dirty="0" err="1">
                  <a:solidFill>
                    <a:srgbClr val="000000"/>
                  </a:solidFill>
                </a:rPr>
                <a:t>datter-selskaper</a:t>
              </a:r>
              <a:endParaRPr kumimoji="1" lang="en-GB" sz="1050" dirty="0">
                <a:solidFill>
                  <a:srgbClr val="000000"/>
                </a:solidFill>
              </a:endParaRPr>
            </a:p>
            <a:p>
              <a:pPr>
                <a:spcBef>
                  <a:spcPct val="3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kumimoji="1"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1780455" y="2567327"/>
              <a:ext cx="1317877" cy="1614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0" tIns="0" rIns="0" bIns="0">
              <a:noAutofit/>
            </a:bodyPr>
            <a:lstStyle/>
            <a:p>
              <a:pPr marL="89111" indent="-89111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/>
                <a:buChar char="•"/>
              </a:pPr>
              <a:r>
                <a:rPr kumimoji="1" lang="en-GB" sz="1100" dirty="0">
                  <a:solidFill>
                    <a:srgbClr val="000000"/>
                  </a:solidFill>
                </a:rPr>
                <a:t>Mercedes-Benz</a:t>
              </a:r>
            </a:p>
            <a:p>
              <a:pPr marL="212877" indent="-123765">
                <a:spcBef>
                  <a:spcPct val="0"/>
                </a:spcBef>
                <a:buClr>
                  <a:srgbClr val="AD9A84"/>
                </a:buClr>
                <a:buSzPct val="100000"/>
                <a:buFont typeface="Arial"/>
                <a:buChar char="–"/>
              </a:pPr>
              <a:r>
                <a:rPr kumimoji="1" lang="en-GB" sz="1050" dirty="0" err="1">
                  <a:solidFill>
                    <a:srgbClr val="000000"/>
                  </a:solidFill>
                </a:rPr>
                <a:t>Personbiler</a:t>
              </a:r>
              <a:endParaRPr kumimoji="1" lang="en-GB" sz="1050" dirty="0">
                <a:solidFill>
                  <a:srgbClr val="000000"/>
                </a:solidFill>
              </a:endParaRPr>
            </a:p>
            <a:p>
              <a:pPr marL="212877" indent="-123765">
                <a:spcBef>
                  <a:spcPct val="0"/>
                </a:spcBef>
                <a:buClr>
                  <a:srgbClr val="AD9A84"/>
                </a:buClr>
                <a:buSzPct val="100000"/>
                <a:buFont typeface="Arial"/>
                <a:buChar char="–"/>
              </a:pPr>
              <a:r>
                <a:rPr kumimoji="1" lang="en-GB" sz="1050" dirty="0" err="1">
                  <a:solidFill>
                    <a:srgbClr val="000000"/>
                  </a:solidFill>
                </a:rPr>
                <a:t>Nyttekjøretøy</a:t>
              </a:r>
              <a:endParaRPr kumimoji="1" lang="en-GB" sz="1050" dirty="0">
                <a:solidFill>
                  <a:srgbClr val="000000"/>
                </a:solidFill>
              </a:endParaRPr>
            </a:p>
            <a:p>
              <a:pPr marL="89111" indent="-89111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/>
                <a:buChar char="•"/>
              </a:pPr>
              <a:r>
                <a:rPr kumimoji="1" lang="en-GB" sz="1100" dirty="0">
                  <a:solidFill>
                    <a:srgbClr val="000000"/>
                  </a:solidFill>
                </a:rPr>
                <a:t>Peugeot </a:t>
              </a:r>
            </a:p>
            <a:p>
              <a:pPr marL="89111" indent="-89111">
                <a:spcBef>
                  <a:spcPct val="30000"/>
                </a:spcBef>
                <a:buClr>
                  <a:srgbClr val="AD9A84"/>
                </a:buClr>
                <a:buSzPct val="100000"/>
                <a:buFont typeface="Arial"/>
                <a:buChar char="•"/>
              </a:pPr>
              <a:r>
                <a:rPr kumimoji="1" lang="nb-NO" sz="1100" dirty="0">
                  <a:solidFill>
                    <a:srgbClr val="000000"/>
                  </a:solidFill>
                </a:rPr>
                <a:t>Kia Bil Norge AS</a:t>
              </a:r>
            </a:p>
            <a:p>
              <a:pPr marL="89111" indent="-89111" defTabSz="1152035">
                <a:spcBef>
                  <a:spcPct val="30000"/>
                </a:spcBef>
                <a:buClr>
                  <a:srgbClr val="B6BBC1"/>
                </a:buClr>
                <a:buSzPct val="100000"/>
                <a:buFont typeface="Arial"/>
                <a:buChar char="•"/>
              </a:pPr>
              <a:r>
                <a:rPr kumimoji="1" lang="nb-NO" sz="1100" dirty="0">
                  <a:solidFill>
                    <a:prstClr val="black"/>
                  </a:solidFill>
                  <a:latin typeface="CorpoS"/>
                </a:rPr>
                <a:t>CDS Norge AS</a:t>
              </a:r>
            </a:p>
            <a:p>
              <a:pPr marL="263525" lvl="1" indent="-171450" defTabSz="1152035">
                <a:spcBef>
                  <a:spcPct val="30000"/>
                </a:spcBef>
                <a:buClr>
                  <a:srgbClr val="B6BBC1"/>
                </a:buClr>
                <a:buSzPct val="100000"/>
                <a:buFontTx/>
                <a:buChar char="―"/>
              </a:pPr>
              <a:r>
                <a:rPr kumimoji="1" lang="nb-NO" sz="1050" dirty="0">
                  <a:solidFill>
                    <a:prstClr val="black"/>
                  </a:solidFill>
                  <a:latin typeface="CorpoS"/>
                </a:rPr>
                <a:t>Citroën og DS</a:t>
              </a:r>
              <a:endParaRPr kumimoji="1" lang="nb-NO" sz="1050" dirty="0">
                <a:solidFill>
                  <a:srgbClr val="000000"/>
                </a:solidFill>
              </a:endParaRPr>
            </a:p>
            <a:p>
              <a:pPr>
                <a:spcBef>
                  <a:spcPct val="3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kumimoji="1"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9854021" y="2094707"/>
              <a:ext cx="1012574" cy="4048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kumimoji="1" lang="nb-NO" sz="1100" dirty="0">
                  <a:solidFill>
                    <a:srgbClr val="FFFFFF"/>
                  </a:solidFill>
                </a:rPr>
                <a:t>Sport og fritid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10963884" y="2094707"/>
              <a:ext cx="1014532" cy="4048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kumimoji="1" lang="nb-NO" sz="1100" dirty="0">
                  <a:solidFill>
                    <a:srgbClr val="FFFFFF"/>
                  </a:solidFill>
                </a:rPr>
                <a:t>Industri</a:t>
              </a: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8772720" y="2093914"/>
              <a:ext cx="972000" cy="4095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kumimoji="1" lang="nb-NO" sz="1100" dirty="0">
                  <a:solidFill>
                    <a:srgbClr val="FFFFFF"/>
                  </a:solidFill>
                </a:rPr>
                <a:t>Landbruk</a:t>
              </a:r>
            </a:p>
          </p:txBody>
        </p:sp>
        <p:pic>
          <p:nvPicPr>
            <p:cNvPr id="15" name="Picture 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712" y="5583049"/>
              <a:ext cx="744220" cy="29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1" descr="smart_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454" y="6017514"/>
              <a:ext cx="715258" cy="13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7665" y="5440802"/>
              <a:ext cx="644377" cy="429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" name="Bild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2013" y="4941118"/>
              <a:ext cx="787709" cy="541297"/>
            </a:xfrm>
            <a:prstGeom prst="rect">
              <a:avLst/>
            </a:prstGeom>
          </p:spPr>
        </p:pic>
        <p:pic>
          <p:nvPicPr>
            <p:cNvPr id="19" name="Bild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820" y="4302137"/>
              <a:ext cx="331512" cy="404876"/>
            </a:xfrm>
            <a:prstGeom prst="rect">
              <a:avLst/>
            </a:prstGeom>
          </p:spPr>
        </p:pic>
        <p:pic>
          <p:nvPicPr>
            <p:cNvPr id="20" name="Bild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8973" y="4223068"/>
              <a:ext cx="969605" cy="635417"/>
            </a:xfrm>
            <a:prstGeom prst="rect">
              <a:avLst/>
            </a:prstGeom>
          </p:spPr>
        </p:pic>
        <p:pic>
          <p:nvPicPr>
            <p:cNvPr id="21" name="Bild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1096" y="4883790"/>
              <a:ext cx="737617" cy="519888"/>
            </a:xfrm>
            <a:prstGeom prst="rect">
              <a:avLst/>
            </a:prstGeom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664" y="4318923"/>
              <a:ext cx="1317173" cy="26165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3" name="Picture 6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508" y="4442359"/>
              <a:ext cx="1291705" cy="49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" name="Picture 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108" y="3309354"/>
              <a:ext cx="635248" cy="38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1690" y="3815602"/>
              <a:ext cx="1014294" cy="37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4" descr="http://www.poettinger.at/img/2007/logo_130.gif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869" y="4326325"/>
              <a:ext cx="751739" cy="27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722" y="2734274"/>
              <a:ext cx="799656" cy="375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" name="Picture 6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736" y="2797353"/>
              <a:ext cx="999281" cy="35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8083" y="3306116"/>
              <a:ext cx="916494" cy="349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" name="Picture 6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3611" y="2623975"/>
              <a:ext cx="1215955" cy="42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4538" y="2809844"/>
              <a:ext cx="839679" cy="391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ktangel 1"/>
            <p:cNvSpPr>
              <a:spLocks noChangeArrowheads="1"/>
            </p:cNvSpPr>
            <p:nvPr/>
          </p:nvSpPr>
          <p:spPr bwMode="auto">
            <a:xfrm>
              <a:off x="3675912" y="1522484"/>
              <a:ext cx="3039288" cy="34016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1152035">
                <a:defRPr/>
              </a:pPr>
              <a:r>
                <a:rPr lang="nb-NO" sz="1400" kern="0" dirty="0">
                  <a:solidFill>
                    <a:prstClr val="white"/>
                  </a:solidFill>
                  <a:cs typeface="Arial" charset="0"/>
                </a:rPr>
                <a:t>Bertel O. Steen AS</a:t>
              </a:r>
            </a:p>
          </p:txBody>
        </p:sp>
        <p:sp>
          <p:nvSpPr>
            <p:cNvPr id="33" name="Rektangel 57"/>
            <p:cNvSpPr>
              <a:spLocks noChangeArrowheads="1"/>
            </p:cNvSpPr>
            <p:nvPr/>
          </p:nvSpPr>
          <p:spPr bwMode="auto">
            <a:xfrm>
              <a:off x="8864407" y="1522484"/>
              <a:ext cx="3039288" cy="3401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1152035">
                <a:defRPr/>
              </a:pPr>
              <a:r>
                <a:rPr lang="nb-NO" sz="1400" kern="0" dirty="0">
                  <a:solidFill>
                    <a:prstClr val="white"/>
                  </a:solidFill>
                  <a:cs typeface="Arial" charset="0"/>
                </a:rPr>
                <a:t>Bertel O. Steen </a:t>
              </a:r>
              <a:r>
                <a:rPr lang="nb-NO" sz="1400" kern="0" dirty="0" err="1">
                  <a:solidFill>
                    <a:prstClr val="white"/>
                  </a:solidFill>
                  <a:cs typeface="Arial" charset="0"/>
                </a:rPr>
                <a:t>Invest</a:t>
              </a:r>
              <a:r>
                <a:rPr lang="nb-NO" sz="1400" kern="0" dirty="0">
                  <a:solidFill>
                    <a:prstClr val="white"/>
                  </a:solidFill>
                  <a:cs typeface="Arial" charset="0"/>
                </a:rPr>
                <a:t> AS</a:t>
              </a:r>
            </a:p>
          </p:txBody>
        </p:sp>
        <p:sp>
          <p:nvSpPr>
            <p:cNvPr id="34" name="Rektangel 65"/>
            <p:cNvSpPr>
              <a:spLocks noChangeArrowheads="1"/>
            </p:cNvSpPr>
            <p:nvPr/>
          </p:nvSpPr>
          <p:spPr bwMode="auto">
            <a:xfrm>
              <a:off x="1779110" y="1924894"/>
              <a:ext cx="6712271" cy="4316419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  <a:defRPr/>
              </a:pPr>
              <a:endParaRPr kumimoji="1" lang="nb-NO" sz="1100" b="1">
                <a:solidFill>
                  <a:srgbClr val="FFFFFF"/>
                </a:solidFill>
              </a:endParaRPr>
            </a:p>
          </p:txBody>
        </p:sp>
        <p:sp>
          <p:nvSpPr>
            <p:cNvPr id="35" name="Rektangel 66"/>
            <p:cNvSpPr>
              <a:spLocks noChangeArrowheads="1"/>
            </p:cNvSpPr>
            <p:nvPr/>
          </p:nvSpPr>
          <p:spPr bwMode="auto">
            <a:xfrm>
              <a:off x="8729162" y="1927892"/>
              <a:ext cx="3296904" cy="431342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kumimoji="1" lang="nb-NO" sz="1100" b="1">
                <a:solidFill>
                  <a:srgbClr val="FFFFFF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7378792" y="2095731"/>
              <a:ext cx="1061066" cy="4048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kumimoji="1" lang="nb-NO" sz="1100" dirty="0">
                  <a:solidFill>
                    <a:srgbClr val="FFFFFF"/>
                  </a:solidFill>
                </a:rPr>
                <a:t>Verksteddrift</a:t>
              </a:r>
            </a:p>
          </p:txBody>
        </p:sp>
        <p:pic>
          <p:nvPicPr>
            <p:cNvPr id="37" name="Picture 52" descr="SD_logo_new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430" y="4285247"/>
              <a:ext cx="980680" cy="329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0" descr="C:\Users\z817is\AppData\Local\Temp\notes80A4A0\~b580394.TMP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958" y="3862253"/>
              <a:ext cx="1056198" cy="22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3701590" y="1617135"/>
            <a:ext cx="1410734" cy="457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kumimoji="1" lang="nb-NO" sz="1100" dirty="0">
                <a:solidFill>
                  <a:srgbClr val="FFFFFF"/>
                </a:solidFill>
              </a:rPr>
              <a:t>Bilfinans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3701590" y="2140916"/>
            <a:ext cx="1414391" cy="1814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pPr marL="89111" indent="-89111">
              <a:spcBef>
                <a:spcPts val="600"/>
              </a:spcBef>
              <a:buClr>
                <a:srgbClr val="AD9A84"/>
              </a:buClr>
              <a:buSzPct val="100000"/>
              <a:buFont typeface="Arial"/>
              <a:buChar char="•"/>
            </a:pPr>
            <a:r>
              <a:rPr kumimoji="1" lang="nb-NO" sz="1100" dirty="0">
                <a:solidFill>
                  <a:srgbClr val="000000"/>
                </a:solidFill>
              </a:rPr>
              <a:t>Bertel O. Steen Finans AS</a:t>
            </a:r>
            <a:endParaRPr kumimoji="1" lang="en-GB" sz="1100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kumimoji="1" lang="en-GB" sz="1100" dirty="0">
              <a:solidFill>
                <a:srgbClr val="000000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16" y="4229681"/>
            <a:ext cx="1264267" cy="63213"/>
          </a:xfrm>
          <a:prstGeom prst="rect">
            <a:avLst/>
          </a:prstGeom>
        </p:spPr>
      </p:pic>
      <p:sp>
        <p:nvSpPr>
          <p:cNvPr id="43" name="Title 3">
            <a:extLst>
              <a:ext uri="{FF2B5EF4-FFF2-40B4-BE49-F238E27FC236}">
                <a16:creationId xmlns:a16="http://schemas.microsoft.com/office/drawing/2014/main" id="{6BE72AAE-EEF0-D843-B6B2-3DC376B6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365010"/>
            <a:ext cx="11523133" cy="321819"/>
          </a:xfrm>
        </p:spPr>
        <p:txBody>
          <a:bodyPr/>
          <a:lstStyle/>
          <a:p>
            <a:r>
              <a:rPr lang="nb-NO" dirty="0"/>
              <a:t>Om Bertel O. Steen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78260263-33DB-4746-8AE4-B9F9CF9E8285}"/>
              </a:ext>
            </a:extLst>
          </p:cNvPr>
          <p:cNvSpPr txBox="1"/>
          <p:nvPr/>
        </p:nvSpPr>
        <p:spPr>
          <a:xfrm>
            <a:off x="99762" y="6550621"/>
            <a:ext cx="44370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Bertel O. Steen</a:t>
            </a:r>
          </a:p>
        </p:txBody>
      </p:sp>
    </p:spTree>
    <p:extLst>
      <p:ext uri="{BB962C8B-B14F-4D97-AF65-F5344CB8AC3E}">
        <p14:creationId xmlns:p14="http://schemas.microsoft.com/office/powerpoint/2010/main" val="3924059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434" y="817064"/>
            <a:ext cx="11523133" cy="235449"/>
          </a:xfrm>
        </p:spPr>
        <p:txBody>
          <a:bodyPr/>
          <a:lstStyle/>
          <a:p>
            <a:r>
              <a:rPr lang="nb-NO" dirty="0"/>
              <a:t>I fremtiden går bilen fra å være hjertet i privat mobilitet til å bli en del av en helhetlig mobilitetskjede 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444211" y="2268202"/>
            <a:ext cx="5297037" cy="21962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745" y="3168302"/>
            <a:ext cx="9139238" cy="4003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Pie 5"/>
          <p:cNvSpPr/>
          <p:nvPr/>
        </p:nvSpPr>
        <p:spPr>
          <a:xfrm>
            <a:off x="1612565" y="3150805"/>
            <a:ext cx="914400" cy="914400"/>
          </a:xfrm>
          <a:prstGeom prst="pie">
            <a:avLst>
              <a:gd name="adj1" fmla="val 10745356"/>
              <a:gd name="adj2" fmla="val 32433"/>
            </a:avLst>
          </a:prstGeom>
          <a:solidFill>
            <a:schemeClr val="bg1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Pie 6"/>
          <p:cNvSpPr/>
          <p:nvPr/>
        </p:nvSpPr>
        <p:spPr>
          <a:xfrm>
            <a:off x="3511553" y="3150805"/>
            <a:ext cx="914400" cy="914400"/>
          </a:xfrm>
          <a:prstGeom prst="pie">
            <a:avLst>
              <a:gd name="adj1" fmla="val 10745356"/>
              <a:gd name="adj2" fmla="val 32433"/>
            </a:avLst>
          </a:prstGeom>
          <a:solidFill>
            <a:schemeClr val="bg1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Pie 7"/>
          <p:cNvSpPr/>
          <p:nvPr/>
        </p:nvSpPr>
        <p:spPr>
          <a:xfrm>
            <a:off x="5620766" y="3150805"/>
            <a:ext cx="914400" cy="914400"/>
          </a:xfrm>
          <a:prstGeom prst="pie">
            <a:avLst>
              <a:gd name="adj1" fmla="val 10745356"/>
              <a:gd name="adj2" fmla="val 32433"/>
            </a:avLst>
          </a:prstGeom>
          <a:solidFill>
            <a:schemeClr val="bg1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>
            <a:off x="7420129" y="3150805"/>
            <a:ext cx="914400" cy="914400"/>
          </a:xfrm>
          <a:prstGeom prst="pie">
            <a:avLst>
              <a:gd name="adj1" fmla="val 10745356"/>
              <a:gd name="adj2" fmla="val 32433"/>
            </a:avLst>
          </a:prstGeom>
          <a:solidFill>
            <a:schemeClr val="bg1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Pie 9"/>
          <p:cNvSpPr/>
          <p:nvPr/>
        </p:nvSpPr>
        <p:spPr>
          <a:xfrm>
            <a:off x="9556145" y="3150805"/>
            <a:ext cx="914400" cy="914400"/>
          </a:xfrm>
          <a:prstGeom prst="pie">
            <a:avLst>
              <a:gd name="adj1" fmla="val 10745356"/>
              <a:gd name="adj2" fmla="val 32433"/>
            </a:avLst>
          </a:prstGeom>
          <a:solidFill>
            <a:schemeClr val="bg1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254" y="4060460"/>
            <a:ext cx="9144000" cy="79950"/>
          </a:xfrm>
          <a:prstGeom prst="rect">
            <a:avLst/>
          </a:prstGeom>
          <a:solidFill>
            <a:schemeClr val="tx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7428" y="3463593"/>
            <a:ext cx="9139238" cy="532801"/>
          </a:xfrm>
          <a:prstGeom prst="rect">
            <a:avLst/>
          </a:prstGeom>
          <a:solidFill>
            <a:schemeClr val="tx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0849" y="2741054"/>
            <a:ext cx="3362357" cy="416576"/>
            <a:chOff x="503548" y="3354056"/>
            <a:chExt cx="4068452" cy="504056"/>
          </a:xfrm>
        </p:grpSpPr>
        <p:sp>
          <p:nvSpPr>
            <p:cNvPr id="14" name="Rounded Rectangle 13"/>
            <p:cNvSpPr/>
            <p:nvPr/>
          </p:nvSpPr>
          <p:spPr>
            <a:xfrm>
              <a:off x="503548" y="3354056"/>
              <a:ext cx="1332148" cy="504056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871700" y="3354056"/>
              <a:ext cx="1332148" cy="504056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39852" y="3354056"/>
              <a:ext cx="1332148" cy="504056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5556" y="3410998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27584" y="3410998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79612" y="3410998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83668" y="3410998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31640" y="3410998"/>
              <a:ext cx="180020" cy="350811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36760" y="3410997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188788" y="3410997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40816" y="3410997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44872" y="3410997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692844" y="3410997"/>
              <a:ext cx="180020" cy="350811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11860" y="3410996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63888" y="3410996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815916" y="3410996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319972" y="3410996"/>
              <a:ext cx="180020" cy="180020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067944" y="3410996"/>
              <a:ext cx="180020" cy="350811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9916589" y="3157630"/>
            <a:ext cx="751666" cy="1"/>
          </a:xfrm>
          <a:prstGeom prst="line">
            <a:avLst/>
          </a:prstGeom>
          <a:ln w="28575" cap="flat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038528" y="3907236"/>
            <a:ext cx="391573" cy="217850"/>
            <a:chOff x="1518422" y="4439774"/>
            <a:chExt cx="391573" cy="217850"/>
          </a:xfrm>
        </p:grpSpPr>
        <p:sp>
          <p:nvSpPr>
            <p:cNvPr id="34" name="Oval 33"/>
            <p:cNvSpPr/>
            <p:nvPr/>
          </p:nvSpPr>
          <p:spPr>
            <a:xfrm>
              <a:off x="1518422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74743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44645" y="4487072"/>
              <a:ext cx="184758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1" idx="2"/>
            </p:cNvCxnSpPr>
            <p:nvPr/>
          </p:nvCxnSpPr>
          <p:spPr>
            <a:xfrm>
              <a:off x="1639763" y="4462718"/>
              <a:ext cx="27521" cy="140833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669839" y="4487072"/>
              <a:ext cx="159564" cy="116479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22320" y="4455478"/>
              <a:ext cx="17888" cy="151095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87413" y="4460022"/>
              <a:ext cx="39435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615145" y="4439774"/>
              <a:ext cx="49235" cy="22944"/>
            </a:xfrm>
            <a:prstGeom prst="roundRect">
              <a:avLst/>
            </a:prstGeom>
            <a:solidFill>
              <a:schemeClr val="accent3"/>
            </a:solidFill>
            <a:ln w="190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586048" y="4486062"/>
              <a:ext cx="58597" cy="103936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4" idx="6"/>
            </p:cNvCxnSpPr>
            <p:nvPr/>
          </p:nvCxnSpPr>
          <p:spPr>
            <a:xfrm flipH="1">
              <a:off x="1586050" y="4589998"/>
              <a:ext cx="67624" cy="1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535822" y="3907236"/>
            <a:ext cx="391573" cy="217850"/>
            <a:chOff x="1518422" y="4439774"/>
            <a:chExt cx="391573" cy="217850"/>
          </a:xfrm>
        </p:grpSpPr>
        <p:sp>
          <p:nvSpPr>
            <p:cNvPr id="45" name="Oval 44"/>
            <p:cNvSpPr/>
            <p:nvPr/>
          </p:nvSpPr>
          <p:spPr>
            <a:xfrm>
              <a:off x="1518422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774743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644645" y="4487072"/>
              <a:ext cx="184758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2" idx="2"/>
            </p:cNvCxnSpPr>
            <p:nvPr/>
          </p:nvCxnSpPr>
          <p:spPr>
            <a:xfrm>
              <a:off x="1639763" y="4462718"/>
              <a:ext cx="27521" cy="140833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669839" y="4487072"/>
              <a:ext cx="159564" cy="116479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822320" y="4455478"/>
              <a:ext cx="17888" cy="151095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787413" y="4460022"/>
              <a:ext cx="39435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1615145" y="4439774"/>
              <a:ext cx="49235" cy="22944"/>
            </a:xfrm>
            <a:prstGeom prst="roundRect">
              <a:avLst/>
            </a:prstGeom>
            <a:solidFill>
              <a:schemeClr val="accent3"/>
            </a:solidFill>
            <a:ln w="190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586048" y="4486062"/>
              <a:ext cx="58597" cy="103936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6"/>
            </p:cNvCxnSpPr>
            <p:nvPr/>
          </p:nvCxnSpPr>
          <p:spPr>
            <a:xfrm flipH="1">
              <a:off x="1586050" y="4589998"/>
              <a:ext cx="67624" cy="1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956708" y="3907236"/>
            <a:ext cx="391573" cy="217850"/>
            <a:chOff x="1518422" y="4439774"/>
            <a:chExt cx="391573" cy="217850"/>
          </a:xfrm>
        </p:grpSpPr>
        <p:sp>
          <p:nvSpPr>
            <p:cNvPr id="56" name="Oval 55"/>
            <p:cNvSpPr/>
            <p:nvPr/>
          </p:nvSpPr>
          <p:spPr>
            <a:xfrm>
              <a:off x="1518422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774743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644645" y="4487072"/>
              <a:ext cx="184758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3" idx="2"/>
            </p:cNvCxnSpPr>
            <p:nvPr/>
          </p:nvCxnSpPr>
          <p:spPr>
            <a:xfrm>
              <a:off x="1639763" y="4462718"/>
              <a:ext cx="27521" cy="140833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669839" y="4487072"/>
              <a:ext cx="159564" cy="116479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822320" y="4455478"/>
              <a:ext cx="17888" cy="151095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787413" y="4460022"/>
              <a:ext cx="39435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615145" y="4439774"/>
              <a:ext cx="49235" cy="22944"/>
            </a:xfrm>
            <a:prstGeom prst="roundRect">
              <a:avLst/>
            </a:prstGeom>
            <a:solidFill>
              <a:schemeClr val="accent3"/>
            </a:solidFill>
            <a:ln w="190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586048" y="4486062"/>
              <a:ext cx="58597" cy="103936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6"/>
            </p:cNvCxnSpPr>
            <p:nvPr/>
          </p:nvCxnSpPr>
          <p:spPr>
            <a:xfrm flipH="1">
              <a:off x="1586050" y="4589998"/>
              <a:ext cx="67624" cy="1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916233" y="3204306"/>
            <a:ext cx="1100949" cy="499368"/>
            <a:chOff x="5832140" y="4034670"/>
            <a:chExt cx="1100949" cy="499368"/>
          </a:xfrm>
        </p:grpSpPr>
        <p:grpSp>
          <p:nvGrpSpPr>
            <p:cNvPr id="67" name="Group 66"/>
            <p:cNvGrpSpPr/>
            <p:nvPr/>
          </p:nvGrpSpPr>
          <p:grpSpPr>
            <a:xfrm>
              <a:off x="5832140" y="4034670"/>
              <a:ext cx="1100949" cy="416576"/>
              <a:chOff x="5832140" y="4034670"/>
              <a:chExt cx="1100949" cy="416576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5832140" y="4034670"/>
                <a:ext cx="1100949" cy="416576"/>
              </a:xfrm>
              <a:prstGeom prst="roundRect">
                <a:avLst/>
              </a:prstGeom>
              <a:solidFill>
                <a:schemeClr val="accent3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6677112" y="4097994"/>
                <a:ext cx="122956" cy="289927"/>
              </a:xfrm>
              <a:prstGeom prst="roundRect">
                <a:avLst/>
              </a:prstGeom>
              <a:solidFill>
                <a:schemeClr val="bg1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839122" y="4097994"/>
                <a:ext cx="63095" cy="148777"/>
              </a:xfrm>
              <a:prstGeom prst="roundRect">
                <a:avLst/>
              </a:prstGeom>
              <a:solidFill>
                <a:schemeClr val="bg1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925780" y="4097994"/>
                <a:ext cx="148777" cy="148777"/>
              </a:xfrm>
              <a:prstGeom prst="roundRect">
                <a:avLst/>
              </a:prstGeom>
              <a:solidFill>
                <a:schemeClr val="bg1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113613" y="4097994"/>
                <a:ext cx="148777" cy="148777"/>
              </a:xfrm>
              <a:prstGeom prst="roundRect">
                <a:avLst/>
              </a:prstGeom>
              <a:solidFill>
                <a:schemeClr val="bg1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301446" y="4097994"/>
                <a:ext cx="148777" cy="148777"/>
              </a:xfrm>
              <a:prstGeom prst="roundRect">
                <a:avLst/>
              </a:prstGeom>
              <a:solidFill>
                <a:schemeClr val="bg1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489279" y="4097994"/>
                <a:ext cx="148777" cy="148777"/>
              </a:xfrm>
              <a:prstGeom prst="roundRect">
                <a:avLst/>
              </a:prstGeom>
              <a:solidFill>
                <a:schemeClr val="bg1"/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5910922" y="4394380"/>
              <a:ext cx="138868" cy="138868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729102" y="4396970"/>
              <a:ext cx="126244" cy="124228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063322" y="4395170"/>
              <a:ext cx="138868" cy="138868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817558" y="3907236"/>
            <a:ext cx="391573" cy="217850"/>
            <a:chOff x="1518422" y="4439774"/>
            <a:chExt cx="391573" cy="217850"/>
          </a:xfrm>
        </p:grpSpPr>
        <p:sp>
          <p:nvSpPr>
            <p:cNvPr id="79" name="Oval 78"/>
            <p:cNvSpPr/>
            <p:nvPr/>
          </p:nvSpPr>
          <p:spPr>
            <a:xfrm>
              <a:off x="1518422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74743" y="4522372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644645" y="4487072"/>
              <a:ext cx="184758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6" idx="2"/>
            </p:cNvCxnSpPr>
            <p:nvPr/>
          </p:nvCxnSpPr>
          <p:spPr>
            <a:xfrm>
              <a:off x="1639763" y="4462718"/>
              <a:ext cx="27521" cy="140833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669839" y="4487072"/>
              <a:ext cx="159564" cy="116479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822320" y="4455478"/>
              <a:ext cx="17888" cy="151095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787413" y="4460022"/>
              <a:ext cx="39435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1615145" y="4439774"/>
              <a:ext cx="49235" cy="22944"/>
            </a:xfrm>
            <a:prstGeom prst="roundRect">
              <a:avLst/>
            </a:prstGeom>
            <a:solidFill>
              <a:schemeClr val="accent3"/>
            </a:solidFill>
            <a:ln w="190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1586048" y="4486062"/>
              <a:ext cx="58597" cy="103936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6"/>
            </p:cNvCxnSpPr>
            <p:nvPr/>
          </p:nvCxnSpPr>
          <p:spPr>
            <a:xfrm flipH="1">
              <a:off x="1586050" y="4589998"/>
              <a:ext cx="67624" cy="1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6496593" y="1555845"/>
            <a:ext cx="742005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Intelligent parkering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69287" y="1555845"/>
            <a:ext cx="1086371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Sanntids samkjøring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186346" y="1908162"/>
            <a:ext cx="1086371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Sanntid trafikkstyring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945413" y="2074362"/>
            <a:ext cx="1086371" cy="1661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Bildeling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62473" y="1555845"/>
            <a:ext cx="1086371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Betalings-løsninger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979533" y="1555845"/>
            <a:ext cx="1086371" cy="1661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P2P bilutleie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10625" y="4996144"/>
            <a:ext cx="1185628" cy="1661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Sykkeldeling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761175" y="4913044"/>
            <a:ext cx="1086371" cy="1661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Selvkjørende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138424" y="4456083"/>
            <a:ext cx="1086371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Avgifts-håndtering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385539" y="4913044"/>
            <a:ext cx="1086371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Tilkoblede biler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026698" y="4289884"/>
            <a:ext cx="1195008" cy="498598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Multi-modal transport-løsninger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41795" y="4913044"/>
            <a:ext cx="1086371" cy="3323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Individuelle reiseplaner</a:t>
            </a:r>
          </a:p>
        </p:txBody>
      </p:sp>
      <p:cxnSp>
        <p:nvCxnSpPr>
          <p:cNvPr id="101" name="Straight Connector 100"/>
          <p:cNvCxnSpPr>
            <a:stCxn id="12" idx="1"/>
            <a:endCxn id="12" idx="3"/>
          </p:cNvCxnSpPr>
          <p:nvPr/>
        </p:nvCxnSpPr>
        <p:spPr>
          <a:xfrm>
            <a:off x="1527428" y="3729994"/>
            <a:ext cx="9139238" cy="0"/>
          </a:xfrm>
          <a:prstGeom prst="line">
            <a:avLst/>
          </a:prstGeom>
          <a:ln w="28575" cap="flat">
            <a:solidFill>
              <a:schemeClr val="bg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8112477" y="3600350"/>
            <a:ext cx="560547" cy="284342"/>
            <a:chOff x="7251813" y="4325948"/>
            <a:chExt cx="560547" cy="284342"/>
          </a:xfrm>
        </p:grpSpPr>
        <p:sp>
          <p:nvSpPr>
            <p:cNvPr id="103" name="Freeform 102"/>
            <p:cNvSpPr/>
            <p:nvPr/>
          </p:nvSpPr>
          <p:spPr>
            <a:xfrm>
              <a:off x="7251813" y="4325948"/>
              <a:ext cx="560547" cy="236268"/>
            </a:xfrm>
            <a:custGeom>
              <a:avLst/>
              <a:gdLst>
                <a:gd name="connsiteX0" fmla="*/ 71438 w 509588"/>
                <a:gd name="connsiteY0" fmla="*/ 195263 h 195263"/>
                <a:gd name="connsiteX1" fmla="*/ 0 w 509588"/>
                <a:gd name="connsiteY1" fmla="*/ 195263 h 195263"/>
                <a:gd name="connsiteX2" fmla="*/ 28575 w 509588"/>
                <a:gd name="connsiteY2" fmla="*/ 104775 h 195263"/>
                <a:gd name="connsiteX3" fmla="*/ 100013 w 509588"/>
                <a:gd name="connsiteY3" fmla="*/ 0 h 195263"/>
                <a:gd name="connsiteX4" fmla="*/ 319088 w 509588"/>
                <a:gd name="connsiteY4" fmla="*/ 0 h 195263"/>
                <a:gd name="connsiteX5" fmla="*/ 376238 w 509588"/>
                <a:gd name="connsiteY5" fmla="*/ 85725 h 195263"/>
                <a:gd name="connsiteX6" fmla="*/ 471488 w 509588"/>
                <a:gd name="connsiteY6" fmla="*/ 80963 h 195263"/>
                <a:gd name="connsiteX7" fmla="*/ 509588 w 509588"/>
                <a:gd name="connsiteY7" fmla="*/ 185738 h 195263"/>
                <a:gd name="connsiteX8" fmla="*/ 71438 w 509588"/>
                <a:gd name="connsiteY8" fmla="*/ 195263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8" h="195263">
                  <a:moveTo>
                    <a:pt x="71438" y="195263"/>
                  </a:moveTo>
                  <a:lnTo>
                    <a:pt x="0" y="195263"/>
                  </a:lnTo>
                  <a:lnTo>
                    <a:pt x="28575" y="104775"/>
                  </a:lnTo>
                  <a:lnTo>
                    <a:pt x="100013" y="0"/>
                  </a:lnTo>
                  <a:lnTo>
                    <a:pt x="319088" y="0"/>
                  </a:lnTo>
                  <a:lnTo>
                    <a:pt x="376238" y="85725"/>
                  </a:lnTo>
                  <a:lnTo>
                    <a:pt x="471488" y="80963"/>
                  </a:lnTo>
                  <a:lnTo>
                    <a:pt x="509588" y="185738"/>
                  </a:lnTo>
                  <a:lnTo>
                    <a:pt x="71438" y="19526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344902" y="4352595"/>
              <a:ext cx="104775" cy="77081"/>
            </a:xfrm>
            <a:custGeom>
              <a:avLst/>
              <a:gdLst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4762 h 61912"/>
                <a:gd name="connsiteX4" fmla="*/ 33338 w 95250"/>
                <a:gd name="connsiteY4" fmla="*/ 0 h 61912"/>
                <a:gd name="connsiteX0" fmla="*/ 33338 w 95250"/>
                <a:gd name="connsiteY0" fmla="*/ 8343 h 70255"/>
                <a:gd name="connsiteX1" fmla="*/ 0 w 95250"/>
                <a:gd name="connsiteY1" fmla="*/ 70255 h 70255"/>
                <a:gd name="connsiteX2" fmla="*/ 95250 w 95250"/>
                <a:gd name="connsiteY2" fmla="*/ 70255 h 70255"/>
                <a:gd name="connsiteX3" fmla="*/ 95250 w 95250"/>
                <a:gd name="connsiteY3" fmla="*/ 0 h 70255"/>
                <a:gd name="connsiteX4" fmla="*/ 33338 w 95250"/>
                <a:gd name="connsiteY4" fmla="*/ 8343 h 70255"/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2578 h 61912"/>
                <a:gd name="connsiteX4" fmla="*/ 33338 w 95250"/>
                <a:gd name="connsiteY4" fmla="*/ 0 h 61912"/>
                <a:gd name="connsiteX0" fmla="*/ 33338 w 95250"/>
                <a:gd name="connsiteY0" fmla="*/ 1791 h 63703"/>
                <a:gd name="connsiteX1" fmla="*/ 0 w 95250"/>
                <a:gd name="connsiteY1" fmla="*/ 63703 h 63703"/>
                <a:gd name="connsiteX2" fmla="*/ 95250 w 95250"/>
                <a:gd name="connsiteY2" fmla="*/ 63703 h 63703"/>
                <a:gd name="connsiteX3" fmla="*/ 95250 w 95250"/>
                <a:gd name="connsiteY3" fmla="*/ 0 h 63703"/>
                <a:gd name="connsiteX4" fmla="*/ 33338 w 95250"/>
                <a:gd name="connsiteY4" fmla="*/ 1791 h 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63703">
                  <a:moveTo>
                    <a:pt x="33338" y="1791"/>
                  </a:moveTo>
                  <a:lnTo>
                    <a:pt x="0" y="63703"/>
                  </a:lnTo>
                  <a:lnTo>
                    <a:pt x="95250" y="63703"/>
                  </a:lnTo>
                  <a:lnTo>
                    <a:pt x="95250" y="0"/>
                  </a:lnTo>
                  <a:lnTo>
                    <a:pt x="33338" y="179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305909" y="4495523"/>
              <a:ext cx="114767" cy="114767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7649021" y="4486062"/>
              <a:ext cx="114767" cy="124228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 flipH="1">
              <a:off x="7476976" y="4351661"/>
              <a:ext cx="155364" cy="77081"/>
            </a:xfrm>
            <a:custGeom>
              <a:avLst/>
              <a:gdLst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4762 h 61912"/>
                <a:gd name="connsiteX4" fmla="*/ 33338 w 95250"/>
                <a:gd name="connsiteY4" fmla="*/ 0 h 61912"/>
                <a:gd name="connsiteX0" fmla="*/ 33338 w 95250"/>
                <a:gd name="connsiteY0" fmla="*/ 8343 h 70255"/>
                <a:gd name="connsiteX1" fmla="*/ 0 w 95250"/>
                <a:gd name="connsiteY1" fmla="*/ 70255 h 70255"/>
                <a:gd name="connsiteX2" fmla="*/ 95250 w 95250"/>
                <a:gd name="connsiteY2" fmla="*/ 70255 h 70255"/>
                <a:gd name="connsiteX3" fmla="*/ 95250 w 95250"/>
                <a:gd name="connsiteY3" fmla="*/ 0 h 70255"/>
                <a:gd name="connsiteX4" fmla="*/ 33338 w 95250"/>
                <a:gd name="connsiteY4" fmla="*/ 8343 h 70255"/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2578 h 61912"/>
                <a:gd name="connsiteX4" fmla="*/ 33338 w 95250"/>
                <a:gd name="connsiteY4" fmla="*/ 0 h 61912"/>
                <a:gd name="connsiteX0" fmla="*/ 33338 w 95250"/>
                <a:gd name="connsiteY0" fmla="*/ 1791 h 63703"/>
                <a:gd name="connsiteX1" fmla="*/ 0 w 95250"/>
                <a:gd name="connsiteY1" fmla="*/ 63703 h 63703"/>
                <a:gd name="connsiteX2" fmla="*/ 95250 w 95250"/>
                <a:gd name="connsiteY2" fmla="*/ 63703 h 63703"/>
                <a:gd name="connsiteX3" fmla="*/ 95250 w 95250"/>
                <a:gd name="connsiteY3" fmla="*/ 0 h 63703"/>
                <a:gd name="connsiteX4" fmla="*/ 33338 w 95250"/>
                <a:gd name="connsiteY4" fmla="*/ 1791 h 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63703">
                  <a:moveTo>
                    <a:pt x="33338" y="1791"/>
                  </a:moveTo>
                  <a:lnTo>
                    <a:pt x="0" y="63703"/>
                  </a:lnTo>
                  <a:lnTo>
                    <a:pt x="95250" y="63703"/>
                  </a:lnTo>
                  <a:lnTo>
                    <a:pt x="95250" y="0"/>
                  </a:lnTo>
                  <a:lnTo>
                    <a:pt x="33338" y="179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972017" y="3564346"/>
            <a:ext cx="789674" cy="284342"/>
            <a:chOff x="5832141" y="5085184"/>
            <a:chExt cx="789674" cy="284342"/>
          </a:xfrm>
        </p:grpSpPr>
        <p:sp>
          <p:nvSpPr>
            <p:cNvPr id="109" name="Freeform 108"/>
            <p:cNvSpPr/>
            <p:nvPr/>
          </p:nvSpPr>
          <p:spPr>
            <a:xfrm>
              <a:off x="5832141" y="5085184"/>
              <a:ext cx="789674" cy="236268"/>
            </a:xfrm>
            <a:custGeom>
              <a:avLst/>
              <a:gdLst>
                <a:gd name="connsiteX0" fmla="*/ 71438 w 509588"/>
                <a:gd name="connsiteY0" fmla="*/ 195263 h 195263"/>
                <a:gd name="connsiteX1" fmla="*/ 0 w 509588"/>
                <a:gd name="connsiteY1" fmla="*/ 195263 h 195263"/>
                <a:gd name="connsiteX2" fmla="*/ 28575 w 509588"/>
                <a:gd name="connsiteY2" fmla="*/ 104775 h 195263"/>
                <a:gd name="connsiteX3" fmla="*/ 100013 w 509588"/>
                <a:gd name="connsiteY3" fmla="*/ 0 h 195263"/>
                <a:gd name="connsiteX4" fmla="*/ 319088 w 509588"/>
                <a:gd name="connsiteY4" fmla="*/ 0 h 195263"/>
                <a:gd name="connsiteX5" fmla="*/ 376238 w 509588"/>
                <a:gd name="connsiteY5" fmla="*/ 85725 h 195263"/>
                <a:gd name="connsiteX6" fmla="*/ 471488 w 509588"/>
                <a:gd name="connsiteY6" fmla="*/ 80963 h 195263"/>
                <a:gd name="connsiteX7" fmla="*/ 509588 w 509588"/>
                <a:gd name="connsiteY7" fmla="*/ 185738 h 195263"/>
                <a:gd name="connsiteX8" fmla="*/ 71438 w 509588"/>
                <a:gd name="connsiteY8" fmla="*/ 195263 h 195263"/>
                <a:gd name="connsiteX0" fmla="*/ 73649 w 511799"/>
                <a:gd name="connsiteY0" fmla="*/ 195263 h 195263"/>
                <a:gd name="connsiteX1" fmla="*/ 2211 w 511799"/>
                <a:gd name="connsiteY1" fmla="*/ 195263 h 195263"/>
                <a:gd name="connsiteX2" fmla="*/ 0 w 511799"/>
                <a:gd name="connsiteY2" fmla="*/ 65347 h 195263"/>
                <a:gd name="connsiteX3" fmla="*/ 102224 w 511799"/>
                <a:gd name="connsiteY3" fmla="*/ 0 h 195263"/>
                <a:gd name="connsiteX4" fmla="*/ 321299 w 511799"/>
                <a:gd name="connsiteY4" fmla="*/ 0 h 195263"/>
                <a:gd name="connsiteX5" fmla="*/ 378449 w 511799"/>
                <a:gd name="connsiteY5" fmla="*/ 85725 h 195263"/>
                <a:gd name="connsiteX6" fmla="*/ 473699 w 511799"/>
                <a:gd name="connsiteY6" fmla="*/ 80963 h 195263"/>
                <a:gd name="connsiteX7" fmla="*/ 511799 w 511799"/>
                <a:gd name="connsiteY7" fmla="*/ 185738 h 195263"/>
                <a:gd name="connsiteX8" fmla="*/ 73649 w 511799"/>
                <a:gd name="connsiteY8" fmla="*/ 195263 h 195263"/>
                <a:gd name="connsiteX0" fmla="*/ 73649 w 511799"/>
                <a:gd name="connsiteY0" fmla="*/ 195263 h 195263"/>
                <a:gd name="connsiteX1" fmla="*/ 2211 w 511799"/>
                <a:gd name="connsiteY1" fmla="*/ 195263 h 195263"/>
                <a:gd name="connsiteX2" fmla="*/ 0 w 511799"/>
                <a:gd name="connsiteY2" fmla="*/ 65347 h 195263"/>
                <a:gd name="connsiteX3" fmla="*/ 45782 w 511799"/>
                <a:gd name="connsiteY3" fmla="*/ 0 h 195263"/>
                <a:gd name="connsiteX4" fmla="*/ 321299 w 511799"/>
                <a:gd name="connsiteY4" fmla="*/ 0 h 195263"/>
                <a:gd name="connsiteX5" fmla="*/ 378449 w 511799"/>
                <a:gd name="connsiteY5" fmla="*/ 85725 h 195263"/>
                <a:gd name="connsiteX6" fmla="*/ 473699 w 511799"/>
                <a:gd name="connsiteY6" fmla="*/ 80963 h 195263"/>
                <a:gd name="connsiteX7" fmla="*/ 511799 w 511799"/>
                <a:gd name="connsiteY7" fmla="*/ 185738 h 195263"/>
                <a:gd name="connsiteX8" fmla="*/ 73649 w 511799"/>
                <a:gd name="connsiteY8" fmla="*/ 195263 h 195263"/>
                <a:gd name="connsiteX0" fmla="*/ 71438 w 509588"/>
                <a:gd name="connsiteY0" fmla="*/ 195263 h 195263"/>
                <a:gd name="connsiteX1" fmla="*/ 0 w 509588"/>
                <a:gd name="connsiteY1" fmla="*/ 195263 h 195263"/>
                <a:gd name="connsiteX2" fmla="*/ 11951 w 509588"/>
                <a:gd name="connsiteY2" fmla="*/ 77438 h 195263"/>
                <a:gd name="connsiteX3" fmla="*/ 43571 w 509588"/>
                <a:gd name="connsiteY3" fmla="*/ 0 h 195263"/>
                <a:gd name="connsiteX4" fmla="*/ 319088 w 509588"/>
                <a:gd name="connsiteY4" fmla="*/ 0 h 195263"/>
                <a:gd name="connsiteX5" fmla="*/ 376238 w 509588"/>
                <a:gd name="connsiteY5" fmla="*/ 85725 h 195263"/>
                <a:gd name="connsiteX6" fmla="*/ 471488 w 509588"/>
                <a:gd name="connsiteY6" fmla="*/ 80963 h 195263"/>
                <a:gd name="connsiteX7" fmla="*/ 509588 w 509588"/>
                <a:gd name="connsiteY7" fmla="*/ 185738 h 195263"/>
                <a:gd name="connsiteX8" fmla="*/ 71438 w 509588"/>
                <a:gd name="connsiteY8" fmla="*/ 195263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8" h="195263">
                  <a:moveTo>
                    <a:pt x="71438" y="195263"/>
                  </a:moveTo>
                  <a:lnTo>
                    <a:pt x="0" y="195263"/>
                  </a:lnTo>
                  <a:lnTo>
                    <a:pt x="11951" y="77438"/>
                  </a:lnTo>
                  <a:lnTo>
                    <a:pt x="43571" y="0"/>
                  </a:lnTo>
                  <a:lnTo>
                    <a:pt x="319088" y="0"/>
                  </a:lnTo>
                  <a:lnTo>
                    <a:pt x="376238" y="85725"/>
                  </a:lnTo>
                  <a:lnTo>
                    <a:pt x="471488" y="80963"/>
                  </a:lnTo>
                  <a:lnTo>
                    <a:pt x="509588" y="185738"/>
                  </a:lnTo>
                  <a:lnTo>
                    <a:pt x="71438" y="19526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891997" y="5110897"/>
              <a:ext cx="104775" cy="77081"/>
            </a:xfrm>
            <a:custGeom>
              <a:avLst/>
              <a:gdLst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4762 h 61912"/>
                <a:gd name="connsiteX4" fmla="*/ 33338 w 95250"/>
                <a:gd name="connsiteY4" fmla="*/ 0 h 61912"/>
                <a:gd name="connsiteX0" fmla="*/ 33338 w 95250"/>
                <a:gd name="connsiteY0" fmla="*/ 8343 h 70255"/>
                <a:gd name="connsiteX1" fmla="*/ 0 w 95250"/>
                <a:gd name="connsiteY1" fmla="*/ 70255 h 70255"/>
                <a:gd name="connsiteX2" fmla="*/ 95250 w 95250"/>
                <a:gd name="connsiteY2" fmla="*/ 70255 h 70255"/>
                <a:gd name="connsiteX3" fmla="*/ 95250 w 95250"/>
                <a:gd name="connsiteY3" fmla="*/ 0 h 70255"/>
                <a:gd name="connsiteX4" fmla="*/ 33338 w 95250"/>
                <a:gd name="connsiteY4" fmla="*/ 8343 h 70255"/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2578 h 61912"/>
                <a:gd name="connsiteX4" fmla="*/ 33338 w 95250"/>
                <a:gd name="connsiteY4" fmla="*/ 0 h 61912"/>
                <a:gd name="connsiteX0" fmla="*/ 33338 w 95250"/>
                <a:gd name="connsiteY0" fmla="*/ 1791 h 63703"/>
                <a:gd name="connsiteX1" fmla="*/ 0 w 95250"/>
                <a:gd name="connsiteY1" fmla="*/ 63703 h 63703"/>
                <a:gd name="connsiteX2" fmla="*/ 95250 w 95250"/>
                <a:gd name="connsiteY2" fmla="*/ 63703 h 63703"/>
                <a:gd name="connsiteX3" fmla="*/ 95250 w 95250"/>
                <a:gd name="connsiteY3" fmla="*/ 0 h 63703"/>
                <a:gd name="connsiteX4" fmla="*/ 33338 w 95250"/>
                <a:gd name="connsiteY4" fmla="*/ 1791 h 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63703">
                  <a:moveTo>
                    <a:pt x="33338" y="1791"/>
                  </a:moveTo>
                  <a:lnTo>
                    <a:pt x="0" y="63703"/>
                  </a:lnTo>
                  <a:lnTo>
                    <a:pt x="95250" y="63703"/>
                  </a:lnTo>
                  <a:lnTo>
                    <a:pt x="95250" y="0"/>
                  </a:lnTo>
                  <a:lnTo>
                    <a:pt x="33338" y="179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897393" y="5254759"/>
              <a:ext cx="114767" cy="114767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416188" y="5245298"/>
              <a:ext cx="114767" cy="124228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flipH="1">
              <a:off x="6208082" y="5110897"/>
              <a:ext cx="155364" cy="77081"/>
            </a:xfrm>
            <a:custGeom>
              <a:avLst/>
              <a:gdLst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4762 h 61912"/>
                <a:gd name="connsiteX4" fmla="*/ 33338 w 95250"/>
                <a:gd name="connsiteY4" fmla="*/ 0 h 61912"/>
                <a:gd name="connsiteX0" fmla="*/ 33338 w 95250"/>
                <a:gd name="connsiteY0" fmla="*/ 8343 h 70255"/>
                <a:gd name="connsiteX1" fmla="*/ 0 w 95250"/>
                <a:gd name="connsiteY1" fmla="*/ 70255 h 70255"/>
                <a:gd name="connsiteX2" fmla="*/ 95250 w 95250"/>
                <a:gd name="connsiteY2" fmla="*/ 70255 h 70255"/>
                <a:gd name="connsiteX3" fmla="*/ 95250 w 95250"/>
                <a:gd name="connsiteY3" fmla="*/ 0 h 70255"/>
                <a:gd name="connsiteX4" fmla="*/ 33338 w 95250"/>
                <a:gd name="connsiteY4" fmla="*/ 8343 h 70255"/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2578 h 61912"/>
                <a:gd name="connsiteX4" fmla="*/ 33338 w 95250"/>
                <a:gd name="connsiteY4" fmla="*/ 0 h 61912"/>
                <a:gd name="connsiteX0" fmla="*/ 33338 w 95250"/>
                <a:gd name="connsiteY0" fmla="*/ 1791 h 63703"/>
                <a:gd name="connsiteX1" fmla="*/ 0 w 95250"/>
                <a:gd name="connsiteY1" fmla="*/ 63703 h 63703"/>
                <a:gd name="connsiteX2" fmla="*/ 95250 w 95250"/>
                <a:gd name="connsiteY2" fmla="*/ 63703 h 63703"/>
                <a:gd name="connsiteX3" fmla="*/ 95250 w 95250"/>
                <a:gd name="connsiteY3" fmla="*/ 0 h 63703"/>
                <a:gd name="connsiteX4" fmla="*/ 33338 w 95250"/>
                <a:gd name="connsiteY4" fmla="*/ 1791 h 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63703">
                  <a:moveTo>
                    <a:pt x="33338" y="1791"/>
                  </a:moveTo>
                  <a:lnTo>
                    <a:pt x="0" y="63703"/>
                  </a:lnTo>
                  <a:lnTo>
                    <a:pt x="95250" y="63703"/>
                  </a:lnTo>
                  <a:lnTo>
                    <a:pt x="95250" y="0"/>
                  </a:lnTo>
                  <a:lnTo>
                    <a:pt x="33338" y="179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039238" y="5110897"/>
              <a:ext cx="120596" cy="77081"/>
            </a:xfrm>
            <a:prstGeom prst="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00409" y="3600350"/>
            <a:ext cx="560547" cy="284342"/>
            <a:chOff x="7251813" y="4325948"/>
            <a:chExt cx="560547" cy="284342"/>
          </a:xfrm>
        </p:grpSpPr>
        <p:sp>
          <p:nvSpPr>
            <p:cNvPr id="116" name="Freeform 115"/>
            <p:cNvSpPr/>
            <p:nvPr/>
          </p:nvSpPr>
          <p:spPr>
            <a:xfrm>
              <a:off x="7251813" y="4325948"/>
              <a:ext cx="560547" cy="236268"/>
            </a:xfrm>
            <a:custGeom>
              <a:avLst/>
              <a:gdLst>
                <a:gd name="connsiteX0" fmla="*/ 71438 w 509588"/>
                <a:gd name="connsiteY0" fmla="*/ 195263 h 195263"/>
                <a:gd name="connsiteX1" fmla="*/ 0 w 509588"/>
                <a:gd name="connsiteY1" fmla="*/ 195263 h 195263"/>
                <a:gd name="connsiteX2" fmla="*/ 28575 w 509588"/>
                <a:gd name="connsiteY2" fmla="*/ 104775 h 195263"/>
                <a:gd name="connsiteX3" fmla="*/ 100013 w 509588"/>
                <a:gd name="connsiteY3" fmla="*/ 0 h 195263"/>
                <a:gd name="connsiteX4" fmla="*/ 319088 w 509588"/>
                <a:gd name="connsiteY4" fmla="*/ 0 h 195263"/>
                <a:gd name="connsiteX5" fmla="*/ 376238 w 509588"/>
                <a:gd name="connsiteY5" fmla="*/ 85725 h 195263"/>
                <a:gd name="connsiteX6" fmla="*/ 471488 w 509588"/>
                <a:gd name="connsiteY6" fmla="*/ 80963 h 195263"/>
                <a:gd name="connsiteX7" fmla="*/ 509588 w 509588"/>
                <a:gd name="connsiteY7" fmla="*/ 185738 h 195263"/>
                <a:gd name="connsiteX8" fmla="*/ 71438 w 509588"/>
                <a:gd name="connsiteY8" fmla="*/ 195263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8" h="195263">
                  <a:moveTo>
                    <a:pt x="71438" y="195263"/>
                  </a:moveTo>
                  <a:lnTo>
                    <a:pt x="0" y="195263"/>
                  </a:lnTo>
                  <a:lnTo>
                    <a:pt x="28575" y="104775"/>
                  </a:lnTo>
                  <a:lnTo>
                    <a:pt x="100013" y="0"/>
                  </a:lnTo>
                  <a:lnTo>
                    <a:pt x="319088" y="0"/>
                  </a:lnTo>
                  <a:lnTo>
                    <a:pt x="376238" y="85725"/>
                  </a:lnTo>
                  <a:lnTo>
                    <a:pt x="471488" y="80963"/>
                  </a:lnTo>
                  <a:lnTo>
                    <a:pt x="509588" y="185738"/>
                  </a:lnTo>
                  <a:lnTo>
                    <a:pt x="71438" y="195263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344902" y="4352595"/>
              <a:ext cx="104775" cy="77081"/>
            </a:xfrm>
            <a:custGeom>
              <a:avLst/>
              <a:gdLst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4762 h 61912"/>
                <a:gd name="connsiteX4" fmla="*/ 33338 w 95250"/>
                <a:gd name="connsiteY4" fmla="*/ 0 h 61912"/>
                <a:gd name="connsiteX0" fmla="*/ 33338 w 95250"/>
                <a:gd name="connsiteY0" fmla="*/ 8343 h 70255"/>
                <a:gd name="connsiteX1" fmla="*/ 0 w 95250"/>
                <a:gd name="connsiteY1" fmla="*/ 70255 h 70255"/>
                <a:gd name="connsiteX2" fmla="*/ 95250 w 95250"/>
                <a:gd name="connsiteY2" fmla="*/ 70255 h 70255"/>
                <a:gd name="connsiteX3" fmla="*/ 95250 w 95250"/>
                <a:gd name="connsiteY3" fmla="*/ 0 h 70255"/>
                <a:gd name="connsiteX4" fmla="*/ 33338 w 95250"/>
                <a:gd name="connsiteY4" fmla="*/ 8343 h 70255"/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2578 h 61912"/>
                <a:gd name="connsiteX4" fmla="*/ 33338 w 95250"/>
                <a:gd name="connsiteY4" fmla="*/ 0 h 61912"/>
                <a:gd name="connsiteX0" fmla="*/ 33338 w 95250"/>
                <a:gd name="connsiteY0" fmla="*/ 1791 h 63703"/>
                <a:gd name="connsiteX1" fmla="*/ 0 w 95250"/>
                <a:gd name="connsiteY1" fmla="*/ 63703 h 63703"/>
                <a:gd name="connsiteX2" fmla="*/ 95250 w 95250"/>
                <a:gd name="connsiteY2" fmla="*/ 63703 h 63703"/>
                <a:gd name="connsiteX3" fmla="*/ 95250 w 95250"/>
                <a:gd name="connsiteY3" fmla="*/ 0 h 63703"/>
                <a:gd name="connsiteX4" fmla="*/ 33338 w 95250"/>
                <a:gd name="connsiteY4" fmla="*/ 1791 h 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63703">
                  <a:moveTo>
                    <a:pt x="33338" y="1791"/>
                  </a:moveTo>
                  <a:lnTo>
                    <a:pt x="0" y="63703"/>
                  </a:lnTo>
                  <a:lnTo>
                    <a:pt x="95250" y="63703"/>
                  </a:lnTo>
                  <a:lnTo>
                    <a:pt x="95250" y="0"/>
                  </a:lnTo>
                  <a:lnTo>
                    <a:pt x="33338" y="179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7305909" y="4495523"/>
              <a:ext cx="114767" cy="114767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649021" y="4486062"/>
              <a:ext cx="114767" cy="124228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 flipH="1">
              <a:off x="7476976" y="4351661"/>
              <a:ext cx="155364" cy="77081"/>
            </a:xfrm>
            <a:custGeom>
              <a:avLst/>
              <a:gdLst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4762 h 61912"/>
                <a:gd name="connsiteX4" fmla="*/ 33338 w 95250"/>
                <a:gd name="connsiteY4" fmla="*/ 0 h 61912"/>
                <a:gd name="connsiteX0" fmla="*/ 33338 w 95250"/>
                <a:gd name="connsiteY0" fmla="*/ 8343 h 70255"/>
                <a:gd name="connsiteX1" fmla="*/ 0 w 95250"/>
                <a:gd name="connsiteY1" fmla="*/ 70255 h 70255"/>
                <a:gd name="connsiteX2" fmla="*/ 95250 w 95250"/>
                <a:gd name="connsiteY2" fmla="*/ 70255 h 70255"/>
                <a:gd name="connsiteX3" fmla="*/ 95250 w 95250"/>
                <a:gd name="connsiteY3" fmla="*/ 0 h 70255"/>
                <a:gd name="connsiteX4" fmla="*/ 33338 w 95250"/>
                <a:gd name="connsiteY4" fmla="*/ 8343 h 70255"/>
                <a:gd name="connsiteX0" fmla="*/ 33338 w 95250"/>
                <a:gd name="connsiteY0" fmla="*/ 0 h 61912"/>
                <a:gd name="connsiteX1" fmla="*/ 0 w 95250"/>
                <a:gd name="connsiteY1" fmla="*/ 61912 h 61912"/>
                <a:gd name="connsiteX2" fmla="*/ 95250 w 95250"/>
                <a:gd name="connsiteY2" fmla="*/ 61912 h 61912"/>
                <a:gd name="connsiteX3" fmla="*/ 95250 w 95250"/>
                <a:gd name="connsiteY3" fmla="*/ 2578 h 61912"/>
                <a:gd name="connsiteX4" fmla="*/ 33338 w 95250"/>
                <a:gd name="connsiteY4" fmla="*/ 0 h 61912"/>
                <a:gd name="connsiteX0" fmla="*/ 33338 w 95250"/>
                <a:gd name="connsiteY0" fmla="*/ 1791 h 63703"/>
                <a:gd name="connsiteX1" fmla="*/ 0 w 95250"/>
                <a:gd name="connsiteY1" fmla="*/ 63703 h 63703"/>
                <a:gd name="connsiteX2" fmla="*/ 95250 w 95250"/>
                <a:gd name="connsiteY2" fmla="*/ 63703 h 63703"/>
                <a:gd name="connsiteX3" fmla="*/ 95250 w 95250"/>
                <a:gd name="connsiteY3" fmla="*/ 0 h 63703"/>
                <a:gd name="connsiteX4" fmla="*/ 33338 w 95250"/>
                <a:gd name="connsiteY4" fmla="*/ 1791 h 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63703">
                  <a:moveTo>
                    <a:pt x="33338" y="1791"/>
                  </a:moveTo>
                  <a:lnTo>
                    <a:pt x="0" y="63703"/>
                  </a:lnTo>
                  <a:lnTo>
                    <a:pt x="95250" y="63703"/>
                  </a:lnTo>
                  <a:lnTo>
                    <a:pt x="95250" y="0"/>
                  </a:lnTo>
                  <a:lnTo>
                    <a:pt x="33338" y="179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739769" y="3284560"/>
            <a:ext cx="618090" cy="387798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AD9A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Punkt 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768661" y="3284560"/>
            <a:ext cx="679899" cy="1938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9A84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AD9A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Punkt B</a:t>
            </a:r>
          </a:p>
        </p:txBody>
      </p:sp>
      <p:sp>
        <p:nvSpPr>
          <p:cNvPr id="123" name="Oval 122"/>
          <p:cNvSpPr/>
          <p:nvPr/>
        </p:nvSpPr>
        <p:spPr>
          <a:xfrm>
            <a:off x="1913544" y="3501863"/>
            <a:ext cx="150261" cy="150261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972003" y="3501863"/>
            <a:ext cx="150261" cy="150261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5" name="Straight Connector 124"/>
          <p:cNvCxnSpPr>
            <a:stCxn id="94" idx="2"/>
          </p:cNvCxnSpPr>
          <p:nvPr/>
        </p:nvCxnSpPr>
        <p:spPr>
          <a:xfrm>
            <a:off x="5522719" y="1750325"/>
            <a:ext cx="98047" cy="490236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89" idx="2"/>
          </p:cNvCxnSpPr>
          <p:nvPr/>
        </p:nvCxnSpPr>
        <p:spPr>
          <a:xfrm flipH="1">
            <a:off x="6819968" y="1916525"/>
            <a:ext cx="47628" cy="351677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90" idx="2"/>
          </p:cNvCxnSpPr>
          <p:nvPr/>
        </p:nvCxnSpPr>
        <p:spPr>
          <a:xfrm flipH="1">
            <a:off x="8006521" y="1916525"/>
            <a:ext cx="205952" cy="351677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93" idx="2"/>
          </p:cNvCxnSpPr>
          <p:nvPr/>
        </p:nvCxnSpPr>
        <p:spPr>
          <a:xfrm>
            <a:off x="4005659" y="1916525"/>
            <a:ext cx="184526" cy="324036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2" idx="3"/>
          </p:cNvCxnSpPr>
          <p:nvPr/>
        </p:nvCxnSpPr>
        <p:spPr>
          <a:xfrm>
            <a:off x="3031784" y="2157462"/>
            <a:ext cx="479769" cy="249298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91" idx="1"/>
          </p:cNvCxnSpPr>
          <p:nvPr/>
        </p:nvCxnSpPr>
        <p:spPr>
          <a:xfrm flipH="1">
            <a:off x="8673024" y="2074362"/>
            <a:ext cx="513322" cy="332398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0" idx="0"/>
          </p:cNvCxnSpPr>
          <p:nvPr/>
        </p:nvCxnSpPr>
        <p:spPr>
          <a:xfrm flipV="1">
            <a:off x="4084981" y="4464446"/>
            <a:ext cx="142549" cy="448598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7" idx="1"/>
          </p:cNvCxnSpPr>
          <p:nvPr/>
        </p:nvCxnSpPr>
        <p:spPr>
          <a:xfrm flipH="1" flipV="1">
            <a:off x="8643812" y="4356435"/>
            <a:ext cx="494612" cy="265848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96" idx="0"/>
          </p:cNvCxnSpPr>
          <p:nvPr/>
        </p:nvCxnSpPr>
        <p:spPr>
          <a:xfrm flipH="1" flipV="1">
            <a:off x="8006523" y="4464446"/>
            <a:ext cx="297838" cy="448598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99" idx="3"/>
          </p:cNvCxnSpPr>
          <p:nvPr/>
        </p:nvCxnSpPr>
        <p:spPr>
          <a:xfrm flipV="1">
            <a:off x="3221706" y="4356436"/>
            <a:ext cx="343616" cy="182747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5" idx="0"/>
          </p:cNvCxnSpPr>
          <p:nvPr/>
        </p:nvCxnSpPr>
        <p:spPr>
          <a:xfrm flipH="1" flipV="1">
            <a:off x="5485089" y="4464446"/>
            <a:ext cx="18350" cy="531698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98" idx="0"/>
          </p:cNvCxnSpPr>
          <p:nvPr/>
        </p:nvCxnSpPr>
        <p:spPr>
          <a:xfrm flipH="1" flipV="1">
            <a:off x="6782715" y="4489358"/>
            <a:ext cx="146010" cy="423686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7519517" y="2351091"/>
            <a:ext cx="895805" cy="342468"/>
            <a:chOff x="5995264" y="2719801"/>
            <a:chExt cx="895805" cy="342468"/>
          </a:xfrm>
        </p:grpSpPr>
        <p:sp>
          <p:nvSpPr>
            <p:cNvPr id="139" name="Freeform 138"/>
            <p:cNvSpPr/>
            <p:nvPr/>
          </p:nvSpPr>
          <p:spPr>
            <a:xfrm>
              <a:off x="5995264" y="2719801"/>
              <a:ext cx="895805" cy="342468"/>
            </a:xfrm>
            <a:custGeom>
              <a:avLst/>
              <a:gdLst>
                <a:gd name="connsiteX0" fmla="*/ 1080654 w 1745673"/>
                <a:gd name="connsiteY0" fmla="*/ 237507 h 807522"/>
                <a:gd name="connsiteX1" fmla="*/ 1543792 w 1745673"/>
                <a:gd name="connsiteY1" fmla="*/ 35626 h 807522"/>
                <a:gd name="connsiteX2" fmla="*/ 1721922 w 1745673"/>
                <a:gd name="connsiteY2" fmla="*/ 47501 h 807522"/>
                <a:gd name="connsiteX3" fmla="*/ 1745673 w 1745673"/>
                <a:gd name="connsiteY3" fmla="*/ 71252 h 807522"/>
                <a:gd name="connsiteX4" fmla="*/ 1745673 w 1745673"/>
                <a:gd name="connsiteY4" fmla="*/ 154379 h 807522"/>
                <a:gd name="connsiteX5" fmla="*/ 1733797 w 1745673"/>
                <a:gd name="connsiteY5" fmla="*/ 201881 h 807522"/>
                <a:gd name="connsiteX6" fmla="*/ 760021 w 1745673"/>
                <a:gd name="connsiteY6" fmla="*/ 724395 h 807522"/>
                <a:gd name="connsiteX7" fmla="*/ 201880 w 1745673"/>
                <a:gd name="connsiteY7" fmla="*/ 807522 h 807522"/>
                <a:gd name="connsiteX8" fmla="*/ 0 w 1745673"/>
                <a:gd name="connsiteY8" fmla="*/ 581891 h 807522"/>
                <a:gd name="connsiteX9" fmla="*/ 59377 w 1745673"/>
                <a:gd name="connsiteY9" fmla="*/ 534390 h 807522"/>
                <a:gd name="connsiteX10" fmla="*/ 344384 w 1745673"/>
                <a:gd name="connsiteY10" fmla="*/ 593766 h 807522"/>
                <a:gd name="connsiteX11" fmla="*/ 795647 w 1745673"/>
                <a:gd name="connsiteY11" fmla="*/ 403761 h 807522"/>
                <a:gd name="connsiteX12" fmla="*/ 273132 w 1745673"/>
                <a:gd name="connsiteY12" fmla="*/ 35626 h 807522"/>
                <a:gd name="connsiteX13" fmla="*/ 332509 w 1745673"/>
                <a:gd name="connsiteY13" fmla="*/ 0 h 807522"/>
                <a:gd name="connsiteX14" fmla="*/ 1080654 w 1745673"/>
                <a:gd name="connsiteY14" fmla="*/ 237507 h 80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673" h="807522">
                  <a:moveTo>
                    <a:pt x="1080654" y="237507"/>
                  </a:moveTo>
                  <a:lnTo>
                    <a:pt x="1543792" y="35626"/>
                  </a:lnTo>
                  <a:lnTo>
                    <a:pt x="1721922" y="47501"/>
                  </a:lnTo>
                  <a:lnTo>
                    <a:pt x="1745673" y="71252"/>
                  </a:lnTo>
                  <a:lnTo>
                    <a:pt x="1745673" y="154379"/>
                  </a:lnTo>
                  <a:lnTo>
                    <a:pt x="1733797" y="201881"/>
                  </a:lnTo>
                  <a:lnTo>
                    <a:pt x="760021" y="724395"/>
                  </a:lnTo>
                  <a:lnTo>
                    <a:pt x="201880" y="807522"/>
                  </a:lnTo>
                  <a:lnTo>
                    <a:pt x="0" y="581891"/>
                  </a:lnTo>
                  <a:lnTo>
                    <a:pt x="59377" y="534390"/>
                  </a:lnTo>
                  <a:lnTo>
                    <a:pt x="344384" y="593766"/>
                  </a:lnTo>
                  <a:lnTo>
                    <a:pt x="795647" y="403761"/>
                  </a:lnTo>
                  <a:lnTo>
                    <a:pt x="273132" y="35626"/>
                  </a:lnTo>
                  <a:lnTo>
                    <a:pt x="332509" y="0"/>
                  </a:lnTo>
                  <a:lnTo>
                    <a:pt x="1080654" y="23750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 rot="20321420">
              <a:off x="6778304" y="2755699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20321420">
              <a:off x="6631382" y="2805113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20321420">
              <a:off x="6565777" y="2833625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20321420">
              <a:off x="6498340" y="2863065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919934" y="1584126"/>
            <a:ext cx="895805" cy="342468"/>
            <a:chOff x="5995264" y="2719801"/>
            <a:chExt cx="895805" cy="342468"/>
          </a:xfrm>
        </p:grpSpPr>
        <p:sp>
          <p:nvSpPr>
            <p:cNvPr id="145" name="Freeform 144"/>
            <p:cNvSpPr/>
            <p:nvPr/>
          </p:nvSpPr>
          <p:spPr>
            <a:xfrm>
              <a:off x="5995264" y="2719801"/>
              <a:ext cx="895805" cy="342468"/>
            </a:xfrm>
            <a:custGeom>
              <a:avLst/>
              <a:gdLst>
                <a:gd name="connsiteX0" fmla="*/ 1080654 w 1745673"/>
                <a:gd name="connsiteY0" fmla="*/ 237507 h 807522"/>
                <a:gd name="connsiteX1" fmla="*/ 1543792 w 1745673"/>
                <a:gd name="connsiteY1" fmla="*/ 35626 h 807522"/>
                <a:gd name="connsiteX2" fmla="*/ 1721922 w 1745673"/>
                <a:gd name="connsiteY2" fmla="*/ 47501 h 807522"/>
                <a:gd name="connsiteX3" fmla="*/ 1745673 w 1745673"/>
                <a:gd name="connsiteY3" fmla="*/ 71252 h 807522"/>
                <a:gd name="connsiteX4" fmla="*/ 1745673 w 1745673"/>
                <a:gd name="connsiteY4" fmla="*/ 154379 h 807522"/>
                <a:gd name="connsiteX5" fmla="*/ 1733797 w 1745673"/>
                <a:gd name="connsiteY5" fmla="*/ 201881 h 807522"/>
                <a:gd name="connsiteX6" fmla="*/ 760021 w 1745673"/>
                <a:gd name="connsiteY6" fmla="*/ 724395 h 807522"/>
                <a:gd name="connsiteX7" fmla="*/ 201880 w 1745673"/>
                <a:gd name="connsiteY7" fmla="*/ 807522 h 807522"/>
                <a:gd name="connsiteX8" fmla="*/ 0 w 1745673"/>
                <a:gd name="connsiteY8" fmla="*/ 581891 h 807522"/>
                <a:gd name="connsiteX9" fmla="*/ 59377 w 1745673"/>
                <a:gd name="connsiteY9" fmla="*/ 534390 h 807522"/>
                <a:gd name="connsiteX10" fmla="*/ 344384 w 1745673"/>
                <a:gd name="connsiteY10" fmla="*/ 593766 h 807522"/>
                <a:gd name="connsiteX11" fmla="*/ 795647 w 1745673"/>
                <a:gd name="connsiteY11" fmla="*/ 403761 h 807522"/>
                <a:gd name="connsiteX12" fmla="*/ 273132 w 1745673"/>
                <a:gd name="connsiteY12" fmla="*/ 35626 h 807522"/>
                <a:gd name="connsiteX13" fmla="*/ 332509 w 1745673"/>
                <a:gd name="connsiteY13" fmla="*/ 0 h 807522"/>
                <a:gd name="connsiteX14" fmla="*/ 1080654 w 1745673"/>
                <a:gd name="connsiteY14" fmla="*/ 237507 h 80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673" h="807522">
                  <a:moveTo>
                    <a:pt x="1080654" y="237507"/>
                  </a:moveTo>
                  <a:lnTo>
                    <a:pt x="1543792" y="35626"/>
                  </a:lnTo>
                  <a:lnTo>
                    <a:pt x="1721922" y="47501"/>
                  </a:lnTo>
                  <a:lnTo>
                    <a:pt x="1745673" y="71252"/>
                  </a:lnTo>
                  <a:lnTo>
                    <a:pt x="1745673" y="154379"/>
                  </a:lnTo>
                  <a:lnTo>
                    <a:pt x="1733797" y="201881"/>
                  </a:lnTo>
                  <a:lnTo>
                    <a:pt x="760021" y="724395"/>
                  </a:lnTo>
                  <a:lnTo>
                    <a:pt x="201880" y="807522"/>
                  </a:lnTo>
                  <a:lnTo>
                    <a:pt x="0" y="581891"/>
                  </a:lnTo>
                  <a:lnTo>
                    <a:pt x="59377" y="534390"/>
                  </a:lnTo>
                  <a:lnTo>
                    <a:pt x="344384" y="593766"/>
                  </a:lnTo>
                  <a:lnTo>
                    <a:pt x="795647" y="403761"/>
                  </a:lnTo>
                  <a:lnTo>
                    <a:pt x="273132" y="35626"/>
                  </a:lnTo>
                  <a:lnTo>
                    <a:pt x="332509" y="0"/>
                  </a:lnTo>
                  <a:lnTo>
                    <a:pt x="1080654" y="23750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 rot="20321420">
              <a:off x="6778304" y="2755699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 rot="20321420">
              <a:off x="6631382" y="2805113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 rot="20321420">
              <a:off x="6565777" y="2833625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20321420">
              <a:off x="6498340" y="2863065"/>
              <a:ext cx="30139" cy="24908"/>
            </a:xfrm>
            <a:prstGeom prst="round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118343" y="3657558"/>
            <a:ext cx="425485" cy="258031"/>
            <a:chOff x="2449854" y="4408251"/>
            <a:chExt cx="425485" cy="258031"/>
          </a:xfrm>
        </p:grpSpPr>
        <p:sp>
          <p:nvSpPr>
            <p:cNvPr id="151" name="Oval 150"/>
            <p:cNvSpPr/>
            <p:nvPr/>
          </p:nvSpPr>
          <p:spPr>
            <a:xfrm>
              <a:off x="2449854" y="4531030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740087" y="4531030"/>
              <a:ext cx="135252" cy="135252"/>
            </a:xfrm>
            <a:prstGeom prst="ellipse">
              <a:avLst/>
            </a:prstGeom>
            <a:noFill/>
            <a:ln w="19050" cap="flat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2578458" y="4490968"/>
              <a:ext cx="184758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573576" y="4466614"/>
              <a:ext cx="27521" cy="140833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58" idx="2"/>
            </p:cNvCxnSpPr>
            <p:nvPr/>
          </p:nvCxnSpPr>
          <p:spPr>
            <a:xfrm flipH="1">
              <a:off x="2660752" y="4490968"/>
              <a:ext cx="95577" cy="119501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2756133" y="4459374"/>
              <a:ext cx="58576" cy="145755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2524534" y="4593894"/>
              <a:ext cx="67624" cy="1"/>
            </a:xfrm>
            <a:prstGeom prst="line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2625114" y="4525381"/>
              <a:ext cx="71275" cy="85088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623409" y="4433915"/>
              <a:ext cx="124069" cy="75205"/>
            </a:xfrm>
            <a:prstGeom prst="ellipse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2483768" y="4463401"/>
              <a:ext cx="139641" cy="45719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1" name="Arc 160"/>
            <p:cNvSpPr/>
            <p:nvPr/>
          </p:nvSpPr>
          <p:spPr>
            <a:xfrm>
              <a:off x="2642070" y="4408251"/>
              <a:ext cx="110250" cy="62293"/>
            </a:xfrm>
            <a:prstGeom prst="arc">
              <a:avLst/>
            </a:prstGeom>
            <a:ln w="1905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2601943" y="4578458"/>
              <a:ext cx="71275" cy="45719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2740320" y="4436571"/>
              <a:ext cx="45719" cy="45719"/>
            </a:xfrm>
            <a:prstGeom prst="roundRect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Flowchart: Manual Operation 163"/>
          <p:cNvSpPr/>
          <p:nvPr/>
        </p:nvSpPr>
        <p:spPr>
          <a:xfrm>
            <a:off x="4556418" y="4100435"/>
            <a:ext cx="145704" cy="133335"/>
          </a:xfrm>
          <a:prstGeom prst="flowChartManualOperation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552011" y="4356434"/>
            <a:ext cx="141817" cy="1"/>
          </a:xfrm>
          <a:prstGeom prst="line">
            <a:avLst/>
          </a:prstGeom>
          <a:ln w="28575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4629270" y="4212418"/>
            <a:ext cx="1" cy="144016"/>
          </a:xfrm>
          <a:prstGeom prst="line">
            <a:avLst/>
          </a:prstGeom>
          <a:ln w="28575" cap="flat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eform 166"/>
          <p:cNvSpPr/>
          <p:nvPr/>
        </p:nvSpPr>
        <p:spPr>
          <a:xfrm>
            <a:off x="4666464" y="4147872"/>
            <a:ext cx="177338" cy="171796"/>
          </a:xfrm>
          <a:custGeom>
            <a:avLst/>
            <a:gdLst>
              <a:gd name="connsiteX0" fmla="*/ 0 w 177338"/>
              <a:gd name="connsiteY0" fmla="*/ 0 h 171796"/>
              <a:gd name="connsiteX1" fmla="*/ 94211 w 177338"/>
              <a:gd name="connsiteY1" fmla="*/ 33251 h 171796"/>
              <a:gd name="connsiteX2" fmla="*/ 55418 w 177338"/>
              <a:gd name="connsiteY2" fmla="*/ 121920 h 171796"/>
              <a:gd name="connsiteX3" fmla="*/ 105294 w 177338"/>
              <a:gd name="connsiteY3" fmla="*/ 171796 h 171796"/>
              <a:gd name="connsiteX4" fmla="*/ 177338 w 177338"/>
              <a:gd name="connsiteY4" fmla="*/ 121920 h 1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38" h="171796">
                <a:moveTo>
                  <a:pt x="0" y="0"/>
                </a:moveTo>
                <a:cubicBezTo>
                  <a:pt x="42487" y="6465"/>
                  <a:pt x="84975" y="12931"/>
                  <a:pt x="94211" y="33251"/>
                </a:cubicBezTo>
                <a:cubicBezTo>
                  <a:pt x="103447" y="53571"/>
                  <a:pt x="53571" y="98829"/>
                  <a:pt x="55418" y="121920"/>
                </a:cubicBezTo>
                <a:cubicBezTo>
                  <a:pt x="57265" y="145011"/>
                  <a:pt x="84974" y="171796"/>
                  <a:pt x="105294" y="171796"/>
                </a:cubicBezTo>
                <a:cubicBezTo>
                  <a:pt x="125614" y="171796"/>
                  <a:pt x="151476" y="146858"/>
                  <a:pt x="177338" y="121920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4831351" y="4253184"/>
            <a:ext cx="81119" cy="45719"/>
            <a:chOff x="3635896" y="4568934"/>
            <a:chExt cx="81119" cy="45719"/>
          </a:xfrm>
        </p:grpSpPr>
        <p:sp>
          <p:nvSpPr>
            <p:cNvPr id="169" name="Flowchart: Delay 168"/>
            <p:cNvSpPr/>
            <p:nvPr/>
          </p:nvSpPr>
          <p:spPr>
            <a:xfrm flipH="1">
              <a:off x="3635896" y="4568934"/>
              <a:ext cx="54639" cy="45719"/>
            </a:xfrm>
            <a:prstGeom prst="flowChartDelay">
              <a:avLst/>
            </a:prstGeom>
            <a:solidFill>
              <a:schemeClr val="accent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3688446" y="4600465"/>
              <a:ext cx="28569" cy="0"/>
            </a:xfrm>
            <a:prstGeom prst="line">
              <a:avLst/>
            </a:prstGeom>
            <a:ln w="1270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688446" y="4581128"/>
              <a:ext cx="28569" cy="0"/>
            </a:xfrm>
            <a:prstGeom prst="line">
              <a:avLst/>
            </a:prstGeom>
            <a:ln w="12700" cap="flat">
              <a:solidFill>
                <a:schemeClr val="accent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Lightning Bolt 171"/>
          <p:cNvSpPr/>
          <p:nvPr/>
        </p:nvSpPr>
        <p:spPr>
          <a:xfrm>
            <a:off x="4600377" y="4112803"/>
            <a:ext cx="58097" cy="110221"/>
          </a:xfrm>
          <a:prstGeom prst="lightningBolt">
            <a:avLst/>
          </a:prstGeom>
          <a:solidFill>
            <a:schemeClr val="bg1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9" name="Picture 22" descr="http://40.media.tumblr.com/tumblr_mbn8akJO7M1r45v2mo1_r3_5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1" y="3806435"/>
            <a:ext cx="161309" cy="3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6" descr="http://citywheels.ch/wp-content/uploads/segway-transparent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5" y="3880335"/>
            <a:ext cx="185186" cy="2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2" descr="http://40.media.tumblr.com/tumblr_mbn8akJO7M1r45v2mo1_r3_5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99" y="3806435"/>
            <a:ext cx="161309" cy="3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6" descr="http://citywheels.ch/wp-content/uploads/segway-transparent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11" y="3833789"/>
            <a:ext cx="185186" cy="2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334433" y="5463251"/>
            <a:ext cx="11557530" cy="69869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252476" tIns="76200" rIns="252476" bIns="76200" rtlCol="0" anchor="ctr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80000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D9A84"/>
              </a:buClr>
              <a:buSzPct val="80000"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Samspill på tvers av ulike tjenester og aktører i økosystemet er kritisk for å levere gode tjenester til sluttbrukerne </a:t>
            </a:r>
          </a:p>
        </p:txBody>
      </p:sp>
      <p:sp>
        <p:nvSpPr>
          <p:cNvPr id="185" name="TekstSylinder 184">
            <a:extLst>
              <a:ext uri="{FF2B5EF4-FFF2-40B4-BE49-F238E27FC236}">
                <a16:creationId xmlns:a16="http://schemas.microsoft.com/office/drawing/2014/main" id="{A9E27202-8898-2E48-8B04-A34D6082A91F}"/>
              </a:ext>
            </a:extLst>
          </p:cNvPr>
          <p:cNvSpPr txBox="1"/>
          <p:nvPr/>
        </p:nvSpPr>
        <p:spPr>
          <a:xfrm>
            <a:off x="99762" y="6550621"/>
            <a:ext cx="44370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Bertel O. Steen</a:t>
            </a:r>
          </a:p>
        </p:txBody>
      </p:sp>
    </p:spTree>
    <p:extLst>
      <p:ext uri="{BB962C8B-B14F-4D97-AF65-F5344CB8AC3E}">
        <p14:creationId xmlns:p14="http://schemas.microsoft.com/office/powerpoint/2010/main" val="25062561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416762"/>
            <a:ext cx="11523133" cy="635751"/>
          </a:xfrm>
        </p:spPr>
        <p:txBody>
          <a:bodyPr/>
          <a:lstStyle/>
          <a:p>
            <a:r>
              <a:rPr lang="nb-NO" dirty="0"/>
              <a:t>Det forventes at et helhetlig mobilitetstilbud i Norge vil være sammensatt av flere ulike tjenestetilbydere og løsninger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526607" y="2962052"/>
            <a:ext cx="1053296" cy="1030147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8000" tIns="108000" rIns="108000" bIns="108000" rtlCol="0" anchor="ctr"/>
          <a:lstStyle/>
          <a:p>
            <a:pPr algn="ctr" defTabSz="64293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16379" y="2221273"/>
            <a:ext cx="2673752" cy="2511706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8000" tIns="108000" rIns="108000" bIns="108000" rtlCol="0" anchor="ctr"/>
          <a:lstStyle/>
          <a:p>
            <a:pPr algn="ctr" defTabSz="64293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33473" y="1468919"/>
            <a:ext cx="4039564" cy="4016414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8000" tIns="108000" rIns="108000" bIns="108000" rtlCol="0" anchor="ctr"/>
          <a:lstStyle/>
          <a:p>
            <a:pPr algn="ctr" defTabSz="64293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31252" y="4618941"/>
            <a:ext cx="5221315" cy="757130"/>
            <a:chOff x="6731252" y="4618941"/>
            <a:chExt cx="5221315" cy="757130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7146109" y="5111544"/>
              <a:ext cx="1928542" cy="1478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9169651" y="4618941"/>
              <a:ext cx="2782916" cy="757130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dirty="0">
                  <a:solidFill>
                    <a:schemeClr val="tx2"/>
                  </a:solidFill>
                </a:rPr>
                <a:t>Utenfor bykjernen vil </a:t>
              </a:r>
              <a:r>
                <a:rPr lang="nb-NO" sz="1400" b="1" dirty="0">
                  <a:solidFill>
                    <a:schemeClr val="tx2"/>
                  </a:solidFill>
                </a:rPr>
                <a:t>personbilen</a:t>
              </a:r>
              <a:r>
                <a:rPr lang="nb-NO" sz="1400" dirty="0">
                  <a:solidFill>
                    <a:schemeClr val="tx2"/>
                  </a:solidFill>
                </a:rPr>
                <a:t> for en stor del av befolkningen fortsatt være det foretrukne og mest riktige transportmiddelet</a:t>
              </a:r>
            </a:p>
          </p:txBody>
        </p:sp>
        <p:pic>
          <p:nvPicPr>
            <p:cNvPr id="9228" name="Picture 12" descr="Bilderesultat for private ca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252" y="4814068"/>
              <a:ext cx="829714" cy="53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34391" y="2058551"/>
            <a:ext cx="5449351" cy="838774"/>
            <a:chOff x="334391" y="2058551"/>
            <a:chExt cx="5449351" cy="838774"/>
          </a:xfrm>
        </p:grpSpPr>
        <p:cxnSp>
          <p:nvCxnSpPr>
            <p:cNvPr id="11" name="Straight Connector 10"/>
            <p:cNvCxnSpPr/>
            <p:nvPr/>
          </p:nvCxnSpPr>
          <p:spPr bwMode="auto">
            <a:xfrm flipH="1">
              <a:off x="2689219" y="2467215"/>
              <a:ext cx="2430391" cy="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26" name="Picture 10" descr="Bilderesultat for car shari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7" r="29533"/>
            <a:stretch/>
          </p:blipFill>
          <p:spPr bwMode="auto">
            <a:xfrm>
              <a:off x="4705746" y="2108863"/>
              <a:ext cx="1077996" cy="788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4391" y="2058551"/>
              <a:ext cx="2354828" cy="838774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b="1" dirty="0">
                  <a:solidFill>
                    <a:schemeClr val="tx2"/>
                  </a:solidFill>
                </a:rPr>
                <a:t>Bildeling</a:t>
              </a:r>
              <a:r>
                <a:rPr lang="nb-NO" sz="1400" dirty="0">
                  <a:solidFill>
                    <a:schemeClr val="tx2"/>
                  </a:solidFill>
                </a:rPr>
                <a:t> vil også være representert utenfor bykjernen hvor privat-personer deler biler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4391" y="4354414"/>
            <a:ext cx="6139616" cy="757130"/>
            <a:chOff x="334391" y="4354414"/>
            <a:chExt cx="6139616" cy="757130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2689219" y="4654009"/>
              <a:ext cx="3406781" cy="669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24" name="Picture 8" descr="Bilderesultat for car 2 go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8" t="31441" r="16932" b="31308"/>
            <a:stretch/>
          </p:blipFill>
          <p:spPr bwMode="auto">
            <a:xfrm>
              <a:off x="5717993" y="4356823"/>
              <a:ext cx="756014" cy="432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34391" y="4354414"/>
              <a:ext cx="2354828" cy="757130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dirty="0">
                  <a:solidFill>
                    <a:schemeClr val="tx2"/>
                  </a:solidFill>
                </a:rPr>
                <a:t>Nærmere bykjernen kan ulike </a:t>
              </a:r>
              <a:r>
                <a:rPr lang="nb-NO" sz="1400" b="1" dirty="0">
                  <a:solidFill>
                    <a:schemeClr val="tx2"/>
                  </a:solidFill>
                </a:rPr>
                <a:t>bildelingskonsepter</a:t>
              </a:r>
              <a:r>
                <a:rPr lang="nb-NO" sz="1400" dirty="0">
                  <a:solidFill>
                    <a:schemeClr val="tx2"/>
                  </a:solidFill>
                </a:rPr>
                <a:t> tilbys isolert eller i kombinasjon med annet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61240" y="1620853"/>
            <a:ext cx="5991327" cy="864972"/>
            <a:chOff x="5961240" y="1620853"/>
            <a:chExt cx="5991327" cy="864972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 flipV="1">
              <a:off x="6358899" y="2082303"/>
              <a:ext cx="2715753" cy="996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30" name="Picture 14" descr="Bilderesultat for route bu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240" y="1783143"/>
              <a:ext cx="1313423" cy="70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169651" y="1620853"/>
              <a:ext cx="2782916" cy="757130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b="1" dirty="0">
                  <a:solidFill>
                    <a:schemeClr val="tx2"/>
                  </a:solidFill>
                </a:rPr>
                <a:t>Kollektivsystemer</a:t>
              </a:r>
              <a:r>
                <a:rPr lang="nb-NO" sz="1400" dirty="0">
                  <a:solidFill>
                    <a:schemeClr val="tx2"/>
                  </a:solidFill>
                </a:rPr>
                <a:t> må være velutbygd og for mange det vanlige midlet for å komme seg til byen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9002" y="2771777"/>
            <a:ext cx="5793565" cy="794997"/>
            <a:chOff x="6159002" y="2771777"/>
            <a:chExt cx="5793565" cy="794997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731252" y="3104310"/>
              <a:ext cx="2343399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22" name="Picture 6" descr="Bilderesultat for easymil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002" y="2866798"/>
              <a:ext cx="841801" cy="69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9169651" y="2771777"/>
              <a:ext cx="2782916" cy="757130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b="1" dirty="0">
                  <a:solidFill>
                    <a:schemeClr val="tx2"/>
                  </a:solidFill>
                </a:rPr>
                <a:t>Selvkjørende løsninger</a:t>
              </a:r>
              <a:r>
                <a:rPr lang="nb-NO" sz="1400" dirty="0">
                  <a:solidFill>
                    <a:schemeClr val="tx2"/>
                  </a:solidFill>
                </a:rPr>
                <a:t> vil være tilbud i enkeltområder -  som matebusser og ledd i reiseveien, eller som «robot-taxier»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9735" y="3700231"/>
            <a:ext cx="6132409" cy="654183"/>
            <a:chOff x="6039735" y="3700231"/>
            <a:chExt cx="6132409" cy="654183"/>
          </a:xfrm>
        </p:grpSpPr>
        <p:pic>
          <p:nvPicPr>
            <p:cNvPr id="9220" name="Picture 4" descr="Bilderesultat for bike shar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735" y="3700231"/>
              <a:ext cx="638329" cy="48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Connector 31"/>
            <p:cNvCxnSpPr/>
            <p:nvPr/>
          </p:nvCxnSpPr>
          <p:spPr bwMode="auto">
            <a:xfrm flipH="1">
              <a:off x="6579902" y="4081753"/>
              <a:ext cx="2494749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9169651" y="3763483"/>
              <a:ext cx="3002493" cy="590931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b="1" dirty="0" err="1">
                  <a:solidFill>
                    <a:schemeClr val="tx2"/>
                  </a:solidFill>
                </a:rPr>
                <a:t>Bysykler</a:t>
              </a:r>
              <a:r>
                <a:rPr lang="nb-NO" sz="1400" dirty="0">
                  <a:solidFill>
                    <a:schemeClr val="tx2"/>
                  </a:solidFill>
                </a:rPr>
                <a:t> forventes å øke i popularitet, og man får flere stativer og mer moderne løsninger</a:t>
              </a:r>
            </a:p>
          </p:txBody>
        </p:sp>
      </p:grpSp>
      <p:sp>
        <p:nvSpPr>
          <p:cNvPr id="67" name="Rectangle 66"/>
          <p:cNvSpPr/>
          <p:nvPr/>
        </p:nvSpPr>
        <p:spPr bwMode="auto">
          <a:xfrm>
            <a:off x="334391" y="1236472"/>
            <a:ext cx="10226040" cy="249299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42938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000000"/>
                </a:solidFill>
                <a:latin typeface="Arial" panose="020B0604020202020204" pitchFamily="34" charset="0"/>
              </a:rPr>
              <a:t>Mobilitet - Illustrasjon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838" y="3241905"/>
            <a:ext cx="5741164" cy="498817"/>
            <a:chOff x="367838" y="3241905"/>
            <a:chExt cx="5741164" cy="498817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2689220" y="3465513"/>
              <a:ext cx="3244855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367838" y="3241905"/>
              <a:ext cx="2222500" cy="378565"/>
            </a:xfrm>
            <a:prstGeom prst="rect">
              <a:avLst/>
            </a:prstGeom>
            <a:noFill/>
            <a:effectLst/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ct val="80000"/>
              </a:pPr>
              <a:r>
                <a:rPr lang="nb-NO" sz="1400" dirty="0">
                  <a:solidFill>
                    <a:schemeClr val="tx2"/>
                  </a:solidFill>
                </a:rPr>
                <a:t>Bykjerner vil være tilrettelagt for </a:t>
              </a:r>
              <a:r>
                <a:rPr lang="nb-NO" sz="1400" b="1" dirty="0">
                  <a:solidFill>
                    <a:schemeClr val="tx2"/>
                  </a:solidFill>
                </a:rPr>
                <a:t>gående</a:t>
              </a:r>
            </a:p>
          </p:txBody>
        </p:sp>
        <p:pic>
          <p:nvPicPr>
            <p:cNvPr id="9235" name="Picture 19" descr="Bilderesultat for walking draw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413" y="3266795"/>
              <a:ext cx="328589" cy="473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34433" y="5580481"/>
            <a:ext cx="11523134" cy="69869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252476" tIns="76200" rIns="252476" bIns="76200" rtlCol="0" anchor="ctr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80000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nb-NO" dirty="0"/>
              <a:t>Fremtidens mobilitetsløsninger forventes å variere mellom byområdene og mellom mer rurale områder – bilen vil fortsatt være en sentral komponent i fremtidige mobilitetssystemer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CF77F0EB-BA26-6643-8065-226833C2B34D}"/>
              </a:ext>
            </a:extLst>
          </p:cNvPr>
          <p:cNvSpPr txBox="1"/>
          <p:nvPr/>
        </p:nvSpPr>
        <p:spPr>
          <a:xfrm>
            <a:off x="99762" y="6550621"/>
            <a:ext cx="44370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Bertel O. Steen</a:t>
            </a:r>
          </a:p>
        </p:txBody>
      </p:sp>
    </p:spTree>
    <p:extLst>
      <p:ext uri="{BB962C8B-B14F-4D97-AF65-F5344CB8AC3E}">
        <p14:creationId xmlns:p14="http://schemas.microsoft.com/office/powerpoint/2010/main" val="473338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hqprint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38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62" y="0"/>
            <a:ext cx="12215491" cy="68746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4434" y="310771"/>
            <a:ext cx="11523133" cy="741742"/>
          </a:xfrm>
        </p:spPr>
        <p:txBody>
          <a:bodyPr/>
          <a:lstStyle/>
          <a:p>
            <a:r>
              <a:rPr lang="nb-NO" sz="2800" dirty="0">
                <a:solidFill>
                  <a:schemeClr val="bg1"/>
                </a:solidFill>
              </a:rPr>
              <a:t>Bertel O. Steen vil være en sentral aktør innen nye mobilitetskonsepter, og vil tilby ulike tjenester knyttet til bildeling og annen mobilitet</a:t>
            </a:r>
          </a:p>
        </p:txBody>
      </p:sp>
      <p:sp>
        <p:nvSpPr>
          <p:cNvPr id="67" name="TekstSylinder 66"/>
          <p:cNvSpPr txBox="1"/>
          <p:nvPr/>
        </p:nvSpPr>
        <p:spPr>
          <a:xfrm>
            <a:off x="99762" y="6550621"/>
            <a:ext cx="4437088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nb-NO" sz="7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Bertel O. Steen - Bildet er hentet fra Mercedes-Benz</a:t>
            </a:r>
          </a:p>
        </p:txBody>
      </p:sp>
    </p:spTree>
    <p:extLst>
      <p:ext uri="{BB962C8B-B14F-4D97-AF65-F5344CB8AC3E}">
        <p14:creationId xmlns:p14="http://schemas.microsoft.com/office/powerpoint/2010/main" val="58837616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BOS_Template_NO0881_102013">
  <a:themeElements>
    <a:clrScheme name="Custom 4">
      <a:dk1>
        <a:srgbClr val="000000"/>
      </a:dk1>
      <a:lt1>
        <a:srgbClr val="FFFFFF"/>
      </a:lt1>
      <a:dk2>
        <a:srgbClr val="42ABBC"/>
      </a:dk2>
      <a:lt2>
        <a:srgbClr val="AD9A84"/>
      </a:lt2>
      <a:accent1>
        <a:srgbClr val="C8BBAC"/>
      </a:accent1>
      <a:accent2>
        <a:srgbClr val="DE4911"/>
      </a:accent2>
      <a:accent3>
        <a:srgbClr val="F1BE01"/>
      </a:accent3>
      <a:accent4>
        <a:srgbClr val="8A755C"/>
      </a:accent4>
      <a:accent5>
        <a:srgbClr val="E0DAD2"/>
      </a:accent5>
      <a:accent6>
        <a:srgbClr val="C9410E"/>
      </a:accent6>
      <a:hlink>
        <a:srgbClr val="F1BE01"/>
      </a:hlink>
      <a:folHlink>
        <a:srgbClr val="8A755C"/>
      </a:folHlink>
    </a:clrScheme>
    <a:fontScheme name="BOS PPT mal 2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>
          <a:noFill/>
        </a:ln>
        <a:effectLst/>
        <a:extLst/>
      </a:spPr>
      <a:bodyPr lIns="108000" tIns="108000" rIns="108000" bIns="108000" anchor="ctr"/>
      <a:lstStyle>
        <a:defPPr algn="ctr" defTabSz="642938" eaLnBrk="0" hangingPunct="0">
          <a:lnSpc>
            <a:spcPct val="100000"/>
          </a:lnSpc>
          <a:spcBef>
            <a:spcPct val="0"/>
          </a:spcBef>
          <a:buClrTx/>
          <a:buFontTx/>
          <a:buNone/>
          <a:defRPr sz="1200" b="1" dirty="0" smtClean="0">
            <a:solidFill>
              <a:schemeClr val="bg1"/>
            </a:solidFill>
          </a:defRPr>
        </a:defPPr>
      </a:lstStyle>
    </a:spDef>
    <a:lnDef>
      <a:spPr bwMode="auto">
        <a:noFill/>
        <a:ln w="6350" algn="ctr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184150" indent="-187325">
          <a:lnSpc>
            <a:spcPct val="90000"/>
          </a:lnSpc>
          <a:spcBef>
            <a:spcPts val="200"/>
          </a:spcBef>
          <a:buSzPct val="80000"/>
          <a:buFont typeface="Wingdings" panose="05000000000000000000" pitchFamily="2" charset="2"/>
          <a:buChar char="ð"/>
          <a:defRPr sz="1200" dirty="0" smtClean="0"/>
        </a:defPPr>
      </a:lstStyle>
    </a:txDef>
  </a:objectDefaults>
  <a:extraClrSchemeLst>
    <a:extraClrScheme>
      <a:clrScheme name="BOS PPT mal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 PPT mal 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7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8">
        <a:dk1>
          <a:srgbClr val="111111"/>
        </a:dk1>
        <a:lt1>
          <a:srgbClr val="FFFFFF"/>
        </a:lt1>
        <a:dk2>
          <a:srgbClr val="3A6FA4"/>
        </a:dk2>
        <a:lt2>
          <a:srgbClr val="AD9A84"/>
        </a:lt2>
        <a:accent1>
          <a:srgbClr val="C8BBAC"/>
        </a:accent1>
        <a:accent2>
          <a:srgbClr val="FF3300"/>
        </a:accent2>
        <a:accent3>
          <a:srgbClr val="FFFFFF"/>
        </a:accent3>
        <a:accent4>
          <a:srgbClr val="0D0D0D"/>
        </a:accent4>
        <a:accent5>
          <a:srgbClr val="E0DAD2"/>
        </a:accent5>
        <a:accent6>
          <a:srgbClr val="E72D00"/>
        </a:accent6>
        <a:hlink>
          <a:srgbClr val="FFDB43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9">
        <a:dk1>
          <a:srgbClr val="000000"/>
        </a:dk1>
        <a:lt1>
          <a:srgbClr val="FFFFFF"/>
        </a:lt1>
        <a:dk2>
          <a:srgbClr val="3A6FA4"/>
        </a:dk2>
        <a:lt2>
          <a:srgbClr val="AD9A84"/>
        </a:lt2>
        <a:accent1>
          <a:srgbClr val="C8BBA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E72D00"/>
        </a:accent6>
        <a:hlink>
          <a:srgbClr val="FFDB43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10">
        <a:dk1>
          <a:srgbClr val="000000"/>
        </a:dk1>
        <a:lt1>
          <a:srgbClr val="FFFFFF"/>
        </a:lt1>
        <a:dk2>
          <a:srgbClr val="5E92C6"/>
        </a:dk2>
        <a:lt2>
          <a:srgbClr val="AD9A84"/>
        </a:lt2>
        <a:accent1>
          <a:srgbClr val="C8BBA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E72D00"/>
        </a:accent6>
        <a:hlink>
          <a:srgbClr val="FFDB43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11">
        <a:dk1>
          <a:srgbClr val="000000"/>
        </a:dk1>
        <a:lt1>
          <a:srgbClr val="FFFFFF"/>
        </a:lt1>
        <a:dk2>
          <a:srgbClr val="38909E"/>
        </a:dk2>
        <a:lt2>
          <a:srgbClr val="AD9A84"/>
        </a:lt2>
        <a:accent1>
          <a:srgbClr val="C8BBAC"/>
        </a:accent1>
        <a:accent2>
          <a:srgbClr val="DE4911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C9410E"/>
        </a:accent6>
        <a:hlink>
          <a:srgbClr val="F1BE01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12">
        <a:dk1>
          <a:srgbClr val="000000"/>
        </a:dk1>
        <a:lt1>
          <a:srgbClr val="FFFFFF"/>
        </a:lt1>
        <a:dk2>
          <a:srgbClr val="42ABBC"/>
        </a:dk2>
        <a:lt2>
          <a:srgbClr val="AD9A84"/>
        </a:lt2>
        <a:accent1>
          <a:srgbClr val="C8BBAC"/>
        </a:accent1>
        <a:accent2>
          <a:srgbClr val="DE4911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C9410E"/>
        </a:accent6>
        <a:hlink>
          <a:srgbClr val="F1BE01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S_Template_NO0881_102013">
  <a:themeElements>
    <a:clrScheme name="Custom 4">
      <a:dk1>
        <a:srgbClr val="000000"/>
      </a:dk1>
      <a:lt1>
        <a:srgbClr val="FFFFFF"/>
      </a:lt1>
      <a:dk2>
        <a:srgbClr val="42ABBC"/>
      </a:dk2>
      <a:lt2>
        <a:srgbClr val="AD9A84"/>
      </a:lt2>
      <a:accent1>
        <a:srgbClr val="C8BBAC"/>
      </a:accent1>
      <a:accent2>
        <a:srgbClr val="DE4911"/>
      </a:accent2>
      <a:accent3>
        <a:srgbClr val="F1BE01"/>
      </a:accent3>
      <a:accent4>
        <a:srgbClr val="8A755C"/>
      </a:accent4>
      <a:accent5>
        <a:srgbClr val="E0DAD2"/>
      </a:accent5>
      <a:accent6>
        <a:srgbClr val="C9410E"/>
      </a:accent6>
      <a:hlink>
        <a:srgbClr val="F1BE01"/>
      </a:hlink>
      <a:folHlink>
        <a:srgbClr val="8A755C"/>
      </a:folHlink>
    </a:clrScheme>
    <a:fontScheme name="BOS PPT mal 2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>
          <a:noFill/>
        </a:ln>
        <a:effectLst/>
        <a:extLst/>
      </a:spPr>
      <a:bodyPr lIns="108000" tIns="108000" rIns="108000" bIns="108000" anchor="ctr"/>
      <a:lstStyle>
        <a:defPPr algn="ctr" defTabSz="642938" eaLnBrk="0" hangingPunct="0">
          <a:lnSpc>
            <a:spcPct val="100000"/>
          </a:lnSpc>
          <a:spcBef>
            <a:spcPct val="0"/>
          </a:spcBef>
          <a:buClrTx/>
          <a:buFontTx/>
          <a:buNone/>
          <a:defRPr sz="1200" b="1" dirty="0" smtClean="0">
            <a:solidFill>
              <a:schemeClr val="bg1"/>
            </a:solidFill>
          </a:defRPr>
        </a:defPPr>
      </a:lstStyle>
    </a:spDef>
    <a:lnDef>
      <a:spPr bwMode="auto">
        <a:noFill/>
        <a:ln w="6350" algn="ctr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184150" indent="-187325">
          <a:lnSpc>
            <a:spcPct val="90000"/>
          </a:lnSpc>
          <a:spcBef>
            <a:spcPts val="200"/>
          </a:spcBef>
          <a:buSzPct val="80000"/>
          <a:buFont typeface="Wingdings" panose="05000000000000000000" pitchFamily="2" charset="2"/>
          <a:buChar char="ð"/>
          <a:defRPr sz="1200" dirty="0" smtClean="0"/>
        </a:defPPr>
      </a:lstStyle>
    </a:txDef>
  </a:objectDefaults>
  <a:extraClrSchemeLst>
    <a:extraClrScheme>
      <a:clrScheme name="BOS PPT mal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 PPT mal 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7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8">
        <a:dk1>
          <a:srgbClr val="111111"/>
        </a:dk1>
        <a:lt1>
          <a:srgbClr val="FFFFFF"/>
        </a:lt1>
        <a:dk2>
          <a:srgbClr val="3A6FA4"/>
        </a:dk2>
        <a:lt2>
          <a:srgbClr val="AD9A84"/>
        </a:lt2>
        <a:accent1>
          <a:srgbClr val="C8BBAC"/>
        </a:accent1>
        <a:accent2>
          <a:srgbClr val="FF3300"/>
        </a:accent2>
        <a:accent3>
          <a:srgbClr val="FFFFFF"/>
        </a:accent3>
        <a:accent4>
          <a:srgbClr val="0D0D0D"/>
        </a:accent4>
        <a:accent5>
          <a:srgbClr val="E0DAD2"/>
        </a:accent5>
        <a:accent6>
          <a:srgbClr val="E72D00"/>
        </a:accent6>
        <a:hlink>
          <a:srgbClr val="FFDB43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9">
        <a:dk1>
          <a:srgbClr val="000000"/>
        </a:dk1>
        <a:lt1>
          <a:srgbClr val="FFFFFF"/>
        </a:lt1>
        <a:dk2>
          <a:srgbClr val="3A6FA4"/>
        </a:dk2>
        <a:lt2>
          <a:srgbClr val="AD9A84"/>
        </a:lt2>
        <a:accent1>
          <a:srgbClr val="C8BBA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E72D00"/>
        </a:accent6>
        <a:hlink>
          <a:srgbClr val="FFDB43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10">
        <a:dk1>
          <a:srgbClr val="000000"/>
        </a:dk1>
        <a:lt1>
          <a:srgbClr val="FFFFFF"/>
        </a:lt1>
        <a:dk2>
          <a:srgbClr val="5E92C6"/>
        </a:dk2>
        <a:lt2>
          <a:srgbClr val="AD9A84"/>
        </a:lt2>
        <a:accent1>
          <a:srgbClr val="C8BBA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E72D00"/>
        </a:accent6>
        <a:hlink>
          <a:srgbClr val="FFDB43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11">
        <a:dk1>
          <a:srgbClr val="000000"/>
        </a:dk1>
        <a:lt1>
          <a:srgbClr val="FFFFFF"/>
        </a:lt1>
        <a:dk2>
          <a:srgbClr val="38909E"/>
        </a:dk2>
        <a:lt2>
          <a:srgbClr val="AD9A84"/>
        </a:lt2>
        <a:accent1>
          <a:srgbClr val="C8BBAC"/>
        </a:accent1>
        <a:accent2>
          <a:srgbClr val="DE4911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C9410E"/>
        </a:accent6>
        <a:hlink>
          <a:srgbClr val="F1BE01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 PPT mal 2 12">
        <a:dk1>
          <a:srgbClr val="000000"/>
        </a:dk1>
        <a:lt1>
          <a:srgbClr val="FFFFFF"/>
        </a:lt1>
        <a:dk2>
          <a:srgbClr val="42ABBC"/>
        </a:dk2>
        <a:lt2>
          <a:srgbClr val="AD9A84"/>
        </a:lt2>
        <a:accent1>
          <a:srgbClr val="C8BBAC"/>
        </a:accent1>
        <a:accent2>
          <a:srgbClr val="DE4911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C9410E"/>
        </a:accent6>
        <a:hlink>
          <a:srgbClr val="F1BE01"/>
        </a:hlink>
        <a:folHlink>
          <a:srgbClr val="8A75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594</Words>
  <Application>Microsoft Macintosh PowerPoint</Application>
  <PresentationFormat>Widescreen</PresentationFormat>
  <Paragraphs>73</Paragraphs>
  <Slides>5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5" baseType="lpstr">
      <vt:lpstr>Arial</vt:lpstr>
      <vt:lpstr>Calibri</vt:lpstr>
      <vt:lpstr>CorpoS</vt:lpstr>
      <vt:lpstr>Garamond</vt:lpstr>
      <vt:lpstr>Mangal</vt:lpstr>
      <vt:lpstr>Symbol</vt:lpstr>
      <vt:lpstr>Wingdings</vt:lpstr>
      <vt:lpstr>3_BOS_Template_NO0881_102013</vt:lpstr>
      <vt:lpstr>BOS_Template_NO0881_102013</vt:lpstr>
      <vt:lpstr>think-cell Slide</vt:lpstr>
      <vt:lpstr>Kombinert mobilitet</vt:lpstr>
      <vt:lpstr>Om Bertel O. Steen</vt:lpstr>
      <vt:lpstr>I fremtiden går bilen fra å være hjertet i privat mobilitet til å bli en del av en helhetlig mobilitetskjede </vt:lpstr>
      <vt:lpstr>Det forventes at et helhetlig mobilitetstilbud i Norge vil være sammensatt av flere ulike tjenestetilbydere og løsninger</vt:lpstr>
      <vt:lpstr>Bertel O. Steen vil være en sentral aktør innen nye mobilitetskonsepter, og vil tilby ulike tjenester knyttet til bildeling og annen mobilitet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Kombinert mobilitet</dc:title>
  <dc:creator>Are Borvik Knutsen</dc:creator>
  <cp:lastModifiedBy>Are Borvik Knutsen</cp:lastModifiedBy>
  <cp:revision>3</cp:revision>
  <cp:lastPrinted>2018-02-06T18:42:00Z</cp:lastPrinted>
  <dcterms:created xsi:type="dcterms:W3CDTF">2018-02-06T12:31:19Z</dcterms:created>
  <dcterms:modified xsi:type="dcterms:W3CDTF">2018-02-06T18:46:11Z</dcterms:modified>
</cp:coreProperties>
</file>