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552EAF21-1ED6-4C2C-8AF8-2AAE77E3AA6C}">
          <p14:sldIdLst>
            <p14:sldId id="256"/>
            <p14:sldId id="258"/>
            <p14:sldId id="259"/>
            <p14:sldId id="260"/>
          </p14:sldIdLst>
        </p14:section>
        <p14:section name="Inndeling uten navn" id="{CA3A7E47-B44B-4F7C-9E64-068C7F721D22}">
          <p14:sldIdLst>
            <p14:sldId id="263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C70"/>
    <a:srgbClr val="908EB8"/>
    <a:srgbClr val="6D6D6D"/>
    <a:srgbClr val="4F4F4F"/>
    <a:srgbClr val="4B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0F79D-1263-48FB-8931-290C3BEE64B7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E708D-8EFF-48DB-9E0D-0D1A5E4A55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0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2326635"/>
            <a:ext cx="7556376" cy="45429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600" y="2782270"/>
            <a:ext cx="7556824" cy="40689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600" y="3833911"/>
            <a:ext cx="1652168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31600" y="3491631"/>
            <a:ext cx="7556824" cy="359891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Forfatter</a:t>
            </a:r>
            <a:endParaRPr lang="nb-NO" noProof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44829" y="2039419"/>
            <a:ext cx="754200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46000" y="4480545"/>
            <a:ext cx="7542000" cy="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ettbuss_ppt_mal_skisse_logo_s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5400000">
            <a:off x="1763243" y="352151"/>
            <a:ext cx="420589" cy="2291907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-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e sl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847816"/>
          </a:xfrm>
        </p:spPr>
        <p:txBody>
          <a:bodyPr anchor="t"/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plakat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777600"/>
          </a:xfrm>
        </p:spPr>
        <p:txBody>
          <a:bodyPr anchor="ctr"/>
          <a:lstStyle>
            <a:lvl1pPr algn="ctr">
              <a:defRPr sz="3200" b="0">
                <a:solidFill>
                  <a:schemeClr val="bg1"/>
                </a:solidFill>
                <a:latin typeface="Segoe Print" pitchFamily="2" charset="0"/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00" y="1573200"/>
            <a:ext cx="3524376" cy="4554000"/>
          </a:xfrm>
        </p:spPr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33200" y="1573200"/>
            <a:ext cx="3747600" cy="4554000"/>
          </a:xfrm>
        </p:spPr>
        <p:txBody>
          <a:bodyPr tIns="1620000"/>
          <a:lstStyle>
            <a:lvl1pPr algn="ctr">
              <a:buNone/>
              <a:defRPr/>
            </a:lvl1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6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00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1600" y="619199"/>
            <a:ext cx="7556824" cy="7848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73200"/>
            <a:ext cx="7556824" cy="45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000" y="6462000"/>
            <a:ext cx="6894352" cy="2412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  <p:pic>
        <p:nvPicPr>
          <p:cNvPr id="10" name="Picture 9" descr="ny_logo_ppt_topp.png"/>
          <p:cNvPicPr>
            <a:picLocks noChangeAspect="1"/>
          </p:cNvPicPr>
          <p:nvPr userDrawn="1"/>
        </p:nvPicPr>
        <p:blipFill>
          <a:blip r:embed="rId12" cstate="print"/>
          <a:srcRect t="29288"/>
          <a:stretch>
            <a:fillRect/>
          </a:stretch>
        </p:blipFill>
        <p:spPr>
          <a:xfrm>
            <a:off x="6974767" y="0"/>
            <a:ext cx="2188283" cy="4525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46000" y="52962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6000" y="640418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5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01C70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Clr>
          <a:srgbClr val="201C70"/>
        </a:buClr>
        <a:buFont typeface="Calibri" pitchFamily="34" charset="0"/>
        <a:buChar char="●"/>
        <a:defRPr sz="2000" kern="1200">
          <a:solidFill>
            <a:srgbClr val="4F4F4F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600" kern="1200">
          <a:solidFill>
            <a:srgbClr val="4F4F4F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400" kern="1200">
          <a:solidFill>
            <a:srgbClr val="4F4F4F"/>
          </a:solidFill>
          <a:latin typeface="+mn-lt"/>
          <a:ea typeface="+mn-ea"/>
          <a:cs typeface="+mn-cs"/>
        </a:defRPr>
      </a:lvl3pPr>
      <a:lvl4pPr marL="9906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899592" y="2564904"/>
            <a:ext cx="7556376" cy="454293"/>
          </a:xfrm>
        </p:spPr>
        <p:txBody>
          <a:bodyPr/>
          <a:lstStyle/>
          <a:p>
            <a:r>
              <a:rPr lang="nb-NO" dirty="0" smtClean="0"/>
              <a:t>Dialogkonferanse om systemtest av batterielektriske busser i Oslo sentrum</a:t>
            </a:r>
            <a:endParaRPr lang="nb-NO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899144" y="3020539"/>
            <a:ext cx="7556824" cy="406896"/>
          </a:xfrm>
        </p:spPr>
        <p:txBody>
          <a:bodyPr/>
          <a:lstStyle/>
          <a:p>
            <a:r>
              <a:rPr lang="nb-NO" dirty="0" smtClean="0"/>
              <a:t># Ruter</a:t>
            </a:r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899144" y="4072180"/>
            <a:ext cx="1652168" cy="365125"/>
          </a:xfrm>
        </p:spPr>
        <p:txBody>
          <a:bodyPr/>
          <a:lstStyle/>
          <a:p>
            <a:r>
              <a:rPr lang="nb-NO" dirty="0" smtClean="0"/>
              <a:t>2017.02.13</a:t>
            </a:r>
            <a:endParaRPr lang="nb-NO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899144" y="3729900"/>
            <a:ext cx="7556824" cy="359891"/>
          </a:xfrm>
        </p:spPr>
        <p:txBody>
          <a:bodyPr/>
          <a:lstStyle/>
          <a:p>
            <a:r>
              <a:rPr lang="nb-NO" dirty="0" smtClean="0"/>
              <a:t>Hans Petter Sundberg, Teknisk Direktør, Nettbuss AS</a:t>
            </a:r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1</a:t>
            </a:fld>
            <a:endParaRPr lang="nb-NO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Forretningsmodell og anskaffelsesstrategi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Operatørene har god erfaring med å håndtere infrastruktur i anbud</a:t>
            </a:r>
          </a:p>
          <a:p>
            <a:pPr lvl="1"/>
            <a:r>
              <a:rPr lang="nb-NO" dirty="0" smtClean="0"/>
              <a:t>Infrastruktur overlever som regel anbudsperioder</a:t>
            </a:r>
          </a:p>
          <a:p>
            <a:pPr lvl="2"/>
            <a:r>
              <a:rPr lang="nb-NO" dirty="0" smtClean="0"/>
              <a:t>Overdragelse av depot, verksted, vaskehaller, </a:t>
            </a:r>
            <a:r>
              <a:rPr lang="nb-NO" dirty="0" err="1" smtClean="0"/>
              <a:t>tankeanlegg</a:t>
            </a:r>
            <a:endParaRPr lang="nb-NO" dirty="0" smtClean="0"/>
          </a:p>
          <a:p>
            <a:pPr lvl="1"/>
            <a:r>
              <a:rPr lang="nb-NO" dirty="0" smtClean="0"/>
              <a:t>Bruka av underleverandører til nye etableringer</a:t>
            </a:r>
          </a:p>
          <a:p>
            <a:pPr lvl="2"/>
            <a:r>
              <a:rPr lang="nb-NO" dirty="0" smtClean="0"/>
              <a:t>Etablere og drifte anlegg for gassfylling samt etablere, depot, vaskehaller og </a:t>
            </a:r>
            <a:r>
              <a:rPr lang="nb-NO" dirty="0" err="1" smtClean="0"/>
              <a:t>tankeanlegg</a:t>
            </a:r>
            <a:endParaRPr lang="nb-NO" dirty="0" smtClean="0"/>
          </a:p>
          <a:p>
            <a:r>
              <a:rPr lang="nb-NO" dirty="0" smtClean="0"/>
              <a:t>Overgang til batteribusser endrer i liten grad på fundamentale forhold</a:t>
            </a:r>
          </a:p>
          <a:p>
            <a:pPr lvl="1"/>
            <a:r>
              <a:rPr lang="nb-NO" dirty="0" smtClean="0"/>
              <a:t>Nødvendig infrastruktur må etableres eller kan overdras</a:t>
            </a:r>
          </a:p>
          <a:p>
            <a:pPr lvl="2"/>
            <a:r>
              <a:rPr lang="nb-NO" dirty="0"/>
              <a:t>Depot, verksted, vaskehaller, </a:t>
            </a:r>
            <a:r>
              <a:rPr lang="nb-NO" dirty="0" err="1" smtClean="0"/>
              <a:t>tankeanlegg</a:t>
            </a:r>
            <a:r>
              <a:rPr lang="nb-NO" dirty="0" smtClean="0"/>
              <a:t>, ladesystemer</a:t>
            </a:r>
          </a:p>
          <a:p>
            <a:pPr lvl="1"/>
            <a:r>
              <a:rPr lang="nb-NO" dirty="0" smtClean="0"/>
              <a:t>Energi må fortsatt kjøpes og leveres </a:t>
            </a:r>
          </a:p>
          <a:p>
            <a:r>
              <a:rPr lang="nb-NO" dirty="0"/>
              <a:t>A</a:t>
            </a:r>
            <a:r>
              <a:rPr lang="nb-NO" dirty="0" smtClean="0"/>
              <a:t>nskaffelsene kan settes sammen til ett oppdrag</a:t>
            </a:r>
          </a:p>
          <a:p>
            <a:pPr lvl="1"/>
            <a:r>
              <a:rPr lang="nb-NO" dirty="0" smtClean="0"/>
              <a:t>Materiell, infrastruktur og busstjenester kan fortsatt være ett oppdrag</a:t>
            </a:r>
          </a:p>
          <a:p>
            <a:pPr lvl="1"/>
            <a:r>
              <a:rPr lang="nb-NO" dirty="0" smtClean="0"/>
              <a:t>Ett unntak er etablering og drift av pantografladere i bystrøk</a:t>
            </a:r>
          </a:p>
          <a:p>
            <a:r>
              <a:rPr lang="nb-NO" dirty="0" smtClean="0"/>
              <a:t>Dagens forretningsmodell er godt egnet også for batteribusser</a:t>
            </a:r>
            <a:endParaRPr lang="nb-NO" dirty="0"/>
          </a:p>
          <a:p>
            <a:pPr lvl="1"/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lvl="1"/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2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7883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Læringspunkter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Materiellteknologi</a:t>
            </a:r>
            <a:endParaRPr lang="nb-NO" dirty="0" smtClean="0"/>
          </a:p>
          <a:p>
            <a:pPr lvl="1"/>
            <a:r>
              <a:rPr lang="nb-NO" dirty="0" smtClean="0"/>
              <a:t>Ulike varianter av klimasystemer om bord kan testes</a:t>
            </a:r>
          </a:p>
          <a:p>
            <a:pPr lvl="1"/>
            <a:r>
              <a:rPr lang="nb-NO" dirty="0" smtClean="0"/>
              <a:t>Kvalitet på elektrisk drivlinje over tid og kostnader ved drift</a:t>
            </a:r>
          </a:p>
          <a:p>
            <a:pPr lvl="1"/>
            <a:r>
              <a:rPr lang="nb-NO" dirty="0" smtClean="0"/>
              <a:t>Kvalitet på programvare for styring av drivlinjen. Erfaringer fra hybrider tilsier at det påregnes en igangkjøringsperiode hvor drivlinjen optimaliseres og stabiliseres.</a:t>
            </a:r>
          </a:p>
          <a:p>
            <a:pPr lvl="1"/>
            <a:r>
              <a:rPr lang="nb-NO" dirty="0" smtClean="0"/>
              <a:t>Pantografladeres egnethet i aktuelt område</a:t>
            </a:r>
            <a:endParaRPr lang="nb-NO" dirty="0"/>
          </a:p>
          <a:p>
            <a:r>
              <a:rPr lang="nb-NO" dirty="0" smtClean="0"/>
              <a:t>Integrert løsning for rasjonelle anskaffelser</a:t>
            </a:r>
          </a:p>
          <a:p>
            <a:pPr lvl="1"/>
            <a:r>
              <a:rPr lang="nb-NO" dirty="0" smtClean="0"/>
              <a:t>Vognløpsplanlegging med en teknologisk dimensjon</a:t>
            </a:r>
          </a:p>
          <a:p>
            <a:pPr lvl="2"/>
            <a:r>
              <a:rPr lang="nb-NO" dirty="0" smtClean="0"/>
              <a:t>Drivlinjer, </a:t>
            </a:r>
            <a:r>
              <a:rPr lang="nb-NO" dirty="0"/>
              <a:t>l</a:t>
            </a:r>
            <a:r>
              <a:rPr lang="nb-NO" dirty="0" smtClean="0"/>
              <a:t>adesystemer og </a:t>
            </a:r>
            <a:r>
              <a:rPr lang="nb-NO" dirty="0" err="1" smtClean="0"/>
              <a:t>vognløp</a:t>
            </a:r>
            <a:r>
              <a:rPr lang="nb-NO" dirty="0" smtClean="0"/>
              <a:t> underlegges felles planlegging</a:t>
            </a:r>
          </a:p>
          <a:p>
            <a:pPr lvl="2"/>
            <a:r>
              <a:rPr lang="nb-NO" dirty="0" smtClean="0"/>
              <a:t>Erfaring med hva som er optimale og nødvendige snutider i virkelig trafikk</a:t>
            </a:r>
          </a:p>
          <a:p>
            <a:pPr lvl="1"/>
            <a:r>
              <a:rPr lang="nb-NO" dirty="0" smtClean="0"/>
              <a:t>Eventuelle krav som bør stilles til materiellfleksibilitet</a:t>
            </a:r>
          </a:p>
          <a:p>
            <a:pPr lvl="1"/>
            <a:r>
              <a:rPr lang="nb-NO" dirty="0" smtClean="0"/>
              <a:t>Erfaring med behov for redundans</a:t>
            </a:r>
          </a:p>
          <a:p>
            <a:pPr lvl="2"/>
            <a:r>
              <a:rPr lang="nb-NO" dirty="0" smtClean="0"/>
              <a:t>Reservemateriell, ladere </a:t>
            </a:r>
          </a:p>
          <a:p>
            <a:pPr lvl="2"/>
            <a:r>
              <a:rPr lang="nb-NO" dirty="0" smtClean="0"/>
              <a:t>Behov for dieselmateriell som redundansmateriell</a:t>
            </a:r>
          </a:p>
          <a:p>
            <a:pPr lvl="2"/>
            <a:r>
              <a:rPr lang="nb-NO" dirty="0" smtClean="0"/>
              <a:t>Nødsituasjoner hvor </a:t>
            </a:r>
            <a:r>
              <a:rPr lang="nb-NO" dirty="0" err="1" smtClean="0"/>
              <a:t>elnettet</a:t>
            </a:r>
            <a:r>
              <a:rPr lang="nb-NO" dirty="0" smtClean="0"/>
              <a:t> er nede</a:t>
            </a:r>
          </a:p>
          <a:p>
            <a:r>
              <a:rPr lang="nb-NO" dirty="0" smtClean="0"/>
              <a:t>Svært viktige kontraktuelle erfaringer</a:t>
            </a:r>
          </a:p>
          <a:p>
            <a:endParaRPr lang="nb-NO" dirty="0" smtClean="0"/>
          </a:p>
          <a:p>
            <a:pPr lvl="1"/>
            <a:endParaRPr lang="nb-NO" dirty="0" smtClean="0"/>
          </a:p>
          <a:p>
            <a:pPr marL="542925" lvl="2" indent="0">
              <a:buNone/>
            </a:pPr>
            <a:endParaRPr lang="nb-NO" dirty="0" smtClean="0"/>
          </a:p>
          <a:p>
            <a:pPr marL="542925" lvl="2" indent="0"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lvl="1"/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3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73130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Leveringstid og evne</a:t>
            </a:r>
          </a:p>
          <a:p>
            <a:pPr lvl="1"/>
            <a:r>
              <a:rPr lang="nb-NO" dirty="0" smtClean="0"/>
              <a:t>Hvis et anbud skal etablere ladere i vei så må tilgjengelig leveringstid hensynta behandlingstiden i  hos regulatoriske myndigheter samt ha en utgang. Oppdragsgiver bør ha gjort nødvendige undersøkelser på forhånd slik at usikkerhet og leveringstid reduseres.</a:t>
            </a:r>
          </a:p>
          <a:p>
            <a:pPr lvl="1"/>
            <a:r>
              <a:rPr lang="nb-NO" dirty="0" smtClean="0"/>
              <a:t>Leveringstid &gt; 12 mnd.</a:t>
            </a:r>
          </a:p>
          <a:p>
            <a:r>
              <a:rPr lang="nb-NO" dirty="0" smtClean="0"/>
              <a:t>Omfang som systemtest</a:t>
            </a:r>
          </a:p>
          <a:p>
            <a:pPr lvl="1"/>
            <a:r>
              <a:rPr lang="nb-NO" dirty="0" smtClean="0"/>
              <a:t>Bør omfatte minimum et helt normalt depot</a:t>
            </a:r>
          </a:p>
          <a:p>
            <a:pPr lvl="2"/>
            <a:r>
              <a:rPr lang="nb-NO" dirty="0" smtClean="0"/>
              <a:t>&gt; 2 </a:t>
            </a:r>
            <a:r>
              <a:rPr lang="nb-NO" dirty="0" err="1" smtClean="0"/>
              <a:t>mill</a:t>
            </a:r>
            <a:r>
              <a:rPr lang="nb-NO" dirty="0" smtClean="0"/>
              <a:t> km per år, &gt; 30 busser, &gt; 10 </a:t>
            </a:r>
            <a:r>
              <a:rPr lang="nb-NO" dirty="0" err="1" smtClean="0"/>
              <a:t>ladepunkter</a:t>
            </a:r>
            <a:endParaRPr lang="nb-NO" dirty="0"/>
          </a:p>
          <a:p>
            <a:pPr lvl="2"/>
            <a:r>
              <a:rPr lang="nb-NO" dirty="0" smtClean="0"/>
              <a:t>Kontraktsperioden bør ha normal varighet for å samle erfaringer på kontraktsområdet</a:t>
            </a:r>
          </a:p>
          <a:p>
            <a:r>
              <a:rPr lang="nb-NO" dirty="0" smtClean="0"/>
              <a:t>Vi tror at en fullskala systemtest kan gjennomføres i 2020</a:t>
            </a:r>
          </a:p>
          <a:p>
            <a:pPr lvl="1"/>
            <a:r>
              <a:rPr lang="nb-NO" dirty="0" smtClean="0"/>
              <a:t>Å etterspørre rene elbussanbud nå med oppstart før 2019/2020 bør ikke gjøres.</a:t>
            </a:r>
          </a:p>
          <a:p>
            <a:endParaRPr lang="nb-NO" dirty="0" smtClean="0"/>
          </a:p>
          <a:p>
            <a:pPr marL="542925" lvl="2" indent="0">
              <a:buNone/>
            </a:pPr>
            <a:endParaRPr lang="nb-NO" dirty="0" smtClean="0"/>
          </a:p>
          <a:p>
            <a:pPr marL="542925" lvl="2" indent="0"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lvl="1"/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4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6689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Slutt på presentasjon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840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/>
              <a:t>Spørsmål Ruter ønsker å diskutere på dialogkonferansen er blant annet:</a:t>
            </a:r>
            <a:br>
              <a:rPr lang="nb-NO" sz="2000" dirty="0"/>
            </a:b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1600" y="1340768"/>
            <a:ext cx="7556824" cy="4786432"/>
          </a:xfrm>
        </p:spPr>
        <p:txBody>
          <a:bodyPr/>
          <a:lstStyle/>
          <a:p>
            <a:r>
              <a:rPr lang="nb-NO" sz="1100" dirty="0" smtClean="0"/>
              <a:t> </a:t>
            </a:r>
            <a:r>
              <a:rPr lang="nb-NO" sz="1100" dirty="0"/>
              <a:t>Hva er de viktigste læringspunktene i en systemtest? </a:t>
            </a:r>
            <a:r>
              <a:rPr lang="nb-NO" sz="1100" dirty="0" err="1"/>
              <a:t>Dvs</a:t>
            </a:r>
            <a:r>
              <a:rPr lang="nb-NO" sz="1100" dirty="0"/>
              <a:t> hva er de største usikkerheter og</a:t>
            </a:r>
          </a:p>
          <a:p>
            <a:r>
              <a:rPr lang="nb-NO" sz="1100" dirty="0"/>
              <a:t>risiko knyttet til innfasing av omlag 100 batterielektriske leddbusser i Oslo sentrum i 2020?</a:t>
            </a:r>
          </a:p>
          <a:p>
            <a:r>
              <a:rPr lang="nb-NO" sz="1100" dirty="0"/>
              <a:t> Hva må til for at oppstart og drift av rutetilbud med </a:t>
            </a:r>
            <a:r>
              <a:rPr lang="nb-NO" sz="1100" dirty="0" err="1"/>
              <a:t>ca</a:t>
            </a:r>
            <a:r>
              <a:rPr lang="nb-NO" sz="1100" dirty="0"/>
              <a:t> 100 elektriske leddbusser i 2020 skal</a:t>
            </a:r>
          </a:p>
          <a:p>
            <a:r>
              <a:rPr lang="nb-NO" sz="1100" dirty="0"/>
              <a:t>levere et minst like godt tilbud til kundene, som det vi har i dag?</a:t>
            </a:r>
          </a:p>
          <a:p>
            <a:r>
              <a:rPr lang="nb-NO" sz="1100" dirty="0"/>
              <a:t>o eller er disse bussene/ladesystemene nå så godt utprøvd/testet at Ruter allerede nå</a:t>
            </a:r>
          </a:p>
          <a:p>
            <a:r>
              <a:rPr lang="nb-NO" sz="1100" dirty="0"/>
              <a:t>kan etterspørre elbusser i ordinære anbud?</a:t>
            </a:r>
          </a:p>
          <a:p>
            <a:r>
              <a:rPr lang="nb-NO" sz="1100" dirty="0"/>
              <a:t> Hvilken forretningsmodell bør legges til grunn i testen ‐ </a:t>
            </a:r>
            <a:r>
              <a:rPr lang="nb-NO" sz="1100" dirty="0" err="1"/>
              <a:t>dvs</a:t>
            </a:r>
            <a:r>
              <a:rPr lang="nb-NO" sz="1100" dirty="0"/>
              <a:t> hvem skal eie/drifte/vedlikeholde</a:t>
            </a:r>
          </a:p>
          <a:p>
            <a:r>
              <a:rPr lang="nb-NO" sz="1100" dirty="0"/>
              <a:t>de ulike elementene i elbussens økosystem? Dette også for å sikre:</a:t>
            </a:r>
          </a:p>
          <a:p>
            <a:r>
              <a:rPr lang="nb-NO" sz="1100" dirty="0"/>
              <a:t>o en test som gir mest mulig relevant læring for mange aktører</a:t>
            </a:r>
          </a:p>
          <a:p>
            <a:r>
              <a:rPr lang="nb-NO" sz="1100" dirty="0"/>
              <a:t>o tilstrekkelig dynamikk med tanke på rask teknologiutvikling (f.eks. lengde og</a:t>
            </a:r>
          </a:p>
          <a:p>
            <a:r>
              <a:rPr lang="nb-NO" sz="1100" dirty="0"/>
              <a:t>innretning på kontrakter)</a:t>
            </a:r>
          </a:p>
          <a:p>
            <a:r>
              <a:rPr lang="nb-NO" sz="1100" dirty="0"/>
              <a:t> Hvem bør anskaffe busser og infrastruktur til systemtesten?</a:t>
            </a:r>
          </a:p>
          <a:p>
            <a:r>
              <a:rPr lang="nb-NO" sz="1100" dirty="0"/>
              <a:t>o Bør Ruter gjennomføre separate anskaffelser på elbusser, infrastruktur og</a:t>
            </a:r>
          </a:p>
          <a:p>
            <a:r>
              <a:rPr lang="nb-NO" sz="1100" dirty="0"/>
              <a:t>busstjenester, eller</a:t>
            </a:r>
          </a:p>
          <a:p>
            <a:r>
              <a:rPr lang="nb-NO" sz="1100" dirty="0"/>
              <a:t>o bør noen/alle de tre anskaffelsene settes sammen til ett oppdrag?</a:t>
            </a:r>
          </a:p>
          <a:p>
            <a:r>
              <a:rPr lang="nb-NO" sz="1100" dirty="0"/>
              <a:t> Hvor stort omfang bør oppdraget ha for å gi verdi som en systemtest?</a:t>
            </a:r>
          </a:p>
          <a:p>
            <a:r>
              <a:rPr lang="nb-NO" sz="1100" dirty="0"/>
              <a:t>o hvor mange elbusser, antall </a:t>
            </a:r>
            <a:r>
              <a:rPr lang="nb-NO" sz="1100" dirty="0" err="1"/>
              <a:t>ladepunkter</a:t>
            </a:r>
            <a:r>
              <a:rPr lang="nb-NO" sz="1100" dirty="0"/>
              <a:t>, antall kjørte km/timer pr år, varighet på</a:t>
            </a:r>
          </a:p>
          <a:p>
            <a:r>
              <a:rPr lang="nb-NO" sz="1100" dirty="0"/>
              <a:t>kontrakten, etc. trengs for «god nok» erfaring?</a:t>
            </a:r>
          </a:p>
          <a:p>
            <a:r>
              <a:rPr lang="nb-NO" sz="1100" dirty="0"/>
              <a:t> Hvordan er markedets forventede leveringsevne og leveringstid i 2018‐20?</a:t>
            </a:r>
          </a:p>
          <a:p>
            <a:r>
              <a:rPr lang="nb-NO" sz="1100" dirty="0"/>
              <a:t>o Total tid fra tildeling av kontrakt til oppstart av elektrisk rutedrift</a:t>
            </a:r>
          </a:p>
          <a:p>
            <a:r>
              <a:rPr lang="nb-NO" sz="1100" dirty="0"/>
              <a:t>Deltakerne bes forberede korte presentasjoner (maks 10 min) som tilbakemelding på spørsmålene,</a:t>
            </a:r>
          </a:p>
          <a:p>
            <a:r>
              <a:rPr lang="nb-NO" sz="1100" dirty="0"/>
              <a:t>og på eventuelle andre relevante problemstillinger.</a:t>
            </a:r>
          </a:p>
          <a:p>
            <a:r>
              <a:rPr lang="nb-NO" sz="1100" dirty="0"/>
              <a:t>Ruter vil legge ut mulige </a:t>
            </a:r>
            <a:r>
              <a:rPr lang="nb-NO" sz="1100" dirty="0" err="1"/>
              <a:t>innholdspunkter</a:t>
            </a:r>
            <a:r>
              <a:rPr lang="nb-NO" sz="1100" dirty="0"/>
              <a:t> til deler av et</a:t>
            </a:r>
            <a:endParaRPr lang="nb-NO" sz="11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6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395561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ettbuss AS">
      <a:dk1>
        <a:sysClr val="windowText" lastClr="000000"/>
      </a:dk1>
      <a:lt1>
        <a:sysClr val="window" lastClr="FFFFFF"/>
      </a:lt1>
      <a:dk2>
        <a:srgbClr val="1F145D"/>
      </a:dk2>
      <a:lt2>
        <a:srgbClr val="0098DB"/>
      </a:lt2>
      <a:accent1>
        <a:srgbClr val="952D98"/>
      </a:accent1>
      <a:accent2>
        <a:srgbClr val="622567"/>
      </a:accent2>
      <a:accent3>
        <a:srgbClr val="D10074"/>
      </a:accent3>
      <a:accent4>
        <a:srgbClr val="3095B4"/>
      </a:accent4>
      <a:accent5>
        <a:srgbClr val="739600"/>
      </a:accent5>
      <a:accent6>
        <a:srgbClr val="B6BF00"/>
      </a:accent6>
      <a:hlink>
        <a:srgbClr val="939393"/>
      </a:hlink>
      <a:folHlink>
        <a:srgbClr val="A7A7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</TotalTime>
  <Words>653</Words>
  <Application>Microsoft Office PowerPoint</Application>
  <PresentationFormat>Skjermfremvisning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Print</vt:lpstr>
      <vt:lpstr>Office-tema</vt:lpstr>
      <vt:lpstr>Dialogkonferanse om systemtest av batterielektriske busser i Oslo sentrum</vt:lpstr>
      <vt:lpstr>Forretningsmodell og anskaffelsesstrategi</vt:lpstr>
      <vt:lpstr>Læringspunkter</vt:lpstr>
      <vt:lpstr>Annet</vt:lpstr>
      <vt:lpstr>Slutt på presentasjon</vt:lpstr>
      <vt:lpstr>Spørsmål Ruter ønsker å diskutere på dialogkonferansen er blant annet: </vt:lpstr>
    </vt:vector>
  </TitlesOfParts>
  <Company>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Hans Petter Sundberg</dc:creator>
  <cp:lastModifiedBy>Hans Petter Sundberg</cp:lastModifiedBy>
  <cp:revision>11</cp:revision>
  <dcterms:created xsi:type="dcterms:W3CDTF">2017-02-10T10:57:37Z</dcterms:created>
  <dcterms:modified xsi:type="dcterms:W3CDTF">2017-02-10T12:24:34Z</dcterms:modified>
</cp:coreProperties>
</file>