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handoutMasterIdLst>
    <p:handoutMasterId r:id="rId21"/>
  </p:handoutMasterIdLst>
  <p:sldIdLst>
    <p:sldId id="302" r:id="rId5"/>
    <p:sldId id="368" r:id="rId6"/>
    <p:sldId id="386" r:id="rId7"/>
    <p:sldId id="352" r:id="rId8"/>
    <p:sldId id="344" r:id="rId9"/>
    <p:sldId id="332" r:id="rId10"/>
    <p:sldId id="355" r:id="rId11"/>
    <p:sldId id="359" r:id="rId12"/>
    <p:sldId id="385" r:id="rId13"/>
    <p:sldId id="387" r:id="rId14"/>
    <p:sldId id="388" r:id="rId15"/>
    <p:sldId id="389" r:id="rId16"/>
    <p:sldId id="390" r:id="rId17"/>
    <p:sldId id="391" r:id="rId18"/>
    <p:sldId id="315" r:id="rId19"/>
  </p:sldIdLst>
  <p:sldSz cx="9144000" cy="6858000" type="screen4x3"/>
  <p:notesSz cx="6834188" cy="9979025"/>
  <p:embeddedFontLst>
    <p:embeddedFont>
      <p:font typeface="Volvo Broad Pro Digital" panose="020B0604020202020204" charset="0"/>
      <p:regular r:id="rId22"/>
    </p:embeddedFont>
    <p:embeddedFont>
      <p:font typeface="Arial Black" panose="020B0A04020102020204" pitchFamily="34" charset="0"/>
      <p:bold r:id="rId23"/>
    </p:embeddedFont>
    <p:embeddedFont>
      <p:font typeface="Calibri" panose="020F0502020204030204" pitchFamily="34" charset="0"/>
      <p:regular r:id="rId24"/>
      <p:bold r:id="rId25"/>
      <p:italic r:id="rId26"/>
      <p:boldItalic r:id="rId27"/>
    </p:embeddedFont>
    <p:embeddedFont>
      <p:font typeface="VolvoBroad" panose="020B0604020202020204" charset="0"/>
      <p:regular r:id="rId28"/>
      <p:bold r:id="rId29"/>
    </p:embeddedFont>
  </p:embeddedFontLst>
  <p:custDataLst>
    <p:tags r:id="rId3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691"/>
    <a:srgbClr val="704E36"/>
    <a:srgbClr val="FCCC82"/>
    <a:srgbClr val="FEFDFE"/>
    <a:srgbClr val="FDFDFE"/>
    <a:srgbClr val="FDFEFE"/>
    <a:srgbClr val="FDFFFE"/>
    <a:srgbClr val="FEFEFE"/>
    <a:srgbClr val="FEFEFF"/>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8" autoAdjust="0"/>
    <p:restoredTop sz="96024" autoAdjust="0"/>
  </p:normalViewPr>
  <p:slideViewPr>
    <p:cSldViewPr snapToGrid="0" showGuides="1">
      <p:cViewPr>
        <p:scale>
          <a:sx n="70" d="100"/>
          <a:sy n="70" d="100"/>
        </p:scale>
        <p:origin x="-1542" y="-114"/>
      </p:cViewPr>
      <p:guideLst>
        <p:guide orient="horz" pos="4246"/>
        <p:guide orient="horz" pos="3703"/>
        <p:guide orient="horz" pos="74"/>
        <p:guide pos="5686"/>
        <p:guide pos="79"/>
      </p:guideLst>
    </p:cSldViewPr>
  </p:slideViewPr>
  <p:notesTextViewPr>
    <p:cViewPr>
      <p:scale>
        <a:sx n="1" d="1"/>
        <a:sy n="1" d="1"/>
      </p:scale>
      <p:origin x="0" y="0"/>
    </p:cViewPr>
  </p:notesTextViewPr>
  <p:sorterViewPr>
    <p:cViewPr>
      <p:scale>
        <a:sx n="100" d="100"/>
        <a:sy n="100" d="100"/>
      </p:scale>
      <p:origin x="0" y="4440"/>
    </p:cViewPr>
  </p:sorterViewPr>
  <p:notesViewPr>
    <p:cSldViewPr snapToGrid="0">
      <p:cViewPr>
        <p:scale>
          <a:sx n="90" d="100"/>
          <a:sy n="90" d="100"/>
        </p:scale>
        <p:origin x="-2124" y="390"/>
      </p:cViewPr>
      <p:guideLst>
        <p:guide orient="horz" pos="3143"/>
        <p:guide pos="215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sv-SE" sz="105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0571B396-5EB5-43A2-9F3C-65BB162D5C15}" type="datetimeFigureOut">
              <a:rPr lang="sv-SE" sz="1050" smtClean="0">
                <a:latin typeface="Arial" panose="020B0604020202020204" pitchFamily="34" charset="0"/>
                <a:cs typeface="Arial" panose="020B0604020202020204" pitchFamily="34" charset="0"/>
              </a:rPr>
              <a:t>2017-02-13</a:t>
            </a:fld>
            <a:endParaRPr lang="sv-SE" sz="105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sv-SE" sz="105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57503EFD-5C7C-4260-94FE-FA415DFE38F0}" type="slidenum">
              <a:rPr lang="sv-SE" sz="1050" smtClean="0">
                <a:latin typeface="Arial" panose="020B0604020202020204" pitchFamily="34" charset="0"/>
                <a:cs typeface="Arial" panose="020B0604020202020204" pitchFamily="34" charset="0"/>
              </a:rPr>
              <a:t>‹#›</a:t>
            </a:fld>
            <a:endParaRPr lang="sv-S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32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050">
                <a:latin typeface="Arial" panose="020B0604020202020204" pitchFamily="34" charset="0"/>
                <a:cs typeface="Arial" panose="020B0604020202020204" pitchFamily="34" charset="0"/>
              </a:defRPr>
            </a:lvl1pPr>
          </a:lstStyle>
          <a:p>
            <a:endParaRPr lang="sv-SE"/>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050">
                <a:latin typeface="Arial" panose="020B0604020202020204" pitchFamily="34" charset="0"/>
                <a:cs typeface="Arial" panose="020B0604020202020204" pitchFamily="34" charset="0"/>
              </a:defRPr>
            </a:lvl1pPr>
          </a:lstStyle>
          <a:p>
            <a:fld id="{7EC0D584-1162-4B69-BD71-00178374AA28}" type="datetimeFigureOut">
              <a:rPr lang="sv-SE" smtClean="0"/>
              <a:pPr/>
              <a:t>2017-02-13</a:t>
            </a:fld>
            <a:endParaRPr lang="sv-SE"/>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050">
                <a:latin typeface="Arial" panose="020B0604020202020204" pitchFamily="34" charset="0"/>
                <a:cs typeface="Arial" panose="020B0604020202020204" pitchFamily="34" charset="0"/>
              </a:defRPr>
            </a:lvl1pPr>
          </a:lstStyle>
          <a:p>
            <a:endParaRPr lang="sv-SE"/>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050">
                <a:latin typeface="Arial" panose="020B0604020202020204" pitchFamily="34" charset="0"/>
                <a:cs typeface="Arial" panose="020B0604020202020204" pitchFamily="34" charset="0"/>
              </a:defRPr>
            </a:lvl1pPr>
          </a:lstStyle>
          <a:p>
            <a:fld id="{FF94F495-0C05-401B-97D1-8B8BF03EB4E9}" type="slidenum">
              <a:rPr lang="sv-SE" smtClean="0"/>
              <a:pPr/>
              <a:t>‹#›</a:t>
            </a:fld>
            <a:endParaRPr lang="sv-SE"/>
          </a:p>
        </p:txBody>
      </p:sp>
    </p:spTree>
    <p:extLst>
      <p:ext uri="{BB962C8B-B14F-4D97-AF65-F5344CB8AC3E}">
        <p14:creationId xmlns:p14="http://schemas.microsoft.com/office/powerpoint/2010/main" val="287442033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a:p>
            <a:r>
              <a:rPr lang="sv-SE" dirty="0"/>
              <a:t>Ingroduction on the topic and myself (Trucks telematics)</a:t>
            </a:r>
          </a:p>
          <a:p>
            <a:r>
              <a:rPr lang="sv-SE" dirty="0"/>
              <a:t>Telamtics optimizes the usage of the asset – either intreacting with the vehicle or new services (tracking/tracing)</a:t>
            </a:r>
          </a:p>
          <a:p>
            <a:r>
              <a:rPr lang="sv-SE" dirty="0"/>
              <a:t>Orienterinf today without telematics is not possible...</a:t>
            </a:r>
          </a:p>
          <a:p>
            <a:r>
              <a:rPr lang="sv-SE" dirty="0"/>
              <a:t>Telamtics today- VM, FM, TM</a:t>
            </a:r>
          </a:p>
          <a:p>
            <a:endParaRPr lang="sv-SE" dirty="0"/>
          </a:p>
          <a:p>
            <a:r>
              <a:rPr lang="sv-SE" dirty="0"/>
              <a:t>First service- Zone Mgmt</a:t>
            </a:r>
          </a:p>
          <a:p>
            <a:r>
              <a:rPr lang="sv-SE" dirty="0"/>
              <a:t>Roadmap on ZM, CM, YM</a:t>
            </a:r>
          </a:p>
          <a:p>
            <a:r>
              <a:rPr lang="sv-SE" dirty="0"/>
              <a:t>Pedastrian detection/Autonomus drive</a:t>
            </a:r>
          </a:p>
          <a:p>
            <a:r>
              <a:rPr lang="sv-SE" dirty="0"/>
              <a:t>Viricity- Range prediction services</a:t>
            </a:r>
          </a:p>
          <a:p>
            <a:endParaRPr lang="sv-SE" dirty="0"/>
          </a:p>
        </p:txBody>
      </p:sp>
      <p:sp>
        <p:nvSpPr>
          <p:cNvPr id="4" name="Slide Number Placeholder 3"/>
          <p:cNvSpPr>
            <a:spLocks noGrp="1"/>
          </p:cNvSpPr>
          <p:nvPr>
            <p:ph type="sldNum" sz="quarter" idx="10"/>
          </p:nvPr>
        </p:nvSpPr>
        <p:spPr/>
        <p:txBody>
          <a:bodyPr/>
          <a:lstStyle/>
          <a:p>
            <a:fld id="{FF94F495-0C05-401B-97D1-8B8BF03EB4E9}" type="slidenum">
              <a:rPr lang="sv-SE" smtClean="0"/>
              <a:pPr/>
              <a:t>1</a:t>
            </a:fld>
            <a:endParaRPr lang="sv-SE"/>
          </a:p>
        </p:txBody>
      </p:sp>
    </p:spTree>
    <p:extLst>
      <p:ext uri="{BB962C8B-B14F-4D97-AF65-F5344CB8AC3E}">
        <p14:creationId xmlns:p14="http://schemas.microsoft.com/office/powerpoint/2010/main" val="3348288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F94F495-0C05-401B-97D1-8B8BF03EB4E9}" type="slidenum">
              <a:rPr lang="sv-SE" smtClean="0"/>
              <a:pPr/>
              <a:t>15</a:t>
            </a:fld>
            <a:endParaRPr lang="sv-SE"/>
          </a:p>
        </p:txBody>
      </p:sp>
    </p:spTree>
    <p:extLst>
      <p:ext uri="{BB962C8B-B14F-4D97-AF65-F5344CB8AC3E}">
        <p14:creationId xmlns:p14="http://schemas.microsoft.com/office/powerpoint/2010/main" val="6189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mtClean="0"/>
              <a:t>The Volvo Electric Concept bus was launched in June 2015</a:t>
            </a:r>
            <a:r>
              <a:rPr lang="sv-SE" baseline="0" smtClean="0"/>
              <a:t> when bus route 55 was inaugurated in Gothenburg. It’s a bus route with only electric vehicles.</a:t>
            </a:r>
            <a:endParaRPr lang="sv-SE" smtClean="0"/>
          </a:p>
          <a:p>
            <a:endParaRPr lang="sv-SE" smtClean="0"/>
          </a:p>
          <a:p>
            <a:pPr>
              <a:spcBef>
                <a:spcPts val="1000"/>
              </a:spcBef>
              <a:defRPr/>
            </a:pPr>
            <a:r>
              <a:rPr lang="sv-SE" smtClean="0"/>
              <a:t>This full electric bus represents the third step of electrification. </a:t>
            </a:r>
          </a:p>
          <a:p>
            <a:pPr>
              <a:spcBef>
                <a:spcPts val="1000"/>
              </a:spcBef>
              <a:defRPr/>
            </a:pPr>
            <a:endParaRPr lang="sv-SE" smtClean="0"/>
          </a:p>
          <a:p>
            <a:pPr>
              <a:spcBef>
                <a:spcPts val="1000"/>
              </a:spcBef>
              <a:defRPr/>
            </a:pPr>
            <a:r>
              <a:rPr lang="sv-SE" smtClean="0"/>
              <a:t>This bus runs on electricity only, offering zero emissions in operation and as much as 80% energy saving, compared to diesel buses.</a:t>
            </a:r>
          </a:p>
          <a:p>
            <a:pPr>
              <a:spcBef>
                <a:spcPts val="1000"/>
              </a:spcBef>
              <a:defRPr/>
            </a:pPr>
            <a:r>
              <a:rPr lang="sv-SE" smtClean="0"/>
              <a:t>It will travel the entire route on electricity only, silent and emission-free.</a:t>
            </a:r>
          </a:p>
          <a:p>
            <a:pPr>
              <a:spcBef>
                <a:spcPts val="1000"/>
              </a:spcBef>
              <a:defRPr/>
            </a:pPr>
            <a:endParaRPr lang="sv-SE" smtClean="0"/>
          </a:p>
          <a:p>
            <a:pPr>
              <a:spcBef>
                <a:spcPts val="1000"/>
              </a:spcBef>
              <a:defRPr/>
            </a:pPr>
            <a:r>
              <a:rPr lang="sv-SE" smtClean="0"/>
              <a:t>Volvo is the initiator behind the unique</a:t>
            </a:r>
            <a:r>
              <a:rPr lang="sv-SE" baseline="0" smtClean="0"/>
              <a:t> </a:t>
            </a:r>
            <a:r>
              <a:rPr lang="sv-SE" smtClean="0"/>
              <a:t>ElectriCity</a:t>
            </a:r>
            <a:r>
              <a:rPr lang="sv-SE" baseline="0" smtClean="0"/>
              <a:t> </a:t>
            </a:r>
            <a:r>
              <a:rPr lang="sv-SE" smtClean="0"/>
              <a:t>cooperation.</a:t>
            </a:r>
            <a:r>
              <a:rPr lang="sv-SE" baseline="0" smtClean="0"/>
              <a:t> The cooperation runs from 2015-2018 and involves 14 partners from the industry, the city, the region and the university.</a:t>
            </a:r>
            <a:r>
              <a:rPr lang="sv-SE" smtClean="0"/>
              <a:t> ElectriCity</a:t>
            </a:r>
            <a:r>
              <a:rPr lang="sv-SE" baseline="0" smtClean="0"/>
              <a:t> is to function as a demonstration arena in the city of Gothenburg with route 55 at the core of it.  Here, innovations are to be tested and evaluated with the objective of making public transport more attractive. </a:t>
            </a:r>
            <a:endParaRPr lang="sv-SE" smtClean="0"/>
          </a:p>
          <a:p>
            <a:endParaRPr lang="sv-SE" smtClean="0"/>
          </a:p>
          <a:p>
            <a:endParaRPr lang="sv-SE" dirty="0"/>
          </a:p>
        </p:txBody>
      </p:sp>
      <p:sp>
        <p:nvSpPr>
          <p:cNvPr id="4" name="Slide Number Placeholder 3"/>
          <p:cNvSpPr>
            <a:spLocks noGrp="1"/>
          </p:cNvSpPr>
          <p:nvPr>
            <p:ph type="sldNum" sz="quarter" idx="10"/>
          </p:nvPr>
        </p:nvSpPr>
        <p:spPr/>
        <p:txBody>
          <a:bodyPr/>
          <a:lstStyle/>
          <a:p>
            <a:fld id="{68186CD8-2B5F-47D2-B024-698315872481}" type="slidenum">
              <a:rPr lang="sv-SE" smtClean="0"/>
              <a:pPr/>
              <a:t>2</a:t>
            </a:fld>
            <a:endParaRPr lang="sv-SE"/>
          </a:p>
        </p:txBody>
      </p:sp>
    </p:spTree>
    <p:extLst>
      <p:ext uri="{BB962C8B-B14F-4D97-AF65-F5344CB8AC3E}">
        <p14:creationId xmlns:p14="http://schemas.microsoft.com/office/powerpoint/2010/main" val="217622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7713"/>
            <a:ext cx="6653212" cy="3743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4F495-0C05-401B-97D1-8B8BF03EB4E9}" type="slidenum">
              <a:rPr lang="sv-SE" smtClean="0"/>
              <a:pPr/>
              <a:t>3</a:t>
            </a:fld>
            <a:endParaRPr lang="sv-SE"/>
          </a:p>
        </p:txBody>
      </p:sp>
    </p:spTree>
    <p:extLst>
      <p:ext uri="{BB962C8B-B14F-4D97-AF65-F5344CB8AC3E}">
        <p14:creationId xmlns:p14="http://schemas.microsoft.com/office/powerpoint/2010/main" val="179673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47713"/>
            <a:ext cx="4991100" cy="3743325"/>
          </a:xfrm>
        </p:spPr>
      </p:sp>
      <p:sp>
        <p:nvSpPr>
          <p:cNvPr id="3" name="Notes Placeholder 2"/>
          <p:cNvSpPr>
            <a:spLocks noGrp="1"/>
          </p:cNvSpPr>
          <p:nvPr>
            <p:ph type="body" idx="1"/>
          </p:nvPr>
        </p:nvSpPr>
        <p:spPr/>
        <p:txBody>
          <a:bodyPr/>
          <a:lstStyle/>
          <a:p>
            <a:r>
              <a:rPr lang="sv-SE" dirty="0" smtClean="0"/>
              <a:t>This is</a:t>
            </a:r>
            <a:r>
              <a:rPr lang="sv-SE" baseline="0" dirty="0" smtClean="0"/>
              <a:t> to show you the opportunities that an electric public transport system opens....</a:t>
            </a:r>
          </a:p>
          <a:p>
            <a:endParaRPr lang="sv-SE" baseline="0" dirty="0" smtClean="0"/>
          </a:p>
          <a:p>
            <a:r>
              <a:rPr lang="sv-SE" baseline="0" dirty="0" smtClean="0"/>
              <a:t>During the recent Volvo Ocean Race stopover in Gothenburg, a pop-up library with an integrated indoor bus stop was created by Volvo and the Gothenburg City library. At the fully functioning library, visitors could borrow books, talk to librarians and sit down and read in the nice, quiet environment.</a:t>
            </a:r>
          </a:p>
          <a:p>
            <a:r>
              <a:rPr lang="sv-SE" baseline="0" dirty="0" smtClean="0"/>
              <a:t>Every 5 minutes, an electric bus, silent and with no emissions, entered the library, letting tpeople get on and off inside he building, before exiting the building and continuing on route 55.</a:t>
            </a:r>
          </a:p>
          <a:p>
            <a:endParaRPr lang="sv-SE" dirty="0"/>
          </a:p>
        </p:txBody>
      </p:sp>
      <p:sp>
        <p:nvSpPr>
          <p:cNvPr id="4" name="Slide Number Placeholder 3"/>
          <p:cNvSpPr>
            <a:spLocks noGrp="1"/>
          </p:cNvSpPr>
          <p:nvPr>
            <p:ph type="sldNum" sz="quarter" idx="10"/>
          </p:nvPr>
        </p:nvSpPr>
        <p:spPr/>
        <p:txBody>
          <a:bodyPr/>
          <a:lstStyle/>
          <a:p>
            <a:fld id="{3A77A2EA-3B3D-4BD7-8D23-B83B8392689F}" type="slidenum">
              <a:rPr lang="sv-SE" smtClean="0"/>
              <a:t>6</a:t>
            </a:fld>
            <a:endParaRPr lang="sv-SE"/>
          </a:p>
        </p:txBody>
      </p:sp>
    </p:spTree>
    <p:extLst>
      <p:ext uri="{BB962C8B-B14F-4D97-AF65-F5344CB8AC3E}">
        <p14:creationId xmlns:p14="http://schemas.microsoft.com/office/powerpoint/2010/main" val="180150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F94F495-0C05-401B-97D1-8B8BF03EB4E9}" type="slidenum">
              <a:rPr lang="sv-SE" smtClean="0"/>
              <a:pPr/>
              <a:t>7</a:t>
            </a:fld>
            <a:endParaRPr lang="sv-SE"/>
          </a:p>
        </p:txBody>
      </p:sp>
    </p:spTree>
    <p:extLst>
      <p:ext uri="{BB962C8B-B14F-4D97-AF65-F5344CB8AC3E}">
        <p14:creationId xmlns:p14="http://schemas.microsoft.com/office/powerpoint/2010/main" val="320643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94F495-0C05-401B-97D1-8B8BF03EB4E9}" type="slidenum">
              <a:rPr lang="sv-SE" smtClean="0"/>
              <a:pPr/>
              <a:t>8</a:t>
            </a:fld>
            <a:endParaRPr lang="sv-SE"/>
          </a:p>
        </p:txBody>
      </p:sp>
    </p:spTree>
    <p:extLst>
      <p:ext uri="{BB962C8B-B14F-4D97-AF65-F5344CB8AC3E}">
        <p14:creationId xmlns:p14="http://schemas.microsoft.com/office/powerpoint/2010/main" val="210104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7713"/>
            <a:ext cx="6653212" cy="3743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4F495-0C05-401B-97D1-8B8BF03EB4E9}" type="slidenum">
              <a:rPr lang="sv-SE" smtClean="0"/>
              <a:pPr/>
              <a:t>10</a:t>
            </a:fld>
            <a:endParaRPr lang="sv-SE"/>
          </a:p>
        </p:txBody>
      </p:sp>
    </p:spTree>
    <p:extLst>
      <p:ext uri="{BB962C8B-B14F-4D97-AF65-F5344CB8AC3E}">
        <p14:creationId xmlns:p14="http://schemas.microsoft.com/office/powerpoint/2010/main" val="27398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7713"/>
            <a:ext cx="6653212" cy="3743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4F495-0C05-401B-97D1-8B8BF03EB4E9}" type="slidenum">
              <a:rPr lang="sv-SE" smtClean="0"/>
              <a:pPr/>
              <a:t>11</a:t>
            </a:fld>
            <a:endParaRPr lang="sv-SE"/>
          </a:p>
        </p:txBody>
      </p:sp>
    </p:spTree>
    <p:extLst>
      <p:ext uri="{BB962C8B-B14F-4D97-AF65-F5344CB8AC3E}">
        <p14:creationId xmlns:p14="http://schemas.microsoft.com/office/powerpoint/2010/main" val="127161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7713"/>
            <a:ext cx="6653212" cy="3743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4F495-0C05-401B-97D1-8B8BF03EB4E9}" type="slidenum">
              <a:rPr lang="sv-SE" smtClean="0"/>
              <a:pPr/>
              <a:t>12</a:t>
            </a:fld>
            <a:endParaRPr lang="sv-SE"/>
          </a:p>
        </p:txBody>
      </p:sp>
    </p:spTree>
    <p:extLst>
      <p:ext uri="{BB962C8B-B14F-4D97-AF65-F5344CB8AC3E}">
        <p14:creationId xmlns:p14="http://schemas.microsoft.com/office/powerpoint/2010/main" val="4210547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 name="Title 1"/>
          <p:cNvSpPr>
            <a:spLocks noGrp="1"/>
          </p:cNvSpPr>
          <p:nvPr>
            <p:ph type="title" hasCustomPrompt="1"/>
          </p:nvPr>
        </p:nvSpPr>
        <p:spPr>
          <a:xfrm>
            <a:off x="544513" y="1301262"/>
            <a:ext cx="5706818" cy="1591359"/>
          </a:xfrm>
        </p:spPr>
        <p:txBody>
          <a:bodyPr anchor="b" anchorCtr="0"/>
          <a:lstStyle>
            <a:lvl1pPr>
              <a:lnSpc>
                <a:spcPts val="5500"/>
              </a:lnSpc>
              <a:defRPr sz="7000" b="0" cap="all" spc="0" baseline="0">
                <a:latin typeface="Volvo Broad Pro Digital" panose="020B0606030202080204" pitchFamily="34" charset="0"/>
                <a:cs typeface="VolvoBroad" panose="020B0806020102060101" pitchFamily="34" charset="0"/>
              </a:defRPr>
            </a:lvl1pPr>
          </a:lstStyle>
          <a:p>
            <a:r>
              <a:rPr lang="en-US" smtClean="0"/>
              <a:t>Click to add title</a:t>
            </a:r>
            <a:br>
              <a:rPr lang="en-US" smtClean="0"/>
            </a:br>
            <a:r>
              <a:rPr lang="en-US" smtClean="0"/>
              <a:t>max two lines</a:t>
            </a:r>
            <a:endParaRPr lang="sv-SE"/>
          </a:p>
        </p:txBody>
      </p:sp>
      <p:sp>
        <p:nvSpPr>
          <p:cNvPr id="5" name="Text Placeholder 4"/>
          <p:cNvSpPr>
            <a:spLocks noGrp="1"/>
          </p:cNvSpPr>
          <p:nvPr>
            <p:ph type="body" sz="quarter" idx="10" hasCustomPrompt="1"/>
          </p:nvPr>
        </p:nvSpPr>
        <p:spPr>
          <a:xfrm>
            <a:off x="544513" y="2789664"/>
            <a:ext cx="5706534" cy="474663"/>
          </a:xfrm>
        </p:spPr>
        <p:txBody>
          <a:bodyPr>
            <a:noAutofit/>
          </a:bodyPr>
          <a:lstStyle>
            <a:lvl1pPr marL="0" indent="0">
              <a:buNone/>
              <a:defRPr sz="2000" spc="-30" baseline="0"/>
            </a:lvl1pPr>
          </a:lstStyle>
          <a:p>
            <a:pPr lvl="0"/>
            <a:r>
              <a:rPr lang="en-US" smtClean="0"/>
              <a:t>Click to add sub-heading – max one line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0431" y="650162"/>
            <a:ext cx="1319784" cy="1319784"/>
          </a:xfrm>
          <a:prstGeom prst="rect">
            <a:avLst/>
          </a:prstGeom>
        </p:spPr>
      </p:pic>
      <p:sp>
        <p:nvSpPr>
          <p:cNvPr id="8" name="Picture Placeholder 7"/>
          <p:cNvSpPr>
            <a:spLocks noGrp="1"/>
          </p:cNvSpPr>
          <p:nvPr>
            <p:ph type="pic" sz="quarter" idx="11" hasCustomPrompt="1"/>
          </p:nvPr>
        </p:nvSpPr>
        <p:spPr>
          <a:xfrm>
            <a:off x="125413" y="3429000"/>
            <a:ext cx="8893175" cy="3314700"/>
          </a:xfrm>
        </p:spPr>
        <p:txBody>
          <a:bodyPr anchor="ctr" anchorCtr="0">
            <a:normAutofit/>
          </a:bodyPr>
          <a:lstStyle>
            <a:lvl1pPr marL="0" indent="0" algn="ctr">
              <a:buNone/>
              <a:defRPr sz="1400"/>
            </a:lvl1pPr>
          </a:lstStyle>
          <a:p>
            <a:r>
              <a:rPr lang="sv-SE" smtClean="0"/>
              <a:t>Click icon to insert Picture</a:t>
            </a:r>
            <a:endParaRPr lang="sv-SE"/>
          </a:p>
        </p:txBody>
      </p:sp>
      <p:grpSp>
        <p:nvGrpSpPr>
          <p:cNvPr id="4" name="Group 3"/>
          <p:cNvGrpSpPr/>
          <p:nvPr userDrawn="1"/>
        </p:nvGrpSpPr>
        <p:grpSpPr>
          <a:xfrm>
            <a:off x="9235289" y="87480"/>
            <a:ext cx="1271519" cy="2487110"/>
            <a:chOff x="9235289" y="87480"/>
            <a:chExt cx="1271519" cy="2487110"/>
          </a:xfrm>
        </p:grpSpPr>
        <p:sp>
          <p:nvSpPr>
            <p:cNvPr id="9" name="textruta 17"/>
            <p:cNvSpPr txBox="1"/>
            <p:nvPr userDrawn="1"/>
          </p:nvSpPr>
          <p:spPr>
            <a:xfrm>
              <a:off x="9235289" y="87480"/>
              <a:ext cx="1193003" cy="215444"/>
            </a:xfrm>
            <a:prstGeom prst="rect">
              <a:avLst/>
            </a:prstGeom>
            <a:noFill/>
          </p:spPr>
          <p:txBody>
            <a:bodyPr wrap="square" rtlCol="0">
              <a:spAutoFit/>
            </a:bodyPr>
            <a:lstStyle/>
            <a:p>
              <a:r>
                <a:rPr lang="en-US" sz="800" b="1" dirty="0" smtClean="0">
                  <a:solidFill>
                    <a:schemeClr val="bg2"/>
                  </a:solidFill>
                  <a:latin typeface="Arial" panose="020B0604020202020204" pitchFamily="34" charset="0"/>
                  <a:cs typeface="Arial" panose="020B0604020202020204" pitchFamily="34" charset="0"/>
                </a:rPr>
                <a:t>Volvo </a:t>
              </a:r>
              <a:r>
                <a:rPr lang="en-US" sz="800" b="1" smtClean="0">
                  <a:solidFill>
                    <a:schemeClr val="bg2"/>
                  </a:solidFill>
                  <a:latin typeface="Arial" panose="020B0604020202020204" pitchFamily="34" charset="0"/>
                  <a:cs typeface="Arial" panose="020B0604020202020204" pitchFamily="34" charset="0"/>
                </a:rPr>
                <a:t>Profile colors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11" name="Ellips 5"/>
            <p:cNvSpPr/>
            <p:nvPr userDrawn="1"/>
          </p:nvSpPr>
          <p:spPr>
            <a:xfrm>
              <a:off x="9330867" y="349164"/>
              <a:ext cx="148037" cy="148037"/>
            </a:xfrm>
            <a:prstGeom prst="ellipse">
              <a:avLst/>
            </a:prstGeom>
            <a:solidFill>
              <a:schemeClr val="bg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2" name="Ellips 7"/>
            <p:cNvSpPr/>
            <p:nvPr userDrawn="1"/>
          </p:nvSpPr>
          <p:spPr>
            <a:xfrm>
              <a:off x="9533192" y="349164"/>
              <a:ext cx="148037" cy="148037"/>
            </a:xfrm>
            <a:prstGeom prst="ellipse">
              <a:avLst/>
            </a:prstGeom>
            <a:solidFill>
              <a:schemeClr val="accent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3" name="Ellips 8"/>
            <p:cNvSpPr/>
            <p:nvPr userDrawn="1"/>
          </p:nvSpPr>
          <p:spPr>
            <a:xfrm>
              <a:off x="9730688" y="349164"/>
              <a:ext cx="148037" cy="148037"/>
            </a:xfrm>
            <a:prstGeom prst="ellipse">
              <a:avLst/>
            </a:prstGeom>
            <a:solidFill>
              <a:schemeClr val="tx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4" name="Ellips 9"/>
            <p:cNvSpPr/>
            <p:nvPr userDrawn="1"/>
          </p:nvSpPr>
          <p:spPr>
            <a:xfrm>
              <a:off x="9330867" y="551558"/>
              <a:ext cx="148037" cy="148037"/>
            </a:xfrm>
            <a:prstGeom prst="ellipse">
              <a:avLst/>
            </a:prstGeom>
            <a:solidFill>
              <a:schemeClr val="accent3"/>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5" name="Ellips 10"/>
            <p:cNvSpPr/>
            <p:nvPr userDrawn="1"/>
          </p:nvSpPr>
          <p:spPr>
            <a:xfrm>
              <a:off x="9533192" y="551558"/>
              <a:ext cx="148037" cy="148037"/>
            </a:xfrm>
            <a:prstGeom prst="ellipse">
              <a:avLst/>
            </a:prstGeom>
            <a:solidFill>
              <a:schemeClr val="accent6"/>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6" name="Ellips 11"/>
            <p:cNvSpPr/>
            <p:nvPr userDrawn="1"/>
          </p:nvSpPr>
          <p:spPr>
            <a:xfrm>
              <a:off x="9730688" y="551558"/>
              <a:ext cx="148037" cy="148037"/>
            </a:xfrm>
            <a:prstGeom prst="ellipse">
              <a:avLst/>
            </a:prstGeom>
            <a:solidFill>
              <a:schemeClr val="accent5"/>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7" name="Ellips 12"/>
            <p:cNvSpPr/>
            <p:nvPr userDrawn="1"/>
          </p:nvSpPr>
          <p:spPr>
            <a:xfrm>
              <a:off x="9928184" y="551558"/>
              <a:ext cx="148037" cy="148037"/>
            </a:xfrm>
            <a:prstGeom prst="ellipse">
              <a:avLst/>
            </a:prstGeom>
            <a:solidFill>
              <a:srgbClr val="704E36"/>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8" name="Ellips 13"/>
            <p:cNvSpPr/>
            <p:nvPr userDrawn="1"/>
          </p:nvSpPr>
          <p:spPr>
            <a:xfrm>
              <a:off x="9330867" y="749054"/>
              <a:ext cx="148037" cy="148037"/>
            </a:xfrm>
            <a:prstGeom prst="ellipse">
              <a:avLst/>
            </a:prstGeom>
            <a:solidFill>
              <a:srgbClr val="C8E69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9" name="Ellips 14"/>
            <p:cNvSpPr/>
            <p:nvPr userDrawn="1"/>
          </p:nvSpPr>
          <p:spPr>
            <a:xfrm>
              <a:off x="9533192" y="749054"/>
              <a:ext cx="148037" cy="148037"/>
            </a:xfrm>
            <a:prstGeom prst="ellipse">
              <a:avLst/>
            </a:prstGeom>
            <a:solidFill>
              <a:srgbClr val="FCCC8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20" name="Ellips 15"/>
            <p:cNvSpPr/>
            <p:nvPr userDrawn="1"/>
          </p:nvSpPr>
          <p:spPr>
            <a:xfrm>
              <a:off x="9730688" y="749054"/>
              <a:ext cx="148037" cy="148037"/>
            </a:xfrm>
            <a:prstGeom prst="ellipse">
              <a:avLst/>
            </a:prstGeom>
            <a:solidFill>
              <a:schemeClr val="accent4"/>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21" name="Ellips 16"/>
            <p:cNvSpPr/>
            <p:nvPr userDrawn="1"/>
          </p:nvSpPr>
          <p:spPr>
            <a:xfrm>
              <a:off x="9928184" y="749054"/>
              <a:ext cx="148037" cy="148037"/>
            </a:xfrm>
            <a:prstGeom prst="ellipse">
              <a:avLst/>
            </a:prstGeom>
            <a:solidFill>
              <a:schemeClr val="accent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22" name="Ellips 19"/>
            <p:cNvSpPr/>
            <p:nvPr userDrawn="1"/>
          </p:nvSpPr>
          <p:spPr>
            <a:xfrm>
              <a:off x="9330867" y="1160530"/>
              <a:ext cx="148037" cy="148037"/>
            </a:xfrm>
            <a:prstGeom prst="ellipse">
              <a:avLst/>
            </a:prstGeom>
            <a:solidFill>
              <a:srgbClr val="DA445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23" name="Ellips 20"/>
            <p:cNvSpPr/>
            <p:nvPr userDrawn="1"/>
          </p:nvSpPr>
          <p:spPr>
            <a:xfrm>
              <a:off x="9533192" y="1160530"/>
              <a:ext cx="148037" cy="148037"/>
            </a:xfrm>
            <a:prstGeom prst="ellipse">
              <a:avLst/>
            </a:prstGeom>
            <a:solidFill>
              <a:srgbClr val="763369"/>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24" name="textruta 21"/>
            <p:cNvSpPr txBox="1"/>
            <p:nvPr userDrawn="1"/>
          </p:nvSpPr>
          <p:spPr>
            <a:xfrm>
              <a:off x="9235289" y="946548"/>
              <a:ext cx="1193003" cy="215444"/>
            </a:xfrm>
            <a:prstGeom prst="rect">
              <a:avLst/>
            </a:prstGeom>
            <a:noFill/>
          </p:spPr>
          <p:txBody>
            <a:bodyPr wrap="square" rtlCol="0">
              <a:spAutoFit/>
            </a:bodyPr>
            <a:lstStyle/>
            <a:p>
              <a:r>
                <a:rPr lang="en-US" sz="800" b="1" dirty="0" smtClean="0">
                  <a:solidFill>
                    <a:schemeClr val="bg2"/>
                  </a:solidFill>
                  <a:latin typeface="Arial" panose="020B0604020202020204" pitchFamily="34" charset="0"/>
                  <a:cs typeface="Arial" panose="020B0604020202020204" pitchFamily="34" charset="0"/>
                </a:rPr>
                <a:t>Volvo </a:t>
              </a:r>
              <a:r>
                <a:rPr lang="en-US" sz="800" b="1" smtClean="0">
                  <a:solidFill>
                    <a:schemeClr val="bg2"/>
                  </a:solidFill>
                  <a:latin typeface="Arial" panose="020B0604020202020204" pitchFamily="34" charset="0"/>
                  <a:cs typeface="Arial" panose="020B0604020202020204" pitchFamily="34" charset="0"/>
                </a:rPr>
                <a:t>Accent colors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28" name="textruta 18"/>
            <p:cNvSpPr txBox="1"/>
            <p:nvPr userDrawn="1"/>
          </p:nvSpPr>
          <p:spPr>
            <a:xfrm>
              <a:off x="9235289" y="1374261"/>
              <a:ext cx="1271519" cy="1200329"/>
            </a:xfrm>
            <a:prstGeom prst="rect">
              <a:avLst/>
            </a:prstGeom>
            <a:noFill/>
          </p:spPr>
          <p:txBody>
            <a:bodyPr wrap="square" rtlCol="0">
              <a:spAutoFit/>
            </a:bodyPr>
            <a:lstStyle/>
            <a:p>
              <a:r>
                <a:rPr lang="en-US" sz="800" smtClean="0">
                  <a:solidFill>
                    <a:schemeClr val="bg2"/>
                  </a:solidFill>
                </a:rPr>
                <a:t>Only use these approved Volvo colors. Use the colors in 100% only – never in tints. For more information and</a:t>
              </a:r>
              <a:r>
                <a:rPr lang="en-US" sz="800" baseline="0" smtClean="0">
                  <a:solidFill>
                    <a:schemeClr val="bg2"/>
                  </a:solidFill>
                </a:rPr>
                <a:t> </a:t>
              </a:r>
              <a:r>
                <a:rPr lang="en-US" sz="800" smtClean="0">
                  <a:solidFill>
                    <a:schemeClr val="bg2"/>
                  </a:solidFill>
                </a:rPr>
                <a:t>RGB color codes please select</a:t>
              </a:r>
              <a:r>
                <a:rPr lang="en-US" sz="800" baseline="0" smtClean="0">
                  <a:solidFill>
                    <a:schemeClr val="bg2"/>
                  </a:solidFill>
                </a:rPr>
                <a:t> </a:t>
              </a:r>
              <a:r>
                <a:rPr lang="en-US" sz="800" smtClean="0">
                  <a:solidFill>
                    <a:schemeClr val="bg2"/>
                  </a:solidFill>
                </a:rPr>
                <a:t>the Volvo Layout “Volvo Brand Colors”.</a:t>
              </a:r>
              <a:endParaRPr lang="en-US" sz="800" dirty="0" smtClean="0">
                <a:solidFill>
                  <a:schemeClr val="bg2"/>
                </a:solidFill>
                <a:latin typeface="Arial" panose="020B0604020202020204" pitchFamily="34" charset="0"/>
                <a:cs typeface="Arial" panose="020B0604020202020204" pitchFamily="34" charset="0"/>
              </a:endParaRPr>
            </a:p>
          </p:txBody>
        </p:sp>
      </p:grpSp>
      <p:grpSp>
        <p:nvGrpSpPr>
          <p:cNvPr id="3" name="Group 2"/>
          <p:cNvGrpSpPr/>
          <p:nvPr userDrawn="1"/>
        </p:nvGrpSpPr>
        <p:grpSpPr>
          <a:xfrm>
            <a:off x="-1512277" y="87480"/>
            <a:ext cx="1436079" cy="6318724"/>
            <a:chOff x="-1512277" y="87480"/>
            <a:chExt cx="1436079" cy="6318724"/>
          </a:xfrm>
        </p:grpSpPr>
        <p:sp>
          <p:nvSpPr>
            <p:cNvPr id="25" name="Rectangle 24"/>
            <p:cNvSpPr/>
            <p:nvPr userDrawn="1"/>
          </p:nvSpPr>
          <p:spPr>
            <a:xfrm>
              <a:off x="-1380392" y="230723"/>
              <a:ext cx="1304194" cy="707886"/>
            </a:xfrm>
            <a:prstGeom prst="rect">
              <a:avLst/>
            </a:prstGeom>
          </p:spPr>
          <p:txBody>
            <a:bodyPr wrap="square">
              <a:spAutoFit/>
            </a:bodyPr>
            <a:lstStyle/>
            <a:p>
              <a:pPr algn="r"/>
              <a:r>
                <a:rPr lang="sv-SE" sz="800" smtClean="0">
                  <a:solidFill>
                    <a:schemeClr val="bg2"/>
                  </a:solidFill>
                </a:rPr>
                <a:t>On the Home tab, in the Slides group,</a:t>
              </a:r>
              <a:r>
                <a:rPr lang="sv-SE" sz="800" baseline="0" smtClean="0">
                  <a:solidFill>
                    <a:schemeClr val="bg2"/>
                  </a:solidFill>
                </a:rPr>
                <a:t> </a:t>
              </a:r>
              <a:r>
                <a:rPr lang="en-US" sz="800" smtClean="0">
                  <a:solidFill>
                    <a:schemeClr val="bg2"/>
                  </a:solidFill>
                </a:rPr>
                <a:t>click </a:t>
              </a:r>
              <a:r>
                <a:rPr lang="en-US" sz="800">
                  <a:solidFill>
                    <a:schemeClr val="bg2"/>
                  </a:solidFill>
                </a:rPr>
                <a:t>the down arrow </a:t>
              </a:r>
              <a:r>
                <a:rPr lang="en-US" sz="800" smtClean="0">
                  <a:solidFill>
                    <a:schemeClr val="bg2"/>
                  </a:solidFill>
                </a:rPr>
                <a:t>on the </a:t>
              </a:r>
              <a:r>
                <a:rPr lang="en-US" sz="800">
                  <a:solidFill>
                    <a:schemeClr val="bg2"/>
                  </a:solidFill>
                </a:rPr>
                <a:t>New </a:t>
              </a:r>
              <a:r>
                <a:rPr lang="en-US" sz="800" smtClean="0">
                  <a:solidFill>
                    <a:schemeClr val="bg2"/>
                  </a:solidFill>
                </a:rPr>
                <a:t>Slide button </a:t>
              </a:r>
              <a:r>
                <a:rPr lang="sv-SE" sz="800" smtClean="0">
                  <a:solidFill>
                    <a:schemeClr val="bg2"/>
                  </a:solidFill>
                </a:rPr>
                <a:t>and select</a:t>
              </a:r>
              <a:br>
                <a:rPr lang="sv-SE" sz="800" smtClean="0">
                  <a:solidFill>
                    <a:schemeClr val="bg2"/>
                  </a:solidFill>
                </a:rPr>
              </a:br>
              <a:r>
                <a:rPr lang="sv-SE" sz="800" smtClean="0">
                  <a:solidFill>
                    <a:schemeClr val="bg2"/>
                  </a:solidFill>
                </a:rPr>
                <a:t> Volvo branded layouts.</a:t>
              </a:r>
              <a:endParaRPr lang="sv-SE" sz="800">
                <a:solidFill>
                  <a:schemeClr val="bg2"/>
                </a:solidFill>
              </a:endParaRPr>
            </a:p>
          </p:txBody>
        </p:sp>
        <p:sp>
          <p:nvSpPr>
            <p:cNvPr id="27" name="textruta 17"/>
            <p:cNvSpPr txBox="1"/>
            <p:nvPr userDrawn="1"/>
          </p:nvSpPr>
          <p:spPr>
            <a:xfrm>
              <a:off x="-1380392" y="87480"/>
              <a:ext cx="1304194" cy="215444"/>
            </a:xfrm>
            <a:prstGeom prst="rect">
              <a:avLst/>
            </a:prstGeom>
            <a:noFill/>
          </p:spPr>
          <p:txBody>
            <a:bodyPr wrap="square" rtlCol="0">
              <a:spAutoFit/>
            </a:bodyPr>
            <a:lstStyle/>
            <a:p>
              <a:pPr algn="r"/>
              <a:r>
                <a:rPr lang="en-US" sz="800" b="1" smtClean="0">
                  <a:solidFill>
                    <a:schemeClr val="bg2"/>
                  </a:solidFill>
                  <a:latin typeface="Arial" panose="020B0604020202020204" pitchFamily="34" charset="0"/>
                  <a:cs typeface="Arial" panose="020B0604020202020204" pitchFamily="34" charset="0"/>
                </a:rPr>
                <a:t>Use Volvo Layouts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29" name="textruta 17"/>
            <p:cNvSpPr txBox="1"/>
            <p:nvPr userDrawn="1"/>
          </p:nvSpPr>
          <p:spPr>
            <a:xfrm>
              <a:off x="-1276678" y="3844431"/>
              <a:ext cx="1200480" cy="338554"/>
            </a:xfrm>
            <a:prstGeom prst="rect">
              <a:avLst/>
            </a:prstGeom>
            <a:noFill/>
          </p:spPr>
          <p:txBody>
            <a:bodyPr wrap="square" rtlCol="0">
              <a:spAutoFit/>
            </a:bodyPr>
            <a:lstStyle/>
            <a:p>
              <a:pPr algn="r"/>
              <a:r>
                <a:rPr lang="en-US" sz="800">
                  <a:solidFill>
                    <a:schemeClr val="bg2"/>
                  </a:solidFill>
                  <a:latin typeface="Arial" panose="020B0604020202020204" pitchFamily="34" charset="0"/>
                  <a:cs typeface="Arial" panose="020B0604020202020204" pitchFamily="34" charset="0"/>
                </a:rPr>
                <a:t>Picture is optional in </a:t>
              </a:r>
              <a:br>
                <a:rPr lang="en-US" sz="800">
                  <a:solidFill>
                    <a:schemeClr val="bg2"/>
                  </a:solidFill>
                  <a:latin typeface="Arial" panose="020B0604020202020204" pitchFamily="34" charset="0"/>
                  <a:cs typeface="Arial" panose="020B0604020202020204" pitchFamily="34" charset="0"/>
                </a:rPr>
              </a:br>
              <a:r>
                <a:rPr lang="en-US" sz="800">
                  <a:solidFill>
                    <a:schemeClr val="bg2"/>
                  </a:solidFill>
                  <a:latin typeface="Arial" panose="020B0604020202020204" pitchFamily="34" charset="0"/>
                  <a:cs typeface="Arial" panose="020B0604020202020204" pitchFamily="34" charset="0"/>
                </a:rPr>
                <a:t>internal presentations.</a:t>
              </a:r>
            </a:p>
          </p:txBody>
        </p:sp>
        <p:sp>
          <p:nvSpPr>
            <p:cNvPr id="30" name="textruta 17"/>
            <p:cNvSpPr txBox="1"/>
            <p:nvPr userDrawn="1"/>
          </p:nvSpPr>
          <p:spPr>
            <a:xfrm>
              <a:off x="-1512277" y="1211709"/>
              <a:ext cx="1436079" cy="2308324"/>
            </a:xfrm>
            <a:prstGeom prst="rect">
              <a:avLst/>
            </a:prstGeom>
            <a:noFill/>
          </p:spPr>
          <p:txBody>
            <a:bodyPr wrap="square" rtlCol="0">
              <a:spAutoFit/>
            </a:bodyPr>
            <a:lstStyle/>
            <a:p>
              <a:pPr algn="r"/>
              <a:r>
                <a:rPr lang="en-US" sz="800" kern="1200" smtClean="0">
                  <a:solidFill>
                    <a:schemeClr val="bg2"/>
                  </a:solidFill>
                  <a:latin typeface="+mn-lt"/>
                  <a:ea typeface="+mn-ea"/>
                  <a:cs typeface="+mn-cs"/>
                </a:rPr>
                <a:t>Note that Volvo Broad Pro Digital TTF is embedded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in this template. No other version of Volvo Broad (Volvo Broad Pro or Volvo Broad Outline) may be inserted or copied into the document as this will break the embedding and cause Volvo Broad to be</a:t>
              </a:r>
              <a:r>
                <a:rPr lang="en-US" sz="800" kern="1200" baseline="0" smtClean="0">
                  <a:solidFill>
                    <a:schemeClr val="bg2"/>
                  </a:solidFill>
                  <a:latin typeface="+mn-lt"/>
                  <a:ea typeface="+mn-ea"/>
                  <a:cs typeface="+mn-cs"/>
                </a:rPr>
                <a:t> </a:t>
              </a:r>
              <a:br>
                <a:rPr lang="en-US" sz="800" kern="1200" baseline="0" smtClean="0">
                  <a:solidFill>
                    <a:schemeClr val="bg2"/>
                  </a:solidFill>
                  <a:latin typeface="+mn-lt"/>
                  <a:ea typeface="+mn-ea"/>
                  <a:cs typeface="+mn-cs"/>
                </a:rPr>
              </a:br>
              <a:r>
                <a:rPr lang="en-US" sz="800" kern="1200" smtClean="0">
                  <a:solidFill>
                    <a:schemeClr val="bg2"/>
                  </a:solidFill>
                  <a:latin typeface="+mn-lt"/>
                  <a:ea typeface="+mn-ea"/>
                  <a:cs typeface="+mn-cs"/>
                </a:rPr>
                <a:t>replaced by a default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font on other computers.</a:t>
              </a:r>
            </a:p>
            <a:p>
              <a:pPr algn="r"/>
              <a:r>
                <a:rPr lang="en-US" sz="800" kern="1200" smtClean="0">
                  <a:solidFill>
                    <a:schemeClr val="bg2"/>
                  </a:solidFill>
                  <a:latin typeface="+mn-lt"/>
                  <a:ea typeface="+mn-ea"/>
                  <a:cs typeface="+mn-cs"/>
                </a:rPr>
                <a:t>The embedding of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Volvo Broad Pro Digital does not work on Mac.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You must save the</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 final version of </a:t>
              </a:r>
              <a:r>
                <a:rPr lang="en-US" sz="800" kern="1200" baseline="0" smtClean="0">
                  <a:solidFill>
                    <a:schemeClr val="bg2"/>
                  </a:solidFill>
                  <a:latin typeface="+mn-lt"/>
                  <a:ea typeface="+mn-ea"/>
                  <a:cs typeface="+mn-cs"/>
                </a:rPr>
                <a:t> </a:t>
              </a:r>
              <a:r>
                <a:rPr lang="en-US" sz="800" kern="1200" smtClean="0">
                  <a:solidFill>
                    <a:schemeClr val="bg2"/>
                  </a:solidFill>
                  <a:latin typeface="+mn-lt"/>
                  <a:ea typeface="+mn-ea"/>
                  <a:cs typeface="+mn-cs"/>
                </a:rPr>
                <a:t>the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PPT</a:t>
              </a:r>
              <a:r>
                <a:rPr lang="en-US" sz="800" kern="1200" baseline="0" smtClean="0">
                  <a:solidFill>
                    <a:schemeClr val="bg2"/>
                  </a:solidFill>
                  <a:latin typeface="+mn-lt"/>
                  <a:ea typeface="+mn-ea"/>
                  <a:cs typeface="+mn-cs"/>
                </a:rPr>
                <a:t> o</a:t>
              </a:r>
              <a:r>
                <a:rPr lang="en-US" sz="800" kern="1200" smtClean="0">
                  <a:solidFill>
                    <a:schemeClr val="bg2"/>
                  </a:solidFill>
                  <a:latin typeface="+mn-lt"/>
                  <a:ea typeface="+mn-ea"/>
                  <a:cs typeface="+mn-cs"/>
                </a:rPr>
                <a:t>n a</a:t>
              </a:r>
              <a:r>
                <a:rPr lang="en-US" sz="800" kern="1200" baseline="0" smtClean="0">
                  <a:solidFill>
                    <a:schemeClr val="bg2"/>
                  </a:solidFill>
                  <a:latin typeface="+mn-lt"/>
                  <a:ea typeface="+mn-ea"/>
                  <a:cs typeface="+mn-cs"/>
                </a:rPr>
                <a:t> </a:t>
              </a:r>
              <a:r>
                <a:rPr lang="en-US" sz="800" kern="1200" smtClean="0">
                  <a:solidFill>
                    <a:schemeClr val="bg2"/>
                  </a:solidFill>
                  <a:latin typeface="+mn-lt"/>
                  <a:ea typeface="+mn-ea"/>
                  <a:cs typeface="+mn-cs"/>
                </a:rPr>
                <a:t>PC.</a:t>
              </a:r>
              <a:endParaRPr lang="en-US" sz="800" kern="1200">
                <a:solidFill>
                  <a:schemeClr val="bg2"/>
                </a:solidFill>
                <a:latin typeface="+mn-lt"/>
                <a:ea typeface="+mn-ea"/>
                <a:cs typeface="+mn-cs"/>
              </a:endParaRPr>
            </a:p>
          </p:txBody>
        </p:sp>
        <p:sp>
          <p:nvSpPr>
            <p:cNvPr id="31" name="Rectangle 30"/>
            <p:cNvSpPr/>
            <p:nvPr userDrawn="1"/>
          </p:nvSpPr>
          <p:spPr>
            <a:xfrm>
              <a:off x="-1222130" y="5427904"/>
              <a:ext cx="1145932" cy="215444"/>
            </a:xfrm>
            <a:prstGeom prst="rect">
              <a:avLst/>
            </a:prstGeom>
          </p:spPr>
          <p:txBody>
            <a:bodyPr wrap="square">
              <a:spAutoFit/>
            </a:bodyPr>
            <a:lstStyle/>
            <a:p>
              <a:pPr algn="r"/>
              <a:r>
                <a:rPr lang="en-US" sz="800" b="1" smtClean="0">
                  <a:solidFill>
                    <a:schemeClr val="bg2"/>
                  </a:solidFill>
                  <a:latin typeface="Arial" panose="020B0604020202020204" pitchFamily="34" charset="0"/>
                  <a:cs typeface="Arial" panose="020B0604020202020204" pitchFamily="34" charset="0"/>
                </a:rPr>
                <a:t>Compress Pictures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32" name="Rectangle 31"/>
            <p:cNvSpPr/>
            <p:nvPr userDrawn="1"/>
          </p:nvSpPr>
          <p:spPr>
            <a:xfrm>
              <a:off x="-1222130" y="5575207"/>
              <a:ext cx="1145931" cy="830997"/>
            </a:xfrm>
            <a:prstGeom prst="rect">
              <a:avLst/>
            </a:prstGeom>
          </p:spPr>
          <p:txBody>
            <a:bodyPr wrap="square">
              <a:spAutoFit/>
            </a:bodyPr>
            <a:lstStyle/>
            <a:p>
              <a:pPr algn="r"/>
              <a:r>
                <a:rPr lang="sv-SE" sz="800" smtClean="0">
                  <a:solidFill>
                    <a:schemeClr val="bg2"/>
                  </a:solidFill>
                </a:rPr>
                <a:t>Select the picture </a:t>
              </a:r>
              <a:br>
                <a:rPr lang="sv-SE" sz="800" smtClean="0">
                  <a:solidFill>
                    <a:schemeClr val="bg2"/>
                  </a:solidFill>
                </a:rPr>
              </a:br>
              <a:r>
                <a:rPr lang="sv-SE" sz="800" smtClean="0">
                  <a:solidFill>
                    <a:schemeClr val="bg2"/>
                  </a:solidFill>
                </a:rPr>
                <a:t>and dubble click.</a:t>
              </a:r>
            </a:p>
            <a:p>
              <a:pPr algn="r"/>
              <a:r>
                <a:rPr lang="sv-SE" sz="800" smtClean="0">
                  <a:solidFill>
                    <a:schemeClr val="bg2"/>
                  </a:solidFill>
                </a:rPr>
                <a:t>On the Format</a:t>
              </a:r>
              <a:r>
                <a:rPr lang="sv-SE" sz="800" baseline="0" smtClean="0">
                  <a:solidFill>
                    <a:schemeClr val="bg2"/>
                  </a:solidFill>
                </a:rPr>
                <a:t> </a:t>
              </a:r>
              <a:r>
                <a:rPr lang="sv-SE" sz="800" smtClean="0">
                  <a:solidFill>
                    <a:schemeClr val="bg2"/>
                  </a:solidFill>
                </a:rPr>
                <a:t>tab, </a:t>
              </a:r>
              <a:br>
                <a:rPr lang="sv-SE" sz="800" smtClean="0">
                  <a:solidFill>
                    <a:schemeClr val="bg2"/>
                  </a:solidFill>
                </a:rPr>
              </a:br>
              <a:r>
                <a:rPr lang="sv-SE" sz="800" smtClean="0">
                  <a:solidFill>
                    <a:schemeClr val="bg2"/>
                  </a:solidFill>
                </a:rPr>
                <a:t>in the Adjust group,</a:t>
              </a:r>
              <a:r>
                <a:rPr lang="sv-SE" sz="800" baseline="0" smtClean="0">
                  <a:solidFill>
                    <a:schemeClr val="bg2"/>
                  </a:solidFill>
                </a:rPr>
                <a:t> </a:t>
              </a:r>
              <a:r>
                <a:rPr lang="en-US" sz="800" smtClean="0">
                  <a:solidFill>
                    <a:schemeClr val="bg2"/>
                  </a:solidFill>
                </a:rPr>
                <a:t>click the Compress Pictures</a:t>
              </a:r>
              <a:r>
                <a:rPr lang="en-US" sz="800" baseline="0" smtClean="0">
                  <a:solidFill>
                    <a:schemeClr val="bg2"/>
                  </a:solidFill>
                </a:rPr>
                <a:t> </a:t>
              </a:r>
              <a:r>
                <a:rPr lang="en-US" sz="800" smtClean="0">
                  <a:solidFill>
                    <a:schemeClr val="bg2"/>
                  </a:solidFill>
                </a:rPr>
                <a:t>button.</a:t>
              </a:r>
              <a:endParaRPr lang="sv-SE" sz="800">
                <a:solidFill>
                  <a:schemeClr val="bg2"/>
                </a:solidFill>
              </a:endParaRPr>
            </a:p>
          </p:txBody>
        </p:sp>
        <p:sp>
          <p:nvSpPr>
            <p:cNvPr id="33" name="Rectangle 32"/>
            <p:cNvSpPr/>
            <p:nvPr userDrawn="1"/>
          </p:nvSpPr>
          <p:spPr>
            <a:xfrm>
              <a:off x="-1222130" y="4279685"/>
              <a:ext cx="1145932" cy="1115690"/>
            </a:xfrm>
            <a:prstGeom prst="rect">
              <a:avLst/>
            </a:prstGeom>
          </p:spPr>
          <p:txBody>
            <a:bodyPr wrap="square">
              <a:spAutoFit/>
            </a:bodyPr>
            <a:lstStyle/>
            <a:p>
              <a:pPr algn="r">
                <a:spcBef>
                  <a:spcPts val="300"/>
                </a:spcBef>
              </a:pPr>
              <a:r>
                <a:rPr lang="en-US" sz="800" smtClean="0">
                  <a:solidFill>
                    <a:schemeClr val="bg2"/>
                  </a:solidFill>
                  <a:effectLst/>
                </a:rPr>
                <a:t>Only insert pictures that are in line with the Volvo tonality </a:t>
              </a:r>
              <a:br>
                <a:rPr lang="en-US" sz="800" smtClean="0">
                  <a:solidFill>
                    <a:schemeClr val="bg2"/>
                  </a:solidFill>
                  <a:effectLst/>
                </a:rPr>
              </a:br>
              <a:r>
                <a:rPr lang="en-US" sz="800" smtClean="0">
                  <a:solidFill>
                    <a:schemeClr val="bg2"/>
                  </a:solidFill>
                  <a:effectLst/>
                </a:rPr>
                <a:t>for pictures. </a:t>
              </a:r>
            </a:p>
            <a:p>
              <a:pPr algn="r">
                <a:spcBef>
                  <a:spcPts val="300"/>
                </a:spcBef>
              </a:pPr>
              <a:r>
                <a:rPr lang="en-US" sz="800" smtClean="0">
                  <a:solidFill>
                    <a:schemeClr val="bg2"/>
                  </a:solidFill>
                  <a:effectLst/>
                </a:rPr>
                <a:t>See Volvo Brand Communication Guideline for </a:t>
              </a:r>
              <a:br>
                <a:rPr lang="en-US" sz="800" smtClean="0">
                  <a:solidFill>
                    <a:schemeClr val="bg2"/>
                  </a:solidFill>
                  <a:effectLst/>
                </a:rPr>
              </a:br>
              <a:r>
                <a:rPr lang="en-US" sz="800" smtClean="0">
                  <a:solidFill>
                    <a:schemeClr val="bg2"/>
                  </a:solidFill>
                  <a:effectLst/>
                </a:rPr>
                <a:t>further information.</a:t>
              </a:r>
              <a:endParaRPr lang="sv-SE" sz="800">
                <a:solidFill>
                  <a:schemeClr val="bg2"/>
                </a:solidFill>
              </a:endParaRPr>
            </a:p>
          </p:txBody>
        </p:sp>
      </p:grpSp>
    </p:spTree>
    <p:extLst>
      <p:ext uri="{BB962C8B-B14F-4D97-AF65-F5344CB8AC3E}">
        <p14:creationId xmlns:p14="http://schemas.microsoft.com/office/powerpoint/2010/main" val="24162874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5416065" cy="11430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4" name="Picture Placeholder 7"/>
          <p:cNvSpPr>
            <a:spLocks noGrp="1"/>
          </p:cNvSpPr>
          <p:nvPr>
            <p:ph type="pic" sz="quarter" idx="14" hasCustomPrompt="1"/>
          </p:nvPr>
        </p:nvSpPr>
        <p:spPr>
          <a:xfrm>
            <a:off x="6084888" y="117476"/>
            <a:ext cx="2936875" cy="5761037"/>
          </a:xfrm>
        </p:spPr>
        <p:txBody>
          <a:bodyPr anchor="ctr" anchorCtr="0">
            <a:normAutofit/>
          </a:bodyPr>
          <a:lstStyle>
            <a:lvl1pPr marL="0" indent="0" algn="ctr">
              <a:buNone/>
              <a:defRPr sz="1200" baseline="0"/>
            </a:lvl1pPr>
          </a:lstStyle>
          <a:p>
            <a:r>
              <a:rPr lang="sv-SE" smtClean="0"/>
              <a:t>Click icon to insert Picture</a:t>
            </a:r>
            <a:endParaRPr lang="sv-SE"/>
          </a:p>
        </p:txBody>
      </p:sp>
      <p:sp>
        <p:nvSpPr>
          <p:cNvPr id="11" name="Text Placeholder 10"/>
          <p:cNvSpPr>
            <a:spLocks noGrp="1"/>
          </p:cNvSpPr>
          <p:nvPr>
            <p:ph type="body" sz="quarter" idx="11"/>
          </p:nvPr>
        </p:nvSpPr>
        <p:spPr>
          <a:xfrm>
            <a:off x="554400" y="1731600"/>
            <a:ext cx="2654792" cy="415103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3" name="Text Placeholder 10"/>
          <p:cNvSpPr>
            <a:spLocks noGrp="1"/>
          </p:cNvSpPr>
          <p:nvPr>
            <p:ph type="body" sz="quarter" idx="12"/>
          </p:nvPr>
        </p:nvSpPr>
        <p:spPr>
          <a:xfrm>
            <a:off x="3323977" y="1731600"/>
            <a:ext cx="2654792" cy="415103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9586241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0" name="Picture Placeholder 9"/>
          <p:cNvSpPr>
            <a:spLocks noGrp="1"/>
          </p:cNvSpPr>
          <p:nvPr>
            <p:ph type="pic" sz="quarter" idx="10" hasCustomPrompt="1"/>
          </p:nvPr>
        </p:nvSpPr>
        <p:spPr>
          <a:xfrm>
            <a:off x="649381" y="1855175"/>
            <a:ext cx="3694113" cy="3605213"/>
          </a:xfrm>
        </p:spPr>
        <p:txBody>
          <a:bodyPr anchor="ctr" anchorCtr="0">
            <a:normAutofit/>
          </a:bodyPr>
          <a:lstStyle>
            <a:lvl1pPr marL="0" indent="0" algn="ctr">
              <a:buNone/>
              <a:defRPr sz="1400"/>
            </a:lvl1pPr>
          </a:lstStyle>
          <a:p>
            <a:r>
              <a:rPr lang="sv-SE" smtClean="0"/>
              <a:t>Click icon to insert Picture</a:t>
            </a:r>
            <a:endParaRPr lang="sv-SE"/>
          </a:p>
        </p:txBody>
      </p:sp>
      <p:sp>
        <p:nvSpPr>
          <p:cNvPr id="12" name="Text Placeholder 10"/>
          <p:cNvSpPr>
            <a:spLocks noGrp="1"/>
          </p:cNvSpPr>
          <p:nvPr>
            <p:ph type="body" sz="quarter" idx="11"/>
          </p:nvPr>
        </p:nvSpPr>
        <p:spPr>
          <a:xfrm>
            <a:off x="4697646" y="1855175"/>
            <a:ext cx="3895200" cy="369789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9"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1851186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0" name="Picture Placeholder 9"/>
          <p:cNvSpPr>
            <a:spLocks noGrp="1"/>
          </p:cNvSpPr>
          <p:nvPr>
            <p:ph type="pic" sz="quarter" idx="10" hasCustomPrompt="1"/>
          </p:nvPr>
        </p:nvSpPr>
        <p:spPr>
          <a:xfrm>
            <a:off x="4791075" y="1855175"/>
            <a:ext cx="3694113" cy="3605213"/>
          </a:xfrm>
        </p:spPr>
        <p:txBody>
          <a:bodyPr anchor="ctr" anchorCtr="0">
            <a:normAutofit/>
          </a:bodyPr>
          <a:lstStyle>
            <a:lvl1pPr marL="0" indent="0" algn="ctr">
              <a:buNone/>
              <a:defRPr sz="1400"/>
            </a:lvl1pPr>
          </a:lstStyle>
          <a:p>
            <a:r>
              <a:rPr lang="sv-SE" smtClean="0"/>
              <a:t>Click icon to insert Picture</a:t>
            </a:r>
            <a:endParaRPr lang="sv-SE"/>
          </a:p>
        </p:txBody>
      </p:sp>
      <p:sp>
        <p:nvSpPr>
          <p:cNvPr id="12" name="Text Placeholder 10"/>
          <p:cNvSpPr>
            <a:spLocks noGrp="1"/>
          </p:cNvSpPr>
          <p:nvPr>
            <p:ph type="body" sz="quarter" idx="11"/>
          </p:nvPr>
        </p:nvSpPr>
        <p:spPr>
          <a:xfrm>
            <a:off x="554400" y="1855175"/>
            <a:ext cx="3895200" cy="369789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9"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6182848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25413" y="123827"/>
            <a:ext cx="8896349" cy="5754686"/>
          </a:xfrm>
        </p:spPr>
        <p:txBody>
          <a:bodyPr anchor="ctr" anchorCtr="0">
            <a:normAutofit/>
          </a:bodyPr>
          <a:lstStyle>
            <a:lvl1pPr marL="0" indent="0" algn="ctr">
              <a:buNone/>
              <a:defRPr sz="1400" baseline="0"/>
            </a:lvl1pPr>
          </a:lstStyle>
          <a:p>
            <a:r>
              <a:rPr lang="sv-SE" smtClean="0"/>
              <a:t>Click icon to insert Picture</a:t>
            </a:r>
            <a:endParaRPr lang="sv-SE"/>
          </a:p>
        </p:txBody>
      </p:sp>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9"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2164656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Title on Top">
    <p:spTree>
      <p:nvGrpSpPr>
        <p:cNvPr id="1" name=""/>
        <p:cNvGrpSpPr/>
        <p:nvPr/>
      </p:nvGrpSpPr>
      <p:grpSpPr>
        <a:xfrm>
          <a:off x="0" y="0"/>
          <a:ext cx="0" cy="0"/>
          <a:chOff x="0" y="0"/>
          <a:chExt cx="0" cy="0"/>
        </a:xfrm>
      </p:grpSpPr>
      <p:sp>
        <p:nvSpPr>
          <p:cNvPr id="9" name="Picture Placeholder 3"/>
          <p:cNvSpPr>
            <a:spLocks noGrp="1"/>
          </p:cNvSpPr>
          <p:nvPr>
            <p:ph type="pic" sz="quarter" idx="10" hasCustomPrompt="1"/>
          </p:nvPr>
        </p:nvSpPr>
        <p:spPr>
          <a:xfrm>
            <a:off x="125413" y="123827"/>
            <a:ext cx="8896349" cy="5754686"/>
          </a:xfrm>
        </p:spPr>
        <p:txBody>
          <a:bodyPr anchor="ctr" anchorCtr="0">
            <a:normAutofit/>
          </a:bodyPr>
          <a:lstStyle>
            <a:lvl1pPr marL="0" indent="0" algn="ctr">
              <a:buNone/>
              <a:defRPr sz="1400" baseline="0"/>
            </a:lvl1pPr>
          </a:lstStyle>
          <a:p>
            <a:r>
              <a:rPr lang="sv-SE" smtClean="0"/>
              <a:t>Click icon to insert Picture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7"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8"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Tree>
    <p:extLst>
      <p:ext uri="{BB962C8B-B14F-4D97-AF65-F5344CB8AC3E}">
        <p14:creationId xmlns:p14="http://schemas.microsoft.com/office/powerpoint/2010/main" val="38507989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12713" y="123827"/>
            <a:ext cx="8909050" cy="5754686"/>
          </a:xfrm>
        </p:spPr>
        <p:txBody>
          <a:bodyPr anchor="ctr" anchorCtr="0">
            <a:normAutofit/>
          </a:bodyPr>
          <a:lstStyle>
            <a:lvl1pPr marL="0" indent="0" algn="ctr">
              <a:buNone/>
              <a:defRPr sz="1400" baseline="0"/>
            </a:lvl1pPr>
          </a:lstStyle>
          <a:p>
            <a:r>
              <a:rPr lang="sv-SE" smtClean="0"/>
              <a:t>Click icon to insert Picture</a:t>
            </a:r>
            <a:endParaRPr lang="sv-SE"/>
          </a:p>
        </p:txBody>
      </p:sp>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2" name="Title 1"/>
          <p:cNvSpPr>
            <a:spLocks noGrp="1"/>
          </p:cNvSpPr>
          <p:nvPr>
            <p:ph type="title" hasCustomPrompt="1"/>
          </p:nvPr>
        </p:nvSpPr>
        <p:spPr>
          <a:xfrm>
            <a:off x="553912" y="3481749"/>
            <a:ext cx="6295296" cy="1892418"/>
          </a:xfrm>
        </p:spPr>
        <p:txBody>
          <a:bodyPr anchor="b" anchorCtr="0"/>
          <a:lstStyle>
            <a:lvl1pPr>
              <a:lnSpc>
                <a:spcPts val="5500"/>
              </a:lnSpc>
              <a:defRPr lang="sv-SE" sz="7000" b="0" kern="1200" cap="all" spc="0" baseline="0">
                <a:solidFill>
                  <a:schemeClr val="bg2"/>
                </a:solidFill>
                <a:latin typeface="Volvo Broad Pro Digital" panose="020B0606030202080204" pitchFamily="34" charset="0"/>
                <a:ea typeface="+mj-ea"/>
                <a:cs typeface="VolvoBroad" panose="020B0806020102060101" pitchFamily="34" charset="0"/>
              </a:defRPr>
            </a:lvl1pPr>
          </a:lstStyle>
          <a:p>
            <a:r>
              <a:rPr lang="en-US" smtClean="0"/>
              <a:t>Click to add title</a:t>
            </a:r>
            <a:br>
              <a:rPr lang="en-US" smtClean="0"/>
            </a:br>
            <a:r>
              <a:rPr lang="en-US" smtClean="0"/>
              <a:t>max two lines</a:t>
            </a:r>
            <a:endParaRPr lang="sv-SE" dirty="0"/>
          </a:p>
        </p:txBody>
      </p:sp>
      <p:sp>
        <p:nvSpPr>
          <p:cNvPr id="9" name="Text Placeholder 4"/>
          <p:cNvSpPr>
            <a:spLocks noGrp="1"/>
          </p:cNvSpPr>
          <p:nvPr>
            <p:ph type="body" sz="quarter" idx="13" hasCustomPrompt="1"/>
          </p:nvPr>
        </p:nvSpPr>
        <p:spPr>
          <a:xfrm>
            <a:off x="553912" y="5269094"/>
            <a:ext cx="6296400" cy="474663"/>
          </a:xfrm>
        </p:spPr>
        <p:txBody>
          <a:bodyPr>
            <a:noAutofit/>
          </a:bodyPr>
          <a:lstStyle>
            <a:lvl1pPr marL="0" indent="0">
              <a:buNone/>
              <a:defRPr sz="2000" spc="-30" baseline="0"/>
            </a:lvl1pPr>
          </a:lstStyle>
          <a:p>
            <a:pPr lvl="0"/>
            <a:r>
              <a:rPr lang="en-US" smtClean="0"/>
              <a:t>Click to add sub-heading – max one line</a:t>
            </a:r>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1"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6701167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ed Background with Title">
    <p:spTree>
      <p:nvGrpSpPr>
        <p:cNvPr id="1" name=""/>
        <p:cNvGrpSpPr/>
        <p:nvPr/>
      </p:nvGrpSpPr>
      <p:grpSpPr>
        <a:xfrm>
          <a:off x="0" y="0"/>
          <a:ext cx="0" cy="0"/>
          <a:chOff x="0" y="0"/>
          <a:chExt cx="0" cy="0"/>
        </a:xfrm>
      </p:grpSpPr>
      <p:sp>
        <p:nvSpPr>
          <p:cNvPr id="11" name="Text Placeholder 2"/>
          <p:cNvSpPr>
            <a:spLocks noGrp="1"/>
          </p:cNvSpPr>
          <p:nvPr>
            <p:ph type="body" sz="quarter" idx="11" hasCustomPrompt="1"/>
          </p:nvPr>
        </p:nvSpPr>
        <p:spPr>
          <a:xfrm>
            <a:off x="122400" y="122400"/>
            <a:ext cx="8896293" cy="5756113"/>
          </a:xfrm>
          <a:solidFill>
            <a:schemeClr val="accent2"/>
          </a:solidFill>
        </p:spPr>
        <p:txBody>
          <a:bodyPr anchor="b" anchorCtr="0">
            <a:normAutofit/>
          </a:bodyPr>
          <a:lstStyle>
            <a:lvl1pPr marL="0" indent="0" algn="ctr">
              <a:lnSpc>
                <a:spcPts val="1300"/>
              </a:lnSpc>
              <a:spcBef>
                <a:spcPts val="100"/>
              </a:spcBef>
              <a:buNone/>
              <a:defRPr sz="1200" b="0" baseline="0"/>
            </a:lvl1pPr>
          </a:lstStyle>
          <a:p>
            <a:pPr lvl="0"/>
            <a:r>
              <a:rPr lang="en-US" smtClean="0"/>
              <a:t>Click to change color</a:t>
            </a:r>
            <a:br>
              <a:rPr lang="en-US" smtClean="0"/>
            </a:br>
            <a:r>
              <a:rPr lang="en-US" smtClean="0"/>
              <a:t>and then press the space key once</a:t>
            </a:r>
            <a:br>
              <a:rPr lang="en-US" smtClean="0"/>
            </a:br>
            <a:r>
              <a:rPr lang="en-US" smtClean="0"/>
              <a:t>to get rid of this text and dotted frame</a:t>
            </a:r>
          </a:p>
        </p:txBody>
      </p:sp>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2" name="Title 1"/>
          <p:cNvSpPr>
            <a:spLocks noGrp="1"/>
          </p:cNvSpPr>
          <p:nvPr>
            <p:ph type="title" hasCustomPrompt="1"/>
          </p:nvPr>
        </p:nvSpPr>
        <p:spPr>
          <a:xfrm>
            <a:off x="553914" y="682252"/>
            <a:ext cx="6427178" cy="2998181"/>
          </a:xfrm>
        </p:spPr>
        <p:txBody>
          <a:bodyPr anchor="t" anchorCtr="0"/>
          <a:lstStyle>
            <a:lvl1pPr>
              <a:lnSpc>
                <a:spcPts val="5500"/>
              </a:lnSpc>
              <a:defRPr lang="sv-SE" sz="7000" b="0" kern="1200" cap="all" spc="0" baseline="0">
                <a:solidFill>
                  <a:schemeClr val="bg1"/>
                </a:solidFill>
                <a:latin typeface="Volvo Broad Pro Digital" panose="020B0606030202080204" pitchFamily="34" charset="0"/>
                <a:ea typeface="+mj-ea"/>
                <a:cs typeface="VolvoBroad" panose="020B0806020102060101" pitchFamily="34" charset="0"/>
              </a:defRPr>
            </a:lvl1pPr>
          </a:lstStyle>
          <a:p>
            <a:r>
              <a:rPr lang="en-US" smtClean="0"/>
              <a:t>Click to add statement, comment or similar</a:t>
            </a:r>
            <a:br>
              <a:rPr lang="en-US" smtClean="0"/>
            </a:br>
            <a:r>
              <a:rPr lang="en-US" smtClean="0"/>
              <a:t>max four lines</a:t>
            </a:r>
            <a:endParaRPr lang="sv-SE" dirty="0"/>
          </a:p>
        </p:txBody>
      </p:sp>
      <p:sp>
        <p:nvSpPr>
          <p:cNvPr id="9" name="Text Placeholder 4"/>
          <p:cNvSpPr>
            <a:spLocks noGrp="1"/>
          </p:cNvSpPr>
          <p:nvPr>
            <p:ph type="body" sz="quarter" idx="13" hasCustomPrompt="1"/>
          </p:nvPr>
        </p:nvSpPr>
        <p:spPr>
          <a:xfrm>
            <a:off x="553913" y="3528216"/>
            <a:ext cx="6428305" cy="474663"/>
          </a:xfrm>
        </p:spPr>
        <p:txBody>
          <a:bodyPr>
            <a:noAutofit/>
          </a:bodyPr>
          <a:lstStyle>
            <a:lvl1pPr marL="0" indent="0" algn="l">
              <a:buNone/>
              <a:defRPr sz="1600" spc="-30" baseline="0">
                <a:solidFill>
                  <a:schemeClr val="bg1"/>
                </a:solidFill>
              </a:defRPr>
            </a:lvl1pPr>
          </a:lstStyle>
          <a:p>
            <a:pPr lvl="0"/>
            <a:r>
              <a:rPr lang="en-US" smtClean="0"/>
              <a:t>Click to insert Name and Company – max one line</a:t>
            </a:r>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2"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6082004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Half Page Pictur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4097219" cy="1143000"/>
          </a:xfrm>
        </p:spPr>
        <p:txBody>
          <a:bodyPr/>
          <a:lstStyle/>
          <a:p>
            <a:r>
              <a:rPr lang="en-US" smtClean="0"/>
              <a:t>Click to edit Master title style</a:t>
            </a:r>
            <a:endParaRPr lang="sv-SE"/>
          </a:p>
        </p:txBody>
      </p:sp>
      <p:sp>
        <p:nvSpPr>
          <p:cNvPr id="4" name="Footer Placeholder 3"/>
          <p:cNvSpPr>
            <a:spLocks noGrp="1"/>
          </p:cNvSpPr>
          <p:nvPr>
            <p:ph type="ftr" sz="quarter" idx="11"/>
          </p:nvPr>
        </p:nvSpPr>
        <p:spPr/>
        <p:txBody>
          <a:bodyPr/>
          <a:lstStyle/>
          <a:p>
            <a:r>
              <a:rPr lang="en-US" smtClean="0"/>
              <a:t>Department, Name, Document name, Security class</a:t>
            </a:r>
            <a:endParaRPr lang="sv-SE"/>
          </a:p>
        </p:txBody>
      </p:sp>
      <p:sp>
        <p:nvSpPr>
          <p:cNvPr id="8" name="Picture Placeholder 7"/>
          <p:cNvSpPr>
            <a:spLocks noGrp="1"/>
          </p:cNvSpPr>
          <p:nvPr>
            <p:ph type="pic" sz="quarter" idx="13" hasCustomPrompt="1"/>
          </p:nvPr>
        </p:nvSpPr>
        <p:spPr>
          <a:xfrm>
            <a:off x="4791808" y="117475"/>
            <a:ext cx="4229955" cy="5761038"/>
          </a:xfrm>
        </p:spPr>
        <p:txBody>
          <a:bodyPr anchor="ctr" anchorCtr="0">
            <a:normAutofit/>
          </a:bodyPr>
          <a:lstStyle>
            <a:lvl1pPr marL="0" indent="0" algn="ctr">
              <a:buNone/>
              <a:defRPr sz="1400" baseline="0"/>
            </a:lvl1pPr>
          </a:lstStyle>
          <a:p>
            <a:r>
              <a:rPr lang="sv-SE" smtClean="0"/>
              <a:t>Click icon to insert Picture</a:t>
            </a:r>
            <a:endParaRPr lang="sv-SE"/>
          </a:p>
        </p:txBody>
      </p:sp>
      <p:sp>
        <p:nvSpPr>
          <p:cNvPr id="10" name="Text Placeholder 10"/>
          <p:cNvSpPr>
            <a:spLocks noGrp="1"/>
          </p:cNvSpPr>
          <p:nvPr>
            <p:ph type="body" sz="quarter" idx="14"/>
          </p:nvPr>
        </p:nvSpPr>
        <p:spPr>
          <a:xfrm>
            <a:off x="554400" y="1731599"/>
            <a:ext cx="3895200" cy="4146913"/>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1"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84247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Half Page Picture">
    <p:spTree>
      <p:nvGrpSpPr>
        <p:cNvPr id="1" name=""/>
        <p:cNvGrpSpPr/>
        <p:nvPr/>
      </p:nvGrpSpPr>
      <p:grpSpPr>
        <a:xfrm>
          <a:off x="0" y="0"/>
          <a:ext cx="0" cy="0"/>
          <a:chOff x="0" y="0"/>
          <a:chExt cx="0" cy="0"/>
        </a:xfrm>
      </p:grpSpPr>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2" name="Title 1"/>
          <p:cNvSpPr>
            <a:spLocks noGrp="1"/>
          </p:cNvSpPr>
          <p:nvPr>
            <p:ph type="title" hasCustomPrompt="1"/>
          </p:nvPr>
        </p:nvSpPr>
        <p:spPr>
          <a:xfrm>
            <a:off x="404446" y="682252"/>
            <a:ext cx="4167557" cy="2878633"/>
          </a:xfrm>
        </p:spPr>
        <p:txBody>
          <a:bodyPr anchor="t" anchorCtr="0"/>
          <a:lstStyle>
            <a:lvl1pPr>
              <a:lnSpc>
                <a:spcPts val="5500"/>
              </a:lnSpc>
              <a:defRPr lang="sv-SE" sz="7000" b="0" kern="1200" cap="all" spc="0" baseline="0">
                <a:solidFill>
                  <a:schemeClr val="bg2"/>
                </a:solidFill>
                <a:latin typeface="Volvo Broad Pro Digital" panose="020B0606030202080204" pitchFamily="34" charset="0"/>
                <a:ea typeface="+mj-ea"/>
                <a:cs typeface="VolvoBroad" panose="020B0806020102060101" pitchFamily="34" charset="0"/>
              </a:defRPr>
            </a:lvl1pPr>
          </a:lstStyle>
          <a:p>
            <a:r>
              <a:rPr lang="en-US" smtClean="0"/>
              <a:t>Click to add comment </a:t>
            </a:r>
            <a:br>
              <a:rPr lang="en-US" smtClean="0"/>
            </a:br>
            <a:r>
              <a:rPr lang="en-US" smtClean="0"/>
              <a:t>max four lines</a:t>
            </a:r>
            <a:endParaRPr lang="sv-SE" dirty="0"/>
          </a:p>
        </p:txBody>
      </p:sp>
      <p:sp>
        <p:nvSpPr>
          <p:cNvPr id="9" name="Text Placeholder 4"/>
          <p:cNvSpPr>
            <a:spLocks noGrp="1"/>
          </p:cNvSpPr>
          <p:nvPr>
            <p:ph type="body" sz="quarter" idx="13" hasCustomPrompt="1"/>
          </p:nvPr>
        </p:nvSpPr>
        <p:spPr>
          <a:xfrm>
            <a:off x="404446" y="3577156"/>
            <a:ext cx="4168800" cy="474663"/>
          </a:xfrm>
        </p:spPr>
        <p:txBody>
          <a:bodyPr>
            <a:noAutofit/>
          </a:bodyPr>
          <a:lstStyle>
            <a:lvl1pPr marL="17463" indent="0" algn="l">
              <a:buNone/>
              <a:defRPr sz="1600" spc="-30" baseline="0">
                <a:solidFill>
                  <a:schemeClr val="bg2"/>
                </a:solidFill>
              </a:defRPr>
            </a:lvl1pPr>
          </a:lstStyle>
          <a:p>
            <a:pPr lvl="0"/>
            <a:r>
              <a:rPr lang="en-US" smtClean="0"/>
              <a:t>Click to insert Name and Company</a:t>
            </a:r>
          </a:p>
        </p:txBody>
      </p:sp>
      <p:sp>
        <p:nvSpPr>
          <p:cNvPr id="12" name="Picture Placeholder 7"/>
          <p:cNvSpPr>
            <a:spLocks noGrp="1"/>
          </p:cNvSpPr>
          <p:nvPr>
            <p:ph type="pic" sz="quarter" idx="14" hasCustomPrompt="1"/>
          </p:nvPr>
        </p:nvSpPr>
        <p:spPr>
          <a:xfrm>
            <a:off x="4791808" y="117475"/>
            <a:ext cx="4229955" cy="5761038"/>
          </a:xfrm>
        </p:spPr>
        <p:txBody>
          <a:bodyPr anchor="ctr" anchorCtr="0">
            <a:normAutofit/>
          </a:bodyPr>
          <a:lstStyle>
            <a:lvl1pPr marL="0" indent="0" algn="ctr">
              <a:buNone/>
              <a:defRPr sz="1400" baseline="0"/>
            </a:lvl1pPr>
          </a:lstStyle>
          <a:p>
            <a:r>
              <a:rPr lang="sv-SE" smtClean="0"/>
              <a:t>Click icon to insert Picture</a:t>
            </a:r>
            <a:endParaRPr lang="sv-SE"/>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1"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1961099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9" name="Media Placeholder 8"/>
          <p:cNvSpPr>
            <a:spLocks noGrp="1"/>
          </p:cNvSpPr>
          <p:nvPr>
            <p:ph type="media" sz="quarter" idx="10" hasCustomPrompt="1"/>
          </p:nvPr>
        </p:nvSpPr>
        <p:spPr>
          <a:xfrm>
            <a:off x="112713" y="117475"/>
            <a:ext cx="8909050" cy="5761038"/>
          </a:xfrm>
        </p:spPr>
        <p:txBody>
          <a:bodyPr anchor="ctr" anchorCtr="0">
            <a:normAutofit/>
          </a:bodyPr>
          <a:lstStyle>
            <a:lvl1pPr marL="0" indent="0" algn="ctr">
              <a:buNone/>
              <a:defRPr sz="1400"/>
            </a:lvl1pPr>
          </a:lstStyle>
          <a:p>
            <a:r>
              <a:rPr lang="sv-SE" smtClean="0"/>
              <a:t>Click icon to insert Video</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7"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8"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78033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45246" y="1838204"/>
            <a:ext cx="8229600" cy="3824287"/>
          </a:xfrm>
        </p:spPr>
        <p:txBody>
          <a:bodyPr>
            <a:normAutofit/>
          </a:bodyPr>
          <a:lstStyle>
            <a:lvl1pPr marL="0" indent="0">
              <a:buNone/>
              <a:tabLst>
                <a:tab pos="1257300" algn="l"/>
                <a:tab pos="5556250" algn="l"/>
              </a:tabLst>
              <a:defRPr sz="1600" b="0" baseline="0"/>
            </a:lvl1pPr>
          </a:lstStyle>
          <a:p>
            <a:pPr lvl="0"/>
            <a:r>
              <a:rPr lang="en-US" smtClean="0"/>
              <a:t>00:00-00:00	Tab to add text	Tab to add text </a:t>
            </a:r>
          </a:p>
        </p:txBody>
      </p:sp>
      <p:sp>
        <p:nvSpPr>
          <p:cNvPr id="2" name="Title 1"/>
          <p:cNvSpPr>
            <a:spLocks noGrp="1"/>
          </p:cNvSpPr>
          <p:nvPr>
            <p:ph type="title" hasCustomPrompt="1"/>
          </p:nvPr>
        </p:nvSpPr>
        <p:spPr/>
        <p:txBody>
          <a:bodyPr/>
          <a:lstStyle>
            <a:lvl1pPr>
              <a:defRPr/>
            </a:lvl1pPr>
          </a:lstStyle>
          <a:p>
            <a:r>
              <a:rPr lang="en-US" smtClean="0"/>
              <a:t>Click to add Agenda title</a:t>
            </a:r>
            <a:endParaRPr lang="sv-SE"/>
          </a:p>
        </p:txBody>
      </p:sp>
      <p:sp>
        <p:nvSpPr>
          <p:cNvPr id="8"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2"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5589264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2" name="Rectangle 1"/>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19628" y="1633728"/>
            <a:ext cx="2904744" cy="2904744"/>
          </a:xfrm>
          <a:prstGeom prst="rect">
            <a:avLst/>
          </a:prstGeom>
        </p:spPr>
      </p:pic>
    </p:spTree>
    <p:extLst>
      <p:ext uri="{BB962C8B-B14F-4D97-AF65-F5344CB8AC3E}">
        <p14:creationId xmlns:p14="http://schemas.microsoft.com/office/powerpoint/2010/main" val="2703167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olvo Brand Colors">
    <p:spTree>
      <p:nvGrpSpPr>
        <p:cNvPr id="1" name=""/>
        <p:cNvGrpSpPr/>
        <p:nvPr/>
      </p:nvGrpSpPr>
      <p:grpSpPr>
        <a:xfrm>
          <a:off x="0" y="0"/>
          <a:ext cx="0" cy="0"/>
          <a:chOff x="0" y="0"/>
          <a:chExt cx="0" cy="0"/>
        </a:xfrm>
      </p:grpSpPr>
      <p:sp>
        <p:nvSpPr>
          <p:cNvPr id="70" name="Rectangle 69"/>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60" name="Rectangle 59"/>
          <p:cNvSpPr/>
          <p:nvPr userDrawn="1"/>
        </p:nvSpPr>
        <p:spPr>
          <a:xfrm>
            <a:off x="501163" y="369252"/>
            <a:ext cx="7103548" cy="584775"/>
          </a:xfrm>
          <a:prstGeom prst="rect">
            <a:avLst/>
          </a:prstGeom>
        </p:spPr>
        <p:txBody>
          <a:bodyPr wrap="none">
            <a:spAutoFit/>
          </a:bodyPr>
          <a:lstStyle/>
          <a:p>
            <a:r>
              <a:rPr lang="sv-SE" sz="3200" b="1" kern="1200" spc="-80" baseline="0" smtClean="0">
                <a:solidFill>
                  <a:schemeClr val="bg2"/>
                </a:solidFill>
                <a:latin typeface="Arial" panose="020B0604020202020204" pitchFamily="34" charset="0"/>
                <a:ea typeface="+mn-ea"/>
                <a:cs typeface="Arial" panose="020B0604020202020204" pitchFamily="34" charset="0"/>
              </a:rPr>
              <a:t>Volvo brand profile and accent colors</a:t>
            </a:r>
            <a:endParaRPr lang="sv-SE" sz="3200" b="1" kern="1200" spc="-80" baseline="0" dirty="0">
              <a:solidFill>
                <a:schemeClr val="bg2"/>
              </a:solidFill>
              <a:latin typeface="Arial" panose="020B0604020202020204" pitchFamily="34" charset="0"/>
              <a:ea typeface="+mn-ea"/>
              <a:cs typeface="Arial" panose="020B0604020202020204" pitchFamily="34" charset="0"/>
            </a:endParaRPr>
          </a:p>
        </p:txBody>
      </p:sp>
      <p:sp>
        <p:nvSpPr>
          <p:cNvPr id="95" name="Rectangle 81"/>
          <p:cNvSpPr/>
          <p:nvPr userDrawn="1"/>
        </p:nvSpPr>
        <p:spPr>
          <a:xfrm>
            <a:off x="490211" y="1122045"/>
            <a:ext cx="3638843" cy="548868"/>
          </a:xfrm>
          <a:prstGeom prst="rect">
            <a:avLst/>
          </a:prstGeom>
        </p:spPr>
        <p:txBody>
          <a:bodyPr wrap="square">
            <a:spAutoFit/>
          </a:bodyPr>
          <a:lstStyle/>
          <a:p>
            <a:pPr marL="0" indent="0">
              <a:spcBef>
                <a:spcPts val="200"/>
              </a:spcBef>
              <a:buNone/>
            </a:pPr>
            <a:r>
              <a:rPr lang="en-US" sz="1000" b="1" baseline="0" dirty="0" smtClean="0">
                <a:solidFill>
                  <a:schemeClr val="bg2"/>
                </a:solidFill>
              </a:rPr>
              <a:t>Profile colors</a:t>
            </a:r>
          </a:p>
          <a:p>
            <a:pPr marL="0" indent="0">
              <a:spcBef>
                <a:spcPts val="200"/>
              </a:spcBef>
              <a:buNone/>
            </a:pPr>
            <a:r>
              <a:rPr lang="en-US" sz="900" baseline="0" dirty="0" smtClean="0">
                <a:solidFill>
                  <a:schemeClr val="bg2"/>
                </a:solidFill>
              </a:rPr>
              <a:t>These are our primary colors for decorative purposes. </a:t>
            </a:r>
            <a:br>
              <a:rPr lang="en-US" sz="900" baseline="0" dirty="0" smtClean="0">
                <a:solidFill>
                  <a:schemeClr val="bg2"/>
                </a:solidFill>
              </a:rPr>
            </a:br>
            <a:r>
              <a:rPr lang="en-US" sz="900" baseline="0" dirty="0" smtClean="0">
                <a:solidFill>
                  <a:schemeClr val="bg2"/>
                </a:solidFill>
              </a:rPr>
              <a:t>Use each color in 100%. Never use the tints and shades. </a:t>
            </a:r>
          </a:p>
        </p:txBody>
      </p:sp>
      <p:sp>
        <p:nvSpPr>
          <p:cNvPr id="96" name="Rectangle 81"/>
          <p:cNvSpPr/>
          <p:nvPr userDrawn="1"/>
        </p:nvSpPr>
        <p:spPr>
          <a:xfrm>
            <a:off x="816447" y="1674138"/>
            <a:ext cx="1810009" cy="2414764"/>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Granite              77     78      83</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Slate                 145   146    150</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Fog</a:t>
            </a:r>
            <a:r>
              <a:rPr lang="en-US" sz="800" baseline="0" dirty="0" smtClean="0">
                <a:solidFill>
                  <a:schemeClr val="bg2"/>
                </a:solidFill>
              </a:rPr>
              <a:t>                     </a:t>
            </a:r>
            <a:r>
              <a:rPr lang="en-US" sz="900" baseline="0" dirty="0" smtClean="0">
                <a:solidFill>
                  <a:schemeClr val="bg2"/>
                </a:solidFill>
              </a:rPr>
              <a:t> 216   216</a:t>
            </a:r>
            <a:r>
              <a:rPr lang="en-US" sz="800" dirty="0" smtClean="0">
                <a:solidFill>
                  <a:schemeClr val="bg2"/>
                </a:solidFill>
              </a:rPr>
              <a:t>    </a:t>
            </a:r>
            <a:r>
              <a:rPr lang="en-US" sz="900" dirty="0" smtClean="0">
                <a:solidFill>
                  <a:schemeClr val="bg2"/>
                </a:solidFill>
              </a:rPr>
              <a:t>213</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Grass                120   184    51</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Leaf                   200   230   145</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Cloudberry        221   118</a:t>
            </a:r>
            <a:r>
              <a:rPr lang="en-US" sz="800" dirty="0" smtClean="0">
                <a:solidFill>
                  <a:schemeClr val="bg2"/>
                </a:solidFill>
              </a:rPr>
              <a:t>    </a:t>
            </a:r>
            <a:r>
              <a:rPr lang="en-US" sz="900" dirty="0" smtClean="0">
                <a:solidFill>
                  <a:schemeClr val="bg2"/>
                </a:solidFill>
              </a:rPr>
              <a:t>17</a:t>
            </a:r>
            <a:endParaRPr lang="en-US" sz="900" baseline="0" dirty="0" smtClean="0">
              <a:solidFill>
                <a:schemeClr val="bg2"/>
              </a:solidFill>
            </a:endParaRPr>
          </a:p>
          <a:p>
            <a:pPr marL="0" indent="0">
              <a:spcBef>
                <a:spcPts val="230"/>
              </a:spcBef>
              <a:buNone/>
            </a:pPr>
            <a:r>
              <a:rPr lang="en-US" sz="900" b="1" dirty="0" smtClean="0">
                <a:solidFill>
                  <a:schemeClr val="bg2"/>
                </a:solidFill>
              </a:rPr>
              <a:t>	</a:t>
            </a:r>
            <a:endParaRPr lang="en-US" sz="900" b="1" baseline="0" dirty="0" smtClean="0">
              <a:solidFill>
                <a:schemeClr val="bg2"/>
              </a:solidFill>
            </a:endParaRPr>
          </a:p>
        </p:txBody>
      </p:sp>
      <p:cxnSp>
        <p:nvCxnSpPr>
          <p:cNvPr id="97" name="Rak 2"/>
          <p:cNvCxnSpPr/>
          <p:nvPr userDrawn="1"/>
        </p:nvCxnSpPr>
        <p:spPr>
          <a:xfrm>
            <a:off x="911484" y="2294044"/>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Rak 89"/>
          <p:cNvCxnSpPr/>
          <p:nvPr userDrawn="1"/>
        </p:nvCxnSpPr>
        <p:spPr>
          <a:xfrm>
            <a:off x="1719292" y="2295256"/>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Rak 91"/>
          <p:cNvCxnSpPr/>
          <p:nvPr userDrawn="1"/>
        </p:nvCxnSpPr>
        <p:spPr>
          <a:xfrm>
            <a:off x="911484" y="1957110"/>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Rak 92"/>
          <p:cNvCxnSpPr/>
          <p:nvPr userDrawn="1"/>
        </p:nvCxnSpPr>
        <p:spPr>
          <a:xfrm>
            <a:off x="1719292" y="1958322"/>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Rak 95"/>
          <p:cNvCxnSpPr/>
          <p:nvPr userDrawn="1"/>
        </p:nvCxnSpPr>
        <p:spPr>
          <a:xfrm>
            <a:off x="911484" y="262857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Rak 96"/>
          <p:cNvCxnSpPr/>
          <p:nvPr userDrawn="1"/>
        </p:nvCxnSpPr>
        <p:spPr>
          <a:xfrm>
            <a:off x="1719292" y="262978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Rak 97"/>
          <p:cNvCxnSpPr/>
          <p:nvPr userDrawn="1"/>
        </p:nvCxnSpPr>
        <p:spPr>
          <a:xfrm>
            <a:off x="911484" y="295859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Rak 98"/>
          <p:cNvCxnSpPr/>
          <p:nvPr userDrawn="1"/>
        </p:nvCxnSpPr>
        <p:spPr>
          <a:xfrm>
            <a:off x="1719292" y="295980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Rak 99"/>
          <p:cNvCxnSpPr/>
          <p:nvPr userDrawn="1"/>
        </p:nvCxnSpPr>
        <p:spPr>
          <a:xfrm>
            <a:off x="911484" y="329271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Rak 100"/>
          <p:cNvCxnSpPr/>
          <p:nvPr userDrawn="1"/>
        </p:nvCxnSpPr>
        <p:spPr>
          <a:xfrm>
            <a:off x="1719292" y="329392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Rak 101"/>
          <p:cNvCxnSpPr/>
          <p:nvPr userDrawn="1"/>
        </p:nvCxnSpPr>
        <p:spPr>
          <a:xfrm>
            <a:off x="911484" y="362683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Rak 102"/>
          <p:cNvCxnSpPr/>
          <p:nvPr userDrawn="1"/>
        </p:nvCxnSpPr>
        <p:spPr>
          <a:xfrm>
            <a:off x="1719292" y="362804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Rak 103"/>
          <p:cNvCxnSpPr/>
          <p:nvPr userDrawn="1"/>
        </p:nvCxnSpPr>
        <p:spPr>
          <a:xfrm>
            <a:off x="911484" y="3962388"/>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Rak 104"/>
          <p:cNvCxnSpPr/>
          <p:nvPr userDrawn="1"/>
        </p:nvCxnSpPr>
        <p:spPr>
          <a:xfrm>
            <a:off x="1719292" y="3963600"/>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Rectangle 81"/>
          <p:cNvSpPr/>
          <p:nvPr userDrawn="1"/>
        </p:nvSpPr>
        <p:spPr>
          <a:xfrm>
            <a:off x="3029592" y="1674138"/>
            <a:ext cx="1810009" cy="2246769"/>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Midnight su</a:t>
            </a:r>
            <a:r>
              <a:rPr lang="en-US" sz="900" dirty="0" smtClean="0">
                <a:solidFill>
                  <a:schemeClr val="bg2"/>
                </a:solidFill>
              </a:rPr>
              <a:t>n     </a:t>
            </a:r>
            <a:r>
              <a:rPr lang="en-US" sz="900" baseline="0" dirty="0" smtClean="0">
                <a:solidFill>
                  <a:schemeClr val="bg2"/>
                </a:solidFill>
              </a:rPr>
              <a:t>252   204   130</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Ocean               22</a:t>
            </a:r>
            <a:r>
              <a:rPr lang="en-US" sz="800" baseline="0" dirty="0" smtClean="0">
                <a:solidFill>
                  <a:schemeClr val="bg2"/>
                </a:solidFill>
              </a:rPr>
              <a:t>     </a:t>
            </a:r>
            <a:r>
              <a:rPr lang="en-US" sz="900" baseline="0" dirty="0" smtClean="0">
                <a:solidFill>
                  <a:schemeClr val="bg2"/>
                </a:solidFill>
              </a:rPr>
              <a:t>166    201</a:t>
            </a:r>
          </a:p>
          <a:p>
            <a:pPr marL="0" indent="0">
              <a:spcBef>
                <a:spcPts val="230"/>
              </a:spcBef>
              <a:buNone/>
            </a:pPr>
            <a:endParaRPr lang="en-US" sz="900" dirty="0" smtClean="0">
              <a:solidFill>
                <a:schemeClr val="bg2"/>
              </a:solidFill>
            </a:endParaRPr>
          </a:p>
          <a:p>
            <a:pPr marL="0" indent="0">
              <a:spcBef>
                <a:spcPts val="230"/>
              </a:spcBef>
              <a:buNone/>
            </a:pPr>
            <a:r>
              <a:rPr lang="en-US" sz="900" baseline="0" dirty="0" smtClean="0">
                <a:solidFill>
                  <a:schemeClr val="bg2"/>
                </a:solidFill>
              </a:rPr>
              <a:t>Sky </a:t>
            </a:r>
            <a:r>
              <a:rPr lang="en-US" sz="900" dirty="0" smtClean="0">
                <a:solidFill>
                  <a:schemeClr val="bg2"/>
                </a:solidFill>
              </a:rPr>
              <a:t>                  186    </a:t>
            </a:r>
            <a:r>
              <a:rPr lang="en-US" sz="900" baseline="0" dirty="0" smtClean="0">
                <a:solidFill>
                  <a:schemeClr val="bg2"/>
                </a:solidFill>
              </a:rPr>
              <a:t>220</a:t>
            </a:r>
            <a:r>
              <a:rPr lang="en-US" sz="800" dirty="0" smtClean="0">
                <a:solidFill>
                  <a:schemeClr val="bg2"/>
                </a:solidFill>
              </a:rPr>
              <a:t>   </a:t>
            </a:r>
            <a:r>
              <a:rPr lang="en-US" sz="900" dirty="0" smtClean="0">
                <a:solidFill>
                  <a:schemeClr val="bg2"/>
                </a:solidFill>
              </a:rPr>
              <a:t>230</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Mud                  112    78     54</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Sand                 220   204   167</a:t>
            </a:r>
          </a:p>
          <a:p>
            <a:pPr marL="0" indent="0">
              <a:spcBef>
                <a:spcPts val="230"/>
              </a:spcBef>
              <a:buNone/>
            </a:pPr>
            <a:endParaRPr lang="en-US" sz="900" baseline="0" dirty="0">
              <a:solidFill>
                <a:schemeClr val="bg2"/>
              </a:solidFill>
            </a:endParaRPr>
          </a:p>
          <a:p>
            <a:pPr marL="0" indent="0">
              <a:spcBef>
                <a:spcPts val="230"/>
              </a:spcBef>
              <a:buNone/>
            </a:pPr>
            <a:r>
              <a:rPr lang="en-US" sz="900" b="1" dirty="0" smtClean="0">
                <a:solidFill>
                  <a:schemeClr val="bg2"/>
                </a:solidFill>
              </a:rPr>
              <a:t>	</a:t>
            </a:r>
            <a:endParaRPr lang="en-US" sz="900" b="1" baseline="0" dirty="0" smtClean="0">
              <a:solidFill>
                <a:schemeClr val="bg2"/>
              </a:solidFill>
            </a:endParaRPr>
          </a:p>
        </p:txBody>
      </p:sp>
      <p:cxnSp>
        <p:nvCxnSpPr>
          <p:cNvPr id="112" name="Rak 107"/>
          <p:cNvCxnSpPr/>
          <p:nvPr userDrawn="1"/>
        </p:nvCxnSpPr>
        <p:spPr>
          <a:xfrm>
            <a:off x="3124629" y="2294044"/>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Rak 108"/>
          <p:cNvCxnSpPr/>
          <p:nvPr userDrawn="1"/>
        </p:nvCxnSpPr>
        <p:spPr>
          <a:xfrm>
            <a:off x="3932437" y="2295256"/>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Rak 109"/>
          <p:cNvCxnSpPr/>
          <p:nvPr userDrawn="1"/>
        </p:nvCxnSpPr>
        <p:spPr>
          <a:xfrm>
            <a:off x="3124629" y="1957110"/>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Rak 110"/>
          <p:cNvCxnSpPr/>
          <p:nvPr userDrawn="1"/>
        </p:nvCxnSpPr>
        <p:spPr>
          <a:xfrm>
            <a:off x="3932437" y="1958322"/>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Rak 111"/>
          <p:cNvCxnSpPr/>
          <p:nvPr userDrawn="1"/>
        </p:nvCxnSpPr>
        <p:spPr>
          <a:xfrm>
            <a:off x="3124629" y="262857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Rak 112"/>
          <p:cNvCxnSpPr/>
          <p:nvPr userDrawn="1"/>
        </p:nvCxnSpPr>
        <p:spPr>
          <a:xfrm>
            <a:off x="3932437" y="262978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Rak 113"/>
          <p:cNvCxnSpPr/>
          <p:nvPr userDrawn="1"/>
        </p:nvCxnSpPr>
        <p:spPr>
          <a:xfrm>
            <a:off x="3124629" y="295859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Rak 114"/>
          <p:cNvCxnSpPr/>
          <p:nvPr userDrawn="1"/>
        </p:nvCxnSpPr>
        <p:spPr>
          <a:xfrm>
            <a:off x="3932437" y="295980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Rak 115"/>
          <p:cNvCxnSpPr/>
          <p:nvPr userDrawn="1"/>
        </p:nvCxnSpPr>
        <p:spPr>
          <a:xfrm>
            <a:off x="3124629" y="329271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Rak 116"/>
          <p:cNvCxnSpPr/>
          <p:nvPr userDrawn="1"/>
        </p:nvCxnSpPr>
        <p:spPr>
          <a:xfrm>
            <a:off x="3932437" y="329392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Rak 117"/>
          <p:cNvCxnSpPr/>
          <p:nvPr userDrawn="1"/>
        </p:nvCxnSpPr>
        <p:spPr>
          <a:xfrm>
            <a:off x="3124629" y="362683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Rak 118"/>
          <p:cNvCxnSpPr/>
          <p:nvPr userDrawn="1"/>
        </p:nvCxnSpPr>
        <p:spPr>
          <a:xfrm>
            <a:off x="3932437" y="362804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Rectangle 81"/>
          <p:cNvSpPr/>
          <p:nvPr userDrawn="1"/>
        </p:nvSpPr>
        <p:spPr>
          <a:xfrm>
            <a:off x="7137824" y="1148582"/>
            <a:ext cx="1810009" cy="902811"/>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Heather</a:t>
            </a:r>
            <a:r>
              <a:rPr lang="en-US" sz="900" dirty="0" smtClean="0">
                <a:solidFill>
                  <a:schemeClr val="bg2"/>
                </a:solidFill>
              </a:rPr>
              <a:t>        </a:t>
            </a:r>
            <a:r>
              <a:rPr lang="en-US" sz="800" dirty="0" smtClean="0">
                <a:solidFill>
                  <a:schemeClr val="bg2"/>
                </a:solidFill>
              </a:rPr>
              <a:t>    </a:t>
            </a:r>
            <a:r>
              <a:rPr lang="en-US" sz="900" dirty="0" smtClean="0">
                <a:solidFill>
                  <a:schemeClr val="bg2"/>
                </a:solidFill>
              </a:rPr>
              <a:t> </a:t>
            </a:r>
            <a:r>
              <a:rPr lang="en-US" sz="900" baseline="0" dirty="0" smtClean="0">
                <a:solidFill>
                  <a:schemeClr val="bg2"/>
                </a:solidFill>
              </a:rPr>
              <a:t>118 </a:t>
            </a:r>
            <a:r>
              <a:rPr lang="en-US" sz="900" dirty="0" smtClean="0">
                <a:solidFill>
                  <a:schemeClr val="bg2"/>
                </a:solidFill>
              </a:rPr>
              <a:t>   51    </a:t>
            </a:r>
            <a:r>
              <a:rPr lang="en-US" sz="900" baseline="0" dirty="0" smtClean="0">
                <a:solidFill>
                  <a:schemeClr val="bg2"/>
                </a:solidFill>
              </a:rPr>
              <a:t>105</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Raspberry </a:t>
            </a:r>
            <a:r>
              <a:rPr lang="en-US" sz="800" baseline="0" dirty="0" smtClean="0">
                <a:solidFill>
                  <a:schemeClr val="bg2"/>
                </a:solidFill>
              </a:rPr>
              <a:t>        </a:t>
            </a:r>
            <a:r>
              <a:rPr lang="en-US" sz="900" dirty="0" smtClean="0">
                <a:solidFill>
                  <a:schemeClr val="bg2"/>
                </a:solidFill>
              </a:rPr>
              <a:t> </a:t>
            </a:r>
            <a:r>
              <a:rPr lang="en-US" sz="900" baseline="0" dirty="0" smtClean="0">
                <a:solidFill>
                  <a:schemeClr val="bg2"/>
                </a:solidFill>
              </a:rPr>
              <a:t>216  </a:t>
            </a:r>
            <a:r>
              <a:rPr lang="en-US" sz="900" dirty="0" smtClean="0">
                <a:solidFill>
                  <a:schemeClr val="bg2"/>
                </a:solidFill>
              </a:rPr>
              <a:t> </a:t>
            </a:r>
            <a:r>
              <a:rPr lang="en-US" sz="900" baseline="0" dirty="0" smtClean="0">
                <a:solidFill>
                  <a:schemeClr val="bg2"/>
                </a:solidFill>
              </a:rPr>
              <a:t>68</a:t>
            </a:r>
            <a:r>
              <a:rPr lang="en-US" sz="800" baseline="0" dirty="0" smtClean="0">
                <a:solidFill>
                  <a:schemeClr val="bg2"/>
                </a:solidFill>
              </a:rPr>
              <a:t>     </a:t>
            </a:r>
            <a:r>
              <a:rPr lang="en-US" sz="900" baseline="0" dirty="0" smtClean="0">
                <a:solidFill>
                  <a:schemeClr val="bg2"/>
                </a:solidFill>
              </a:rPr>
              <a:t>81</a:t>
            </a:r>
            <a:endParaRPr lang="en-US" sz="900" b="1" baseline="0" dirty="0" smtClean="0">
              <a:solidFill>
                <a:schemeClr val="bg2"/>
              </a:solidFill>
            </a:endParaRPr>
          </a:p>
        </p:txBody>
      </p:sp>
      <p:cxnSp>
        <p:nvCxnSpPr>
          <p:cNvPr id="125" name="Rak 122"/>
          <p:cNvCxnSpPr/>
          <p:nvPr userDrawn="1"/>
        </p:nvCxnSpPr>
        <p:spPr>
          <a:xfrm>
            <a:off x="7232861" y="1768488"/>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Rak 123"/>
          <p:cNvCxnSpPr/>
          <p:nvPr userDrawn="1"/>
        </p:nvCxnSpPr>
        <p:spPr>
          <a:xfrm>
            <a:off x="8040669" y="1769700"/>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Rak 124"/>
          <p:cNvCxnSpPr/>
          <p:nvPr userDrawn="1"/>
        </p:nvCxnSpPr>
        <p:spPr>
          <a:xfrm>
            <a:off x="7232861" y="1431554"/>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Rak 125"/>
          <p:cNvCxnSpPr/>
          <p:nvPr userDrawn="1"/>
        </p:nvCxnSpPr>
        <p:spPr>
          <a:xfrm>
            <a:off x="8040669" y="1432766"/>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Rak 126"/>
          <p:cNvCxnSpPr/>
          <p:nvPr userDrawn="1"/>
        </p:nvCxnSpPr>
        <p:spPr>
          <a:xfrm>
            <a:off x="7232861" y="2103020"/>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Rak 127"/>
          <p:cNvCxnSpPr/>
          <p:nvPr userDrawn="1"/>
        </p:nvCxnSpPr>
        <p:spPr>
          <a:xfrm>
            <a:off x="8040669" y="2104232"/>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Text Placeholder 5"/>
          <p:cNvSpPr>
            <a:spLocks noGrp="1"/>
          </p:cNvSpPr>
          <p:nvPr>
            <p:ph type="body" sz="quarter" idx="16" hasCustomPrompt="1"/>
          </p:nvPr>
        </p:nvSpPr>
        <p:spPr>
          <a:xfrm>
            <a:off x="2765662" y="1995489"/>
            <a:ext cx="252000" cy="252000"/>
          </a:xfrm>
          <a:prstGeom prst="ellipse">
            <a:avLst/>
          </a:prstGeom>
          <a:solidFill>
            <a:srgbClr val="FCCC82"/>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32" name="Text Placeholder 5"/>
          <p:cNvSpPr>
            <a:spLocks noGrp="1"/>
          </p:cNvSpPr>
          <p:nvPr>
            <p:ph type="body" sz="quarter" idx="17" hasCustomPrompt="1"/>
          </p:nvPr>
        </p:nvSpPr>
        <p:spPr>
          <a:xfrm>
            <a:off x="2765662" y="2331131"/>
            <a:ext cx="252000" cy="252000"/>
          </a:xfrm>
          <a:prstGeom prst="ellipse">
            <a:avLst/>
          </a:prstGeom>
          <a:solidFill>
            <a:schemeClr val="accent5"/>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33" name="Text Placeholder 5"/>
          <p:cNvSpPr>
            <a:spLocks noGrp="1"/>
          </p:cNvSpPr>
          <p:nvPr>
            <p:ph type="body" sz="quarter" idx="18" hasCustomPrompt="1"/>
          </p:nvPr>
        </p:nvSpPr>
        <p:spPr>
          <a:xfrm>
            <a:off x="2765662" y="2666773"/>
            <a:ext cx="252000" cy="252000"/>
          </a:xfrm>
          <a:prstGeom prst="ellipse">
            <a:avLst/>
          </a:prstGeom>
          <a:solidFill>
            <a:schemeClr val="accent4"/>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34" name="Text Placeholder 5"/>
          <p:cNvSpPr>
            <a:spLocks noGrp="1"/>
          </p:cNvSpPr>
          <p:nvPr>
            <p:ph type="body" sz="quarter" idx="19" hasCustomPrompt="1"/>
          </p:nvPr>
        </p:nvSpPr>
        <p:spPr>
          <a:xfrm>
            <a:off x="2765662" y="2996065"/>
            <a:ext cx="252000" cy="252000"/>
          </a:xfrm>
          <a:prstGeom prst="ellipse">
            <a:avLst/>
          </a:prstGeom>
          <a:solidFill>
            <a:srgbClr val="704E36"/>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35" name="Text Placeholder 5"/>
          <p:cNvSpPr>
            <a:spLocks noGrp="1"/>
          </p:cNvSpPr>
          <p:nvPr>
            <p:ph type="body" sz="quarter" idx="20" hasCustomPrompt="1"/>
          </p:nvPr>
        </p:nvSpPr>
        <p:spPr>
          <a:xfrm>
            <a:off x="2765662" y="3331707"/>
            <a:ext cx="252000" cy="252000"/>
          </a:xfrm>
          <a:prstGeom prst="ellipse">
            <a:avLst/>
          </a:prstGeom>
          <a:solidFill>
            <a:schemeClr val="accent1"/>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36" name="Text Placeholder 5"/>
          <p:cNvSpPr>
            <a:spLocks noGrp="1"/>
          </p:cNvSpPr>
          <p:nvPr>
            <p:ph type="body" sz="quarter" idx="10" hasCustomPrompt="1"/>
          </p:nvPr>
        </p:nvSpPr>
        <p:spPr>
          <a:xfrm>
            <a:off x="573950" y="1995489"/>
            <a:ext cx="252000" cy="252000"/>
          </a:xfrm>
          <a:prstGeom prst="ellipse">
            <a:avLst/>
          </a:prstGeom>
          <a:solidFill>
            <a:schemeClr val="bg2"/>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37" name="Text Placeholder 5"/>
          <p:cNvSpPr>
            <a:spLocks noGrp="1"/>
          </p:cNvSpPr>
          <p:nvPr>
            <p:ph type="body" sz="quarter" idx="11" hasCustomPrompt="1"/>
          </p:nvPr>
        </p:nvSpPr>
        <p:spPr>
          <a:xfrm>
            <a:off x="573950" y="2331131"/>
            <a:ext cx="252000" cy="252000"/>
          </a:xfrm>
          <a:prstGeom prst="ellipse">
            <a:avLst/>
          </a:prstGeom>
          <a:solidFill>
            <a:schemeClr val="accent2"/>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38" name="Text Placeholder 5"/>
          <p:cNvSpPr>
            <a:spLocks noGrp="1"/>
          </p:cNvSpPr>
          <p:nvPr>
            <p:ph type="body" sz="quarter" idx="12" hasCustomPrompt="1"/>
          </p:nvPr>
        </p:nvSpPr>
        <p:spPr>
          <a:xfrm>
            <a:off x="573950" y="2666773"/>
            <a:ext cx="252000" cy="252000"/>
          </a:xfrm>
          <a:prstGeom prst="ellipse">
            <a:avLst/>
          </a:prstGeom>
          <a:solidFill>
            <a:schemeClr val="tx2"/>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39" name="Text Placeholder 5"/>
          <p:cNvSpPr>
            <a:spLocks noGrp="1"/>
          </p:cNvSpPr>
          <p:nvPr>
            <p:ph type="body" sz="quarter" idx="13" hasCustomPrompt="1"/>
          </p:nvPr>
        </p:nvSpPr>
        <p:spPr>
          <a:xfrm>
            <a:off x="573950" y="2996065"/>
            <a:ext cx="252000" cy="252000"/>
          </a:xfrm>
          <a:prstGeom prst="ellipse">
            <a:avLst/>
          </a:prstGeom>
          <a:solidFill>
            <a:schemeClr val="accent3"/>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40" name="Text Placeholder 5"/>
          <p:cNvSpPr>
            <a:spLocks noGrp="1"/>
          </p:cNvSpPr>
          <p:nvPr>
            <p:ph type="body" sz="quarter" idx="14" hasCustomPrompt="1"/>
          </p:nvPr>
        </p:nvSpPr>
        <p:spPr>
          <a:xfrm>
            <a:off x="573950" y="3331707"/>
            <a:ext cx="252000" cy="252000"/>
          </a:xfrm>
          <a:prstGeom prst="ellipse">
            <a:avLst/>
          </a:prstGeom>
          <a:solidFill>
            <a:srgbClr val="C8E691"/>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41" name="Text Placeholder 5"/>
          <p:cNvSpPr>
            <a:spLocks noGrp="1"/>
          </p:cNvSpPr>
          <p:nvPr>
            <p:ph type="body" sz="quarter" idx="15" hasCustomPrompt="1"/>
          </p:nvPr>
        </p:nvSpPr>
        <p:spPr>
          <a:xfrm>
            <a:off x="573950" y="3673700"/>
            <a:ext cx="252000" cy="252000"/>
          </a:xfrm>
          <a:prstGeom prst="ellipse">
            <a:avLst/>
          </a:prstGeom>
          <a:solidFill>
            <a:schemeClr val="accent6"/>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42" name="Text Placeholder 5"/>
          <p:cNvSpPr>
            <a:spLocks noGrp="1"/>
          </p:cNvSpPr>
          <p:nvPr>
            <p:ph type="body" sz="quarter" idx="21" hasCustomPrompt="1"/>
          </p:nvPr>
        </p:nvSpPr>
        <p:spPr>
          <a:xfrm>
            <a:off x="6906156" y="1469095"/>
            <a:ext cx="252000" cy="252000"/>
          </a:xfrm>
          <a:prstGeom prst="ellipse">
            <a:avLst/>
          </a:prstGeom>
          <a:solidFill>
            <a:srgbClr val="763369"/>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98" name="Rectangle 81"/>
          <p:cNvSpPr/>
          <p:nvPr userDrawn="1"/>
        </p:nvSpPr>
        <p:spPr>
          <a:xfrm>
            <a:off x="7155853" y="2670193"/>
            <a:ext cx="1810009" cy="1574790"/>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Success</a:t>
            </a:r>
            <a:r>
              <a:rPr lang="en-US" sz="900" dirty="0" smtClean="0">
                <a:solidFill>
                  <a:schemeClr val="bg2"/>
                </a:solidFill>
              </a:rPr>
              <a:t>            </a:t>
            </a:r>
            <a:r>
              <a:rPr lang="en-US" sz="900" baseline="0" dirty="0" smtClean="0">
                <a:solidFill>
                  <a:schemeClr val="bg2"/>
                </a:solidFill>
              </a:rPr>
              <a:t>71     150   45</a:t>
            </a:r>
          </a:p>
          <a:p>
            <a:pPr marL="0" indent="0">
              <a:spcBef>
                <a:spcPts val="230"/>
              </a:spcBef>
              <a:buNone/>
            </a:pPr>
            <a:endParaRPr lang="en-US" sz="900" dirty="0" smtClean="0">
              <a:solidFill>
                <a:schemeClr val="bg2"/>
              </a:solidFill>
            </a:endParaRPr>
          </a:p>
          <a:p>
            <a:pPr marL="0" indent="0">
              <a:spcBef>
                <a:spcPts val="230"/>
              </a:spcBef>
              <a:buNone/>
            </a:pPr>
            <a:r>
              <a:rPr lang="en-US" sz="900" dirty="0" smtClean="0">
                <a:solidFill>
                  <a:schemeClr val="bg2"/>
                </a:solidFill>
              </a:rPr>
              <a:t>Warning</a:t>
            </a:r>
            <a:r>
              <a:rPr lang="en-US" sz="900" baseline="0" dirty="0" smtClean="0">
                <a:solidFill>
                  <a:schemeClr val="bg2"/>
                </a:solidFill>
              </a:rPr>
              <a:t>            247    211   2</a:t>
            </a:r>
          </a:p>
          <a:p>
            <a:pPr marL="0" indent="0">
              <a:spcBef>
                <a:spcPts val="230"/>
              </a:spcBef>
              <a:buNone/>
            </a:pPr>
            <a:endParaRPr lang="en-US" sz="900" dirty="0" smtClean="0">
              <a:solidFill>
                <a:schemeClr val="bg2"/>
              </a:solidFill>
            </a:endParaRPr>
          </a:p>
          <a:p>
            <a:pPr marL="0" indent="0">
              <a:spcBef>
                <a:spcPts val="230"/>
              </a:spcBef>
              <a:buNone/>
            </a:pPr>
            <a:r>
              <a:rPr lang="en-US" sz="900" dirty="0" smtClean="0">
                <a:solidFill>
                  <a:schemeClr val="bg2"/>
                </a:solidFill>
              </a:rPr>
              <a:t>Error</a:t>
            </a:r>
            <a:r>
              <a:rPr lang="en-US" sz="900" baseline="0" dirty="0" smtClean="0">
                <a:solidFill>
                  <a:schemeClr val="bg2"/>
                </a:solidFill>
              </a:rPr>
              <a:t> </a:t>
            </a:r>
            <a:r>
              <a:rPr lang="en-US" sz="900" dirty="0" smtClean="0">
                <a:solidFill>
                  <a:schemeClr val="bg2"/>
                </a:solidFill>
              </a:rPr>
              <a:t>                196    0       26</a:t>
            </a:r>
          </a:p>
          <a:p>
            <a:pPr marL="0" indent="0">
              <a:spcBef>
                <a:spcPts val="230"/>
              </a:spcBef>
              <a:buNone/>
            </a:pPr>
            <a:endParaRPr lang="en-US" sz="900" baseline="0" dirty="0">
              <a:solidFill>
                <a:schemeClr val="bg2"/>
              </a:solidFill>
            </a:endParaRPr>
          </a:p>
          <a:p>
            <a:pPr marL="0" indent="0">
              <a:spcBef>
                <a:spcPts val="230"/>
              </a:spcBef>
              <a:buNone/>
            </a:pPr>
            <a:r>
              <a:rPr lang="en-US" sz="900" b="1" dirty="0" smtClean="0">
                <a:solidFill>
                  <a:schemeClr val="bg2"/>
                </a:solidFill>
              </a:rPr>
              <a:t>	</a:t>
            </a:r>
            <a:endParaRPr lang="en-US" sz="900" b="1" baseline="0" dirty="0" smtClean="0">
              <a:solidFill>
                <a:schemeClr val="bg2"/>
              </a:solidFill>
            </a:endParaRPr>
          </a:p>
        </p:txBody>
      </p:sp>
      <p:cxnSp>
        <p:nvCxnSpPr>
          <p:cNvPr id="199" name="Rak 107"/>
          <p:cNvCxnSpPr/>
          <p:nvPr userDrawn="1"/>
        </p:nvCxnSpPr>
        <p:spPr>
          <a:xfrm>
            <a:off x="7250890" y="3290099"/>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Rak 108"/>
          <p:cNvCxnSpPr/>
          <p:nvPr userDrawn="1"/>
        </p:nvCxnSpPr>
        <p:spPr>
          <a:xfrm>
            <a:off x="8058698" y="3291311"/>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Rak 109"/>
          <p:cNvCxnSpPr/>
          <p:nvPr userDrawn="1"/>
        </p:nvCxnSpPr>
        <p:spPr>
          <a:xfrm>
            <a:off x="7250890" y="2953165"/>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Rak 110"/>
          <p:cNvCxnSpPr/>
          <p:nvPr userDrawn="1"/>
        </p:nvCxnSpPr>
        <p:spPr>
          <a:xfrm>
            <a:off x="8058698" y="2954377"/>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Rak 111"/>
          <p:cNvCxnSpPr/>
          <p:nvPr userDrawn="1"/>
        </p:nvCxnSpPr>
        <p:spPr>
          <a:xfrm>
            <a:off x="7250890" y="3624631"/>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Rak 112"/>
          <p:cNvCxnSpPr/>
          <p:nvPr userDrawn="1"/>
        </p:nvCxnSpPr>
        <p:spPr>
          <a:xfrm>
            <a:off x="8058698" y="3625843"/>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Rak 113"/>
          <p:cNvCxnSpPr/>
          <p:nvPr userDrawn="1"/>
        </p:nvCxnSpPr>
        <p:spPr>
          <a:xfrm>
            <a:off x="7250890" y="3954651"/>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Rak 114"/>
          <p:cNvCxnSpPr/>
          <p:nvPr userDrawn="1"/>
        </p:nvCxnSpPr>
        <p:spPr>
          <a:xfrm>
            <a:off x="8058698" y="3955863"/>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7" name="Rectangle 67"/>
          <p:cNvSpPr/>
          <p:nvPr userDrawn="1"/>
        </p:nvSpPr>
        <p:spPr>
          <a:xfrm>
            <a:off x="490558" y="5171488"/>
            <a:ext cx="2717835" cy="369332"/>
          </a:xfrm>
          <a:prstGeom prst="rect">
            <a:avLst/>
          </a:prstGeom>
        </p:spPr>
        <p:txBody>
          <a:bodyPr wrap="square">
            <a:spAutoFit/>
          </a:bodyPr>
          <a:lstStyle/>
          <a:p>
            <a:r>
              <a:rPr lang="en-US" sz="900" kern="1200" dirty="0" smtClean="0">
                <a:solidFill>
                  <a:schemeClr val="bg2"/>
                </a:solidFill>
                <a:latin typeface="+mn-lt"/>
                <a:ea typeface="+mn-ea"/>
                <a:cs typeface="+mn-cs"/>
              </a:rPr>
              <a:t>Click FORMAT</a:t>
            </a:r>
            <a:r>
              <a:rPr lang="en-US" sz="900" kern="1200" baseline="0" dirty="0" smtClean="0">
                <a:solidFill>
                  <a:schemeClr val="bg2"/>
                </a:solidFill>
                <a:latin typeface="+mn-lt"/>
                <a:ea typeface="+mn-ea"/>
                <a:cs typeface="+mn-cs"/>
              </a:rPr>
              <a:t> </a:t>
            </a:r>
            <a:r>
              <a:rPr lang="en-US" sz="900" kern="1200" dirty="0" smtClean="0">
                <a:solidFill>
                  <a:schemeClr val="bg2"/>
                </a:solidFill>
                <a:latin typeface="+mn-lt"/>
                <a:ea typeface="+mn-ea"/>
                <a:cs typeface="+mn-cs"/>
              </a:rPr>
              <a:t>PAINTER (On the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Home tab, in the Clipboard group).</a:t>
            </a:r>
          </a:p>
        </p:txBody>
      </p:sp>
      <p:sp>
        <p:nvSpPr>
          <p:cNvPr id="208" name="Rectangle 68"/>
          <p:cNvSpPr/>
          <p:nvPr userDrawn="1"/>
        </p:nvSpPr>
        <p:spPr>
          <a:xfrm>
            <a:off x="490558" y="5626260"/>
            <a:ext cx="2752479" cy="784830"/>
          </a:xfrm>
          <a:prstGeom prst="rect">
            <a:avLst/>
          </a:prstGeom>
        </p:spPr>
        <p:txBody>
          <a:bodyPr wrap="square">
            <a:spAutoFit/>
          </a:bodyPr>
          <a:lstStyle/>
          <a:p>
            <a:r>
              <a:rPr lang="en-US" sz="900" kern="1200" dirty="0" smtClean="0">
                <a:solidFill>
                  <a:schemeClr val="bg2"/>
                </a:solidFill>
                <a:latin typeface="+mn-lt"/>
                <a:ea typeface="+mn-ea"/>
                <a:cs typeface="+mn-cs"/>
              </a:rPr>
              <a:t>Then go to the object you want to color in and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click on it. The new object now has the new color.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The color is only available in the paintbrush one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time but if you double-click the paintbrush, when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you select it, you can use it on several objects.</a:t>
            </a:r>
            <a:endParaRPr lang="en-US" sz="900" kern="1200" dirty="0">
              <a:solidFill>
                <a:schemeClr val="bg2"/>
              </a:solidFill>
              <a:latin typeface="+mn-lt"/>
              <a:ea typeface="+mn-ea"/>
              <a:cs typeface="+mn-cs"/>
            </a:endParaRPr>
          </a:p>
        </p:txBody>
      </p:sp>
      <p:sp>
        <p:nvSpPr>
          <p:cNvPr id="209" name="Rectangle 82"/>
          <p:cNvSpPr/>
          <p:nvPr userDrawn="1"/>
        </p:nvSpPr>
        <p:spPr>
          <a:xfrm>
            <a:off x="481013" y="4409394"/>
            <a:ext cx="3211512" cy="687368"/>
          </a:xfrm>
          <a:prstGeom prst="rect">
            <a:avLst/>
          </a:prstGeom>
        </p:spPr>
        <p:txBody>
          <a:bodyPr wrap="square">
            <a:spAutoFit/>
          </a:bodyPr>
          <a:lstStyle/>
          <a:p>
            <a:pPr marL="0" indent="0">
              <a:spcBef>
                <a:spcPts val="200"/>
              </a:spcBef>
              <a:buNone/>
            </a:pPr>
            <a:r>
              <a:rPr lang="en-US" sz="1000" b="1" baseline="0" dirty="0" smtClean="0">
                <a:solidFill>
                  <a:schemeClr val="bg2"/>
                </a:solidFill>
              </a:rPr>
              <a:t>How to select the colors</a:t>
            </a:r>
          </a:p>
          <a:p>
            <a:pPr marL="0" marR="0" indent="0" algn="l" defTabSz="914400" rtl="0" eaLnBrk="1" fontAlgn="auto" latinLnBrk="0" hangingPunct="1">
              <a:lnSpc>
                <a:spcPct val="100000"/>
              </a:lnSpc>
              <a:spcBef>
                <a:spcPts val="200"/>
              </a:spcBef>
              <a:spcAft>
                <a:spcPts val="0"/>
              </a:spcAft>
              <a:buClrTx/>
              <a:buSzTx/>
              <a:buFontTx/>
              <a:buNone/>
              <a:tabLst/>
              <a:defRPr/>
            </a:pPr>
            <a:r>
              <a:rPr lang="en-US" sz="900" baseline="0" dirty="0" smtClean="0">
                <a:solidFill>
                  <a:schemeClr val="bg2"/>
                </a:solidFill>
              </a:rPr>
              <a:t>Select a color by clicking on the </a:t>
            </a:r>
            <a:r>
              <a:rPr lang="en-US" sz="900" b="1" baseline="0" dirty="0" smtClean="0">
                <a:solidFill>
                  <a:schemeClr val="bg2"/>
                </a:solidFill>
              </a:rPr>
              <a:t>dotted frame </a:t>
            </a:r>
            <a:br>
              <a:rPr lang="en-US" sz="900" b="1" baseline="0" dirty="0" smtClean="0">
                <a:solidFill>
                  <a:schemeClr val="bg2"/>
                </a:solidFill>
              </a:rPr>
            </a:br>
            <a:r>
              <a:rPr lang="en-US" sz="900" baseline="0" dirty="0" smtClean="0">
                <a:solidFill>
                  <a:schemeClr val="bg2"/>
                </a:solidFill>
              </a:rPr>
              <a:t>of the colored circle. Click when the</a:t>
            </a:r>
            <a:r>
              <a:rPr lang="en-US" sz="900" dirty="0" smtClean="0">
                <a:solidFill>
                  <a:schemeClr val="bg2"/>
                </a:solidFill>
              </a:rPr>
              <a:t> </a:t>
            </a:r>
            <a:r>
              <a:rPr lang="en-US" sz="900" baseline="0" dirty="0" smtClean="0">
                <a:solidFill>
                  <a:schemeClr val="bg2"/>
                </a:solidFill>
              </a:rPr>
              <a:t>curser looks </a:t>
            </a:r>
            <a:r>
              <a:rPr lang="en-US" sz="900" dirty="0" smtClean="0">
                <a:solidFill>
                  <a:schemeClr val="bg2"/>
                </a:solidFill>
              </a:rPr>
              <a:t/>
            </a:r>
            <a:br>
              <a:rPr lang="en-US" sz="900" dirty="0" smtClean="0">
                <a:solidFill>
                  <a:schemeClr val="bg2"/>
                </a:solidFill>
              </a:rPr>
            </a:br>
            <a:r>
              <a:rPr lang="en-US" sz="900" baseline="0" dirty="0" smtClean="0">
                <a:solidFill>
                  <a:schemeClr val="bg2"/>
                </a:solidFill>
              </a:rPr>
              <a:t>like a cross.</a:t>
            </a:r>
          </a:p>
        </p:txBody>
      </p:sp>
      <p:pic>
        <p:nvPicPr>
          <p:cNvPr id="21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04459" y="5245799"/>
            <a:ext cx="215623" cy="2196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1" name="Rectangle 84"/>
          <p:cNvSpPr/>
          <p:nvPr userDrawn="1"/>
        </p:nvSpPr>
        <p:spPr>
          <a:xfrm>
            <a:off x="3564987" y="4303469"/>
            <a:ext cx="5284562" cy="2214713"/>
          </a:xfrm>
          <a:prstGeom prst="rect">
            <a:avLst/>
          </a:prstGeom>
          <a:solidFill>
            <a:schemeClr val="bg1"/>
          </a:solidFill>
          <a:ln w="31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smtClean="0">
              <a:solidFill>
                <a:schemeClr val="bg2"/>
              </a:solidFill>
            </a:endParaRPr>
          </a:p>
        </p:txBody>
      </p:sp>
      <p:sp>
        <p:nvSpPr>
          <p:cNvPr id="212" name="Text Box 56"/>
          <p:cNvSpPr txBox="1">
            <a:spLocks noChangeArrowheads="1"/>
          </p:cNvSpPr>
          <p:nvPr userDrawn="1"/>
        </p:nvSpPr>
        <p:spPr bwMode="auto">
          <a:xfrm>
            <a:off x="5161927" y="5177246"/>
            <a:ext cx="35120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buClr>
                <a:schemeClr val="tx2"/>
              </a:buClr>
              <a:buSzPct val="110000"/>
            </a:pPr>
            <a:r>
              <a:rPr lang="en-US" sz="800" dirty="0">
                <a:solidFill>
                  <a:schemeClr val="bg2"/>
                </a:solidFill>
              </a:rPr>
              <a:t>Use the ten </a:t>
            </a:r>
            <a:r>
              <a:rPr lang="en-US" sz="800" dirty="0" smtClean="0">
                <a:solidFill>
                  <a:schemeClr val="bg2"/>
                </a:solidFill>
              </a:rPr>
              <a:t>profile colors when</a:t>
            </a:r>
            <a:r>
              <a:rPr lang="en-US" sz="800" baseline="0" dirty="0" smtClean="0">
                <a:solidFill>
                  <a:schemeClr val="bg2"/>
                </a:solidFill>
              </a:rPr>
              <a:t> </a:t>
            </a:r>
            <a:r>
              <a:rPr lang="en-US" sz="800" dirty="0" smtClean="0">
                <a:solidFill>
                  <a:schemeClr val="bg2"/>
                </a:solidFill>
              </a:rPr>
              <a:t>formatting text and objects in</a:t>
            </a:r>
            <a:r>
              <a:rPr lang="en-US" sz="800" baseline="0" dirty="0" smtClean="0">
                <a:solidFill>
                  <a:schemeClr val="bg2"/>
                </a:solidFill>
              </a:rPr>
              <a:t> </a:t>
            </a:r>
            <a:r>
              <a:rPr lang="en-US" sz="800" dirty="0" smtClean="0">
                <a:solidFill>
                  <a:schemeClr val="bg2"/>
                </a:solidFill>
              </a:rPr>
              <a:t>PowerPoint.</a:t>
            </a:r>
          </a:p>
        </p:txBody>
      </p:sp>
      <p:sp>
        <p:nvSpPr>
          <p:cNvPr id="213" name="Text Box 56"/>
          <p:cNvSpPr txBox="1">
            <a:spLocks noChangeArrowheads="1"/>
          </p:cNvSpPr>
          <p:nvPr userDrawn="1"/>
        </p:nvSpPr>
        <p:spPr bwMode="auto">
          <a:xfrm>
            <a:off x="5161925" y="5513973"/>
            <a:ext cx="36700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buClr>
                <a:schemeClr val="tx2"/>
              </a:buClr>
              <a:buSzPct val="110000"/>
            </a:pPr>
            <a:r>
              <a:rPr lang="en-US" sz="800" dirty="0" smtClean="0">
                <a:solidFill>
                  <a:schemeClr val="accent6"/>
                </a:solidFill>
              </a:rPr>
              <a:t>DO NOT </a:t>
            </a:r>
            <a:r>
              <a:rPr lang="en-US" sz="800" dirty="0" smtClean="0">
                <a:solidFill>
                  <a:schemeClr val="bg2"/>
                </a:solidFill>
              </a:rPr>
              <a:t>use the tints under Theme Colors</a:t>
            </a:r>
            <a:r>
              <a:rPr lang="en-US" sz="800" dirty="0">
                <a:solidFill>
                  <a:schemeClr val="bg2"/>
                </a:solidFill>
              </a:rPr>
              <a:t> </a:t>
            </a:r>
            <a:r>
              <a:rPr lang="en-US" sz="800" baseline="0" dirty="0" smtClean="0">
                <a:solidFill>
                  <a:schemeClr val="bg2"/>
                </a:solidFill>
              </a:rPr>
              <a:t>nor </a:t>
            </a:r>
            <a:r>
              <a:rPr lang="en-US" sz="800" dirty="0" smtClean="0">
                <a:solidFill>
                  <a:schemeClr val="bg2"/>
                </a:solidFill>
              </a:rPr>
              <a:t>the colors under Standard Colors</a:t>
            </a:r>
            <a:r>
              <a:rPr lang="en-US" sz="800" baseline="0" dirty="0" smtClean="0">
                <a:solidFill>
                  <a:schemeClr val="bg2"/>
                </a:solidFill>
              </a:rPr>
              <a:t> (tints</a:t>
            </a:r>
            <a:r>
              <a:rPr lang="en-US" sz="800" dirty="0">
                <a:solidFill>
                  <a:schemeClr val="bg2"/>
                </a:solidFill>
              </a:rPr>
              <a:t> </a:t>
            </a:r>
            <a:r>
              <a:rPr lang="en-US" sz="800" baseline="0" dirty="0" smtClean="0">
                <a:solidFill>
                  <a:schemeClr val="bg2"/>
                </a:solidFill>
              </a:rPr>
              <a:t>and standard colors are not Volvo Brand colors).</a:t>
            </a:r>
            <a:endParaRPr lang="en-US" sz="800" dirty="0">
              <a:solidFill>
                <a:schemeClr val="bg2"/>
              </a:solidFill>
            </a:endParaRPr>
          </a:p>
        </p:txBody>
      </p:sp>
      <p:sp>
        <p:nvSpPr>
          <p:cNvPr id="214" name="AutoShape 38"/>
          <p:cNvSpPr>
            <a:spLocks/>
          </p:cNvSpPr>
          <p:nvPr userDrawn="1"/>
        </p:nvSpPr>
        <p:spPr bwMode="auto">
          <a:xfrm rot="10800000" flipH="1">
            <a:off x="4889222" y="5389137"/>
            <a:ext cx="70366" cy="597481"/>
          </a:xfrm>
          <a:prstGeom prst="rightBrace">
            <a:avLst>
              <a:gd name="adj1" fmla="val 60268"/>
              <a:gd name="adj2" fmla="val 50000"/>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p>
        </p:txBody>
      </p:sp>
      <p:cxnSp>
        <p:nvCxnSpPr>
          <p:cNvPr id="215" name="Straight Connector 91"/>
          <p:cNvCxnSpPr/>
          <p:nvPr userDrawn="1"/>
        </p:nvCxnSpPr>
        <p:spPr>
          <a:xfrm>
            <a:off x="4986377" y="5289270"/>
            <a:ext cx="111612"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Connector 92"/>
          <p:cNvCxnSpPr/>
          <p:nvPr userDrawn="1"/>
        </p:nvCxnSpPr>
        <p:spPr>
          <a:xfrm>
            <a:off x="5017696" y="5681066"/>
            <a:ext cx="80293"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Connector 93"/>
          <p:cNvCxnSpPr/>
          <p:nvPr userDrawn="1"/>
        </p:nvCxnSpPr>
        <p:spPr>
          <a:xfrm>
            <a:off x="4986377" y="6165337"/>
            <a:ext cx="111612"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8" name="Rectangle 94"/>
          <p:cNvSpPr/>
          <p:nvPr userDrawn="1"/>
        </p:nvSpPr>
        <p:spPr>
          <a:xfrm>
            <a:off x="3673350" y="4409394"/>
            <a:ext cx="5111790" cy="410369"/>
          </a:xfrm>
          <a:prstGeom prst="rect">
            <a:avLst/>
          </a:prstGeom>
        </p:spPr>
        <p:txBody>
          <a:bodyPr wrap="square">
            <a:spAutoFit/>
          </a:bodyPr>
          <a:lstStyle/>
          <a:p>
            <a:pPr marL="0" indent="0">
              <a:spcBef>
                <a:spcPts val="200"/>
              </a:spcBef>
              <a:buNone/>
            </a:pPr>
            <a:r>
              <a:rPr lang="en-US" sz="1000" b="1" baseline="0" dirty="0" smtClean="0">
                <a:solidFill>
                  <a:schemeClr val="bg2"/>
                </a:solidFill>
              </a:rPr>
              <a:t>Volvo Brand colors in PowerPoint</a:t>
            </a:r>
          </a:p>
          <a:p>
            <a:pPr marL="0" indent="0">
              <a:spcBef>
                <a:spcPts val="200"/>
              </a:spcBef>
              <a:buNone/>
            </a:pPr>
            <a:r>
              <a:rPr lang="en-US" sz="900" baseline="0" dirty="0" smtClean="0">
                <a:solidFill>
                  <a:schemeClr val="bg2"/>
                </a:solidFill>
              </a:rPr>
              <a:t>Select an object. On the Home tab, in the group Drawing, click the down arrow on SHAPE FILL. </a:t>
            </a:r>
          </a:p>
        </p:txBody>
      </p:sp>
      <p:sp>
        <p:nvSpPr>
          <p:cNvPr id="219" name="Text Box 56"/>
          <p:cNvSpPr txBox="1">
            <a:spLocks noChangeArrowheads="1"/>
          </p:cNvSpPr>
          <p:nvPr userDrawn="1"/>
        </p:nvSpPr>
        <p:spPr bwMode="auto">
          <a:xfrm>
            <a:off x="5161927" y="5923978"/>
            <a:ext cx="367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ts val="1200"/>
              </a:spcBef>
              <a:buClr>
                <a:schemeClr val="tx2"/>
              </a:buClr>
              <a:buSzPct val="110000"/>
            </a:pPr>
            <a:r>
              <a:rPr lang="en-US" sz="800" dirty="0" smtClean="0">
                <a:solidFill>
                  <a:schemeClr val="bg2"/>
                </a:solidFill>
              </a:rPr>
              <a:t>When you open a NEW Volvo Brand PowerPoint template you will find </a:t>
            </a:r>
            <a:br>
              <a:rPr lang="en-US" sz="800" dirty="0" smtClean="0">
                <a:solidFill>
                  <a:schemeClr val="bg2"/>
                </a:solidFill>
              </a:rPr>
            </a:br>
            <a:r>
              <a:rPr lang="en-US" sz="800" dirty="0" smtClean="0">
                <a:solidFill>
                  <a:schemeClr val="bg2"/>
                </a:solidFill>
              </a:rPr>
              <a:t>the three remaining profile </a:t>
            </a:r>
            <a:r>
              <a:rPr lang="en-US" sz="800" smtClean="0">
                <a:solidFill>
                  <a:schemeClr val="bg2"/>
                </a:solidFill>
              </a:rPr>
              <a:t>colors under </a:t>
            </a:r>
            <a:r>
              <a:rPr lang="en-US" sz="800" dirty="0" smtClean="0">
                <a:solidFill>
                  <a:schemeClr val="bg2"/>
                </a:solidFill>
              </a:rPr>
              <a:t>Recent. </a:t>
            </a:r>
            <a:br>
              <a:rPr lang="en-US" sz="800" dirty="0" smtClean="0">
                <a:solidFill>
                  <a:schemeClr val="bg2"/>
                </a:solidFill>
              </a:rPr>
            </a:br>
            <a:r>
              <a:rPr lang="en-US" sz="600" dirty="0" smtClean="0">
                <a:solidFill>
                  <a:schemeClr val="bg2"/>
                </a:solidFill>
              </a:rPr>
              <a:t>These colors will disappear if you use other colors than Volvo Brand colors. Open a new </a:t>
            </a:r>
            <a:br>
              <a:rPr lang="en-US" sz="600" dirty="0" smtClean="0">
                <a:solidFill>
                  <a:schemeClr val="bg2"/>
                </a:solidFill>
              </a:rPr>
            </a:br>
            <a:r>
              <a:rPr lang="en-US" sz="600" dirty="0" smtClean="0">
                <a:solidFill>
                  <a:schemeClr val="bg2"/>
                </a:solidFill>
              </a:rPr>
              <a:t>template to find them agai</a:t>
            </a:r>
            <a:r>
              <a:rPr lang="en-US" sz="600" baseline="0" dirty="0" smtClean="0">
                <a:solidFill>
                  <a:schemeClr val="bg2"/>
                </a:solidFill>
              </a:rPr>
              <a:t>n or select colors from the Volvo Brand </a:t>
            </a:r>
            <a:r>
              <a:rPr lang="en-US" sz="600" baseline="0" smtClean="0">
                <a:solidFill>
                  <a:schemeClr val="bg2"/>
                </a:solidFill>
              </a:rPr>
              <a:t>Color layout above.</a:t>
            </a:r>
            <a:endParaRPr lang="en-US" sz="600" dirty="0">
              <a:solidFill>
                <a:schemeClr val="bg2"/>
              </a:solidFill>
            </a:endParaRPr>
          </a:p>
        </p:txBody>
      </p:sp>
      <p:pic>
        <p:nvPicPr>
          <p:cNvPr id="22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749047" y="4961774"/>
            <a:ext cx="1098205" cy="127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 name="Text Placeholder 5"/>
          <p:cNvSpPr>
            <a:spLocks noGrp="1"/>
          </p:cNvSpPr>
          <p:nvPr>
            <p:ph type="body" sz="quarter" idx="25" hasCustomPrompt="1"/>
          </p:nvPr>
        </p:nvSpPr>
        <p:spPr>
          <a:xfrm>
            <a:off x="6906156" y="3673700"/>
            <a:ext cx="252000" cy="252000"/>
          </a:xfrm>
          <a:prstGeom prst="ellipse">
            <a:avLst/>
          </a:prstGeom>
          <a:solidFill>
            <a:srgbClr val="C4001A"/>
          </a:solidFill>
        </p:spPr>
        <p:txBody>
          <a:bodyPr anchor="ctr" anchorCtr="1">
            <a:noAutofit/>
          </a:bodyPr>
          <a:lstStyle>
            <a:lvl1pPr marL="184150" indent="-184150">
              <a:buNone/>
              <a:defRPr lang="en-US" sz="1600" smtClean="0">
                <a:solidFill>
                  <a:schemeClr val="bg1"/>
                </a:solidFill>
              </a:defRPr>
            </a:lvl1pPr>
          </a:lstStyle>
          <a:p>
            <a:pPr marL="0" lvl="0" indent="0" algn="ctr"/>
            <a:r>
              <a:rPr lang="en-US" smtClean="0"/>
              <a:t> </a:t>
            </a:r>
          </a:p>
        </p:txBody>
      </p:sp>
      <p:sp>
        <p:nvSpPr>
          <p:cNvPr id="222" name="Text Placeholder 5"/>
          <p:cNvSpPr>
            <a:spLocks noGrp="1"/>
          </p:cNvSpPr>
          <p:nvPr>
            <p:ph type="body" sz="quarter" idx="24" hasCustomPrompt="1"/>
          </p:nvPr>
        </p:nvSpPr>
        <p:spPr>
          <a:xfrm>
            <a:off x="6906156" y="3331707"/>
            <a:ext cx="252000" cy="252000"/>
          </a:xfrm>
          <a:prstGeom prst="ellipse">
            <a:avLst/>
          </a:prstGeom>
          <a:solidFill>
            <a:srgbClr val="F7D302"/>
          </a:solidFill>
        </p:spPr>
        <p:txBody>
          <a:bodyPr anchor="ctr" anchorCtr="1">
            <a:noAutofit/>
          </a:bodyPr>
          <a:lstStyle>
            <a:lvl1pPr marL="184150" indent="-184150">
              <a:buNone/>
              <a:defRPr lang="en-US" sz="1600" smtClean="0">
                <a:solidFill>
                  <a:schemeClr val="bg1"/>
                </a:solidFill>
              </a:defRPr>
            </a:lvl1pPr>
          </a:lstStyle>
          <a:p>
            <a:pPr marL="0" lvl="0" indent="0" algn="ctr"/>
            <a:r>
              <a:rPr lang="en-US" smtClean="0"/>
              <a:t> </a:t>
            </a:r>
          </a:p>
        </p:txBody>
      </p:sp>
      <p:sp>
        <p:nvSpPr>
          <p:cNvPr id="223" name="Text Placeholder 5"/>
          <p:cNvSpPr>
            <a:spLocks noGrp="1"/>
          </p:cNvSpPr>
          <p:nvPr>
            <p:ph type="body" sz="quarter" idx="23" hasCustomPrompt="1"/>
          </p:nvPr>
        </p:nvSpPr>
        <p:spPr>
          <a:xfrm>
            <a:off x="6906156" y="2996065"/>
            <a:ext cx="252000" cy="252000"/>
          </a:xfrm>
          <a:prstGeom prst="ellipse">
            <a:avLst/>
          </a:prstGeom>
          <a:solidFill>
            <a:srgbClr val="47962D"/>
          </a:solidFill>
        </p:spPr>
        <p:txBody>
          <a:bodyPr anchor="ctr" anchorCtr="1">
            <a:noAutofit/>
          </a:bodyPr>
          <a:lstStyle>
            <a:lvl1pPr marL="184150" indent="-184150">
              <a:buFontTx/>
              <a:buNone/>
              <a:defRPr lang="en-US" sz="1600" smtClean="0">
                <a:solidFill>
                  <a:schemeClr val="bg1"/>
                </a:solidFill>
              </a:defRPr>
            </a:lvl1pPr>
          </a:lstStyle>
          <a:p>
            <a:pPr marL="0" lvl="0" indent="0" algn="ctr"/>
            <a:r>
              <a:rPr lang="en-US" smtClean="0"/>
              <a:t> </a:t>
            </a:r>
          </a:p>
        </p:txBody>
      </p:sp>
      <p:sp>
        <p:nvSpPr>
          <p:cNvPr id="224" name="Text Placeholder 5"/>
          <p:cNvSpPr>
            <a:spLocks noGrp="1"/>
          </p:cNvSpPr>
          <p:nvPr>
            <p:ph type="body" sz="quarter" idx="22" hasCustomPrompt="1"/>
          </p:nvPr>
        </p:nvSpPr>
        <p:spPr>
          <a:xfrm>
            <a:off x="6906156" y="1809057"/>
            <a:ext cx="252000" cy="252000"/>
          </a:xfrm>
          <a:prstGeom prst="ellipse">
            <a:avLst/>
          </a:prstGeom>
          <a:solidFill>
            <a:srgbClr val="DA4451"/>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80" name="Rectangle 80"/>
          <p:cNvSpPr/>
          <p:nvPr userDrawn="1"/>
        </p:nvSpPr>
        <p:spPr>
          <a:xfrm>
            <a:off x="4975442" y="1122045"/>
            <a:ext cx="1916541" cy="2580194"/>
          </a:xfrm>
          <a:prstGeom prst="rect">
            <a:avLst/>
          </a:prstGeom>
        </p:spPr>
        <p:txBody>
          <a:bodyPr wrap="square">
            <a:spAutoFit/>
          </a:bodyPr>
          <a:lstStyle/>
          <a:p>
            <a:pPr>
              <a:spcBef>
                <a:spcPts val="200"/>
              </a:spcBef>
            </a:pPr>
            <a:r>
              <a:rPr lang="en-US" sz="1050" b="1" dirty="0">
                <a:solidFill>
                  <a:schemeClr val="bg2"/>
                </a:solidFill>
              </a:rPr>
              <a:t>Accent colors</a:t>
            </a:r>
          </a:p>
          <a:p>
            <a:pPr>
              <a:lnSpc>
                <a:spcPts val="1100"/>
              </a:lnSpc>
              <a:spcBef>
                <a:spcPts val="200"/>
              </a:spcBef>
            </a:pPr>
            <a:r>
              <a:rPr lang="sv-SE" sz="900" dirty="0">
                <a:solidFill>
                  <a:schemeClr val="bg2"/>
                </a:solidFill>
              </a:rPr>
              <a:t>Use each color in 100% and </a:t>
            </a:r>
            <a:r>
              <a:rPr lang="sv-SE" sz="900" dirty="0" smtClean="0">
                <a:solidFill>
                  <a:schemeClr val="bg2"/>
                </a:solidFill>
              </a:rPr>
              <a:t/>
            </a:r>
            <a:br>
              <a:rPr lang="sv-SE" sz="900" dirty="0" smtClean="0">
                <a:solidFill>
                  <a:schemeClr val="bg2"/>
                </a:solidFill>
              </a:rPr>
            </a:br>
            <a:r>
              <a:rPr lang="sv-SE" sz="900" dirty="0" smtClean="0">
                <a:solidFill>
                  <a:schemeClr val="bg2"/>
                </a:solidFill>
              </a:rPr>
              <a:t>only </a:t>
            </a:r>
            <a:r>
              <a:rPr lang="sv-SE" sz="900" dirty="0">
                <a:solidFill>
                  <a:schemeClr val="bg2"/>
                </a:solidFill>
              </a:rPr>
              <a:t>to draw attention to a message or a specific element. Don’t overuse them – the effect will be compromised. Accent colors should never be used </a:t>
            </a:r>
            <a:r>
              <a:rPr lang="sv-SE" sz="900" dirty="0" smtClean="0">
                <a:solidFill>
                  <a:schemeClr val="bg2"/>
                </a:solidFill>
              </a:rPr>
              <a:t/>
            </a:r>
            <a:br>
              <a:rPr lang="sv-SE" sz="900" dirty="0" smtClean="0">
                <a:solidFill>
                  <a:schemeClr val="bg2"/>
                </a:solidFill>
              </a:rPr>
            </a:br>
            <a:r>
              <a:rPr lang="sv-SE" sz="900" dirty="0" smtClean="0">
                <a:solidFill>
                  <a:schemeClr val="bg2"/>
                </a:solidFill>
              </a:rPr>
              <a:t>for </a:t>
            </a:r>
            <a:r>
              <a:rPr lang="sv-SE" sz="900" dirty="0">
                <a:solidFill>
                  <a:schemeClr val="bg2"/>
                </a:solidFill>
              </a:rPr>
              <a:t>decorative purposes. </a:t>
            </a:r>
            <a:r>
              <a:rPr lang="sv-SE" sz="900" dirty="0" smtClean="0">
                <a:solidFill>
                  <a:schemeClr val="bg2"/>
                </a:solidFill>
              </a:rPr>
              <a:t/>
            </a:r>
            <a:br>
              <a:rPr lang="sv-SE" sz="900" dirty="0" smtClean="0">
                <a:solidFill>
                  <a:schemeClr val="bg2"/>
                </a:solidFill>
              </a:rPr>
            </a:br>
            <a:r>
              <a:rPr lang="sv-SE" sz="900" dirty="0" smtClean="0">
                <a:solidFill>
                  <a:schemeClr val="bg2"/>
                </a:solidFill>
              </a:rPr>
              <a:t>And </a:t>
            </a:r>
            <a:r>
              <a:rPr lang="sv-SE" sz="900" dirty="0">
                <a:solidFill>
                  <a:schemeClr val="bg2"/>
                </a:solidFill>
              </a:rPr>
              <a:t>remember to only </a:t>
            </a:r>
            <a:r>
              <a:rPr lang="sv-SE" sz="900" dirty="0" smtClean="0">
                <a:solidFill>
                  <a:schemeClr val="bg2"/>
                </a:solidFill>
              </a:rPr>
              <a:t>stick</a:t>
            </a:r>
            <a:br>
              <a:rPr lang="sv-SE" sz="900" dirty="0" smtClean="0">
                <a:solidFill>
                  <a:schemeClr val="bg2"/>
                </a:solidFill>
              </a:rPr>
            </a:br>
            <a:r>
              <a:rPr lang="sv-SE" sz="900" dirty="0" smtClean="0">
                <a:solidFill>
                  <a:schemeClr val="bg2"/>
                </a:solidFill>
              </a:rPr>
              <a:t>to one </a:t>
            </a:r>
            <a:r>
              <a:rPr lang="sv-SE" sz="900" dirty="0">
                <a:solidFill>
                  <a:schemeClr val="bg2"/>
                </a:solidFill>
              </a:rPr>
              <a:t>color. </a:t>
            </a:r>
            <a:endParaRPr lang="en-US" sz="900" b="1" dirty="0">
              <a:solidFill>
                <a:schemeClr val="bg2"/>
              </a:solidFill>
            </a:endParaRPr>
          </a:p>
          <a:p>
            <a:pPr marL="0" indent="0">
              <a:spcBef>
                <a:spcPts val="200"/>
              </a:spcBef>
              <a:buNone/>
            </a:pPr>
            <a:endParaRPr lang="en-US" sz="1000" b="1" baseline="0" dirty="0" smtClean="0">
              <a:solidFill>
                <a:schemeClr val="bg2"/>
              </a:solidFill>
            </a:endParaRPr>
          </a:p>
          <a:p>
            <a:r>
              <a:rPr lang="sv-SE" sz="1000" b="1" i="0" u="none" strike="noStrike" kern="1200" baseline="0" dirty="0" smtClean="0">
                <a:solidFill>
                  <a:schemeClr val="bg2"/>
                </a:solidFill>
                <a:latin typeface="+mn-lt"/>
                <a:ea typeface="+mn-ea"/>
                <a:cs typeface="+mn-cs"/>
              </a:rPr>
              <a:t>Signal colors</a:t>
            </a:r>
          </a:p>
          <a:p>
            <a:pPr>
              <a:lnSpc>
                <a:spcPts val="1100"/>
              </a:lnSpc>
              <a:spcBef>
                <a:spcPts val="200"/>
              </a:spcBef>
            </a:pPr>
            <a:r>
              <a:rPr lang="sv-SE" sz="900" b="0" i="0" u="none" strike="noStrike" kern="1200" baseline="0" dirty="0" smtClean="0">
                <a:solidFill>
                  <a:schemeClr val="bg2"/>
                </a:solidFill>
                <a:latin typeface="+mn-lt"/>
                <a:ea typeface="+mn-ea"/>
                <a:cs typeface="+mn-cs"/>
              </a:rPr>
              <a:t>The signal colors are standard</a:t>
            </a:r>
            <a:r>
              <a:rPr lang="sv-SE" sz="900" b="0" i="0" u="none" strike="noStrike" kern="1200" dirty="0" smtClean="0">
                <a:solidFill>
                  <a:schemeClr val="bg2"/>
                </a:solidFill>
                <a:latin typeface="+mn-lt"/>
                <a:ea typeface="+mn-ea"/>
                <a:cs typeface="+mn-cs"/>
              </a:rPr>
              <a:t> </a:t>
            </a:r>
            <a:br>
              <a:rPr lang="sv-SE" sz="900" b="0" i="0" u="none" strike="noStrike" kern="1200" dirty="0" smtClean="0">
                <a:solidFill>
                  <a:schemeClr val="bg2"/>
                </a:solidFill>
                <a:latin typeface="+mn-lt"/>
                <a:ea typeface="+mn-ea"/>
                <a:cs typeface="+mn-cs"/>
              </a:rPr>
            </a:br>
            <a:r>
              <a:rPr lang="sv-SE" sz="900" b="0" i="0" u="none" strike="noStrike" kern="1200" baseline="0" dirty="0" smtClean="0">
                <a:solidFill>
                  <a:schemeClr val="bg2"/>
                </a:solidFill>
                <a:latin typeface="+mn-lt"/>
                <a:ea typeface="+mn-ea"/>
                <a:cs typeface="+mn-cs"/>
              </a:rPr>
              <a:t>colors, not unique to the Volvo</a:t>
            </a:r>
            <a:r>
              <a:rPr lang="sv-SE" sz="900" b="0" i="0" u="none" strike="noStrike" kern="1200" dirty="0" smtClean="0">
                <a:solidFill>
                  <a:schemeClr val="bg2"/>
                </a:solidFill>
                <a:latin typeface="+mn-lt"/>
                <a:ea typeface="+mn-ea"/>
                <a:cs typeface="+mn-cs"/>
              </a:rPr>
              <a:t> </a:t>
            </a:r>
            <a:br>
              <a:rPr lang="sv-SE" sz="900" b="0" i="0" u="none" strike="noStrike" kern="1200" dirty="0" smtClean="0">
                <a:solidFill>
                  <a:schemeClr val="bg2"/>
                </a:solidFill>
                <a:latin typeface="+mn-lt"/>
                <a:ea typeface="+mn-ea"/>
                <a:cs typeface="+mn-cs"/>
              </a:rPr>
            </a:br>
            <a:r>
              <a:rPr lang="sv-SE" sz="900" b="0" i="0" u="none" strike="noStrike" kern="1200" baseline="0" dirty="0" smtClean="0">
                <a:solidFill>
                  <a:schemeClr val="bg2"/>
                </a:solidFill>
                <a:latin typeface="+mn-lt"/>
                <a:ea typeface="+mn-ea"/>
                <a:cs typeface="+mn-cs"/>
              </a:rPr>
              <a:t>brand, and serve one</a:t>
            </a:r>
            <a:r>
              <a:rPr lang="sv-SE" sz="900" dirty="0">
                <a:solidFill>
                  <a:schemeClr val="bg2"/>
                </a:solidFill>
              </a:rPr>
              <a:t> </a:t>
            </a:r>
            <a:r>
              <a:rPr lang="sv-SE" sz="900" b="0" i="0" u="none" strike="noStrike" kern="1200" baseline="0" dirty="0" smtClean="0">
                <a:solidFill>
                  <a:schemeClr val="bg2"/>
                </a:solidFill>
                <a:latin typeface="+mn-lt"/>
                <a:ea typeface="+mn-ea"/>
                <a:cs typeface="+mn-cs"/>
              </a:rPr>
              <a:t>purpose </a:t>
            </a:r>
            <a:br>
              <a:rPr lang="sv-SE" sz="900" b="0" i="0" u="none" strike="noStrike" kern="1200" baseline="0" dirty="0" smtClean="0">
                <a:solidFill>
                  <a:schemeClr val="bg2"/>
                </a:solidFill>
                <a:latin typeface="+mn-lt"/>
                <a:ea typeface="+mn-ea"/>
                <a:cs typeface="+mn-cs"/>
              </a:rPr>
            </a:br>
            <a:r>
              <a:rPr lang="sv-SE" sz="900" b="0" i="0" u="none" strike="noStrike" kern="1200" baseline="0" dirty="0" smtClean="0">
                <a:solidFill>
                  <a:schemeClr val="bg2"/>
                </a:solidFill>
                <a:latin typeface="+mn-lt"/>
                <a:ea typeface="+mn-ea"/>
                <a:cs typeface="+mn-cs"/>
              </a:rPr>
              <a:t>only: To highlight user feedback</a:t>
            </a:r>
            <a:r>
              <a:rPr lang="sv-SE" sz="900" b="0" i="0" u="none" strike="noStrike" kern="1200" dirty="0" smtClean="0">
                <a:solidFill>
                  <a:schemeClr val="bg2"/>
                </a:solidFill>
                <a:latin typeface="+mn-lt"/>
                <a:ea typeface="+mn-ea"/>
                <a:cs typeface="+mn-cs"/>
              </a:rPr>
              <a:t> </a:t>
            </a:r>
            <a:r>
              <a:rPr lang="sv-SE" sz="900" b="0" i="0" u="none" strike="noStrike" kern="1200" baseline="0" dirty="0" smtClean="0">
                <a:solidFill>
                  <a:schemeClr val="bg2"/>
                </a:solidFill>
                <a:latin typeface="+mn-lt"/>
                <a:ea typeface="+mn-ea"/>
                <a:cs typeface="+mn-cs"/>
              </a:rPr>
              <a:t>messages</a:t>
            </a:r>
            <a:endParaRPr lang="en-US" sz="900" baseline="0" dirty="0" smtClean="0">
              <a:solidFill>
                <a:schemeClr val="bg2"/>
              </a:solidFill>
            </a:endParaRPr>
          </a:p>
        </p:txBody>
      </p:sp>
    </p:spTree>
    <p:extLst>
      <p:ext uri="{BB962C8B-B14F-4D97-AF65-F5344CB8AC3E}">
        <p14:creationId xmlns:p14="http://schemas.microsoft.com/office/powerpoint/2010/main" val="1315789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LEASE NOTE">
    <p:spTree>
      <p:nvGrpSpPr>
        <p:cNvPr id="1" name=""/>
        <p:cNvGrpSpPr/>
        <p:nvPr/>
      </p:nvGrpSpPr>
      <p:grpSpPr>
        <a:xfrm>
          <a:off x="0" y="0"/>
          <a:ext cx="0" cy="0"/>
          <a:chOff x="0" y="0"/>
          <a:chExt cx="0" cy="0"/>
        </a:xfrm>
      </p:grpSpPr>
      <p:sp>
        <p:nvSpPr>
          <p:cNvPr id="2" name="Rectangle 1"/>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4" name="TextBox 3"/>
          <p:cNvSpPr txBox="1"/>
          <p:nvPr userDrawn="1"/>
        </p:nvSpPr>
        <p:spPr>
          <a:xfrm>
            <a:off x="125413" y="694588"/>
            <a:ext cx="8895496" cy="5401479"/>
          </a:xfrm>
          <a:prstGeom prst="rect">
            <a:avLst/>
          </a:prstGeom>
          <a:noFill/>
        </p:spPr>
        <p:txBody>
          <a:bodyPr wrap="square" rtlCol="0">
            <a:spAutoFit/>
          </a:bodyPr>
          <a:lstStyle/>
          <a:p>
            <a:pPr algn="ctr">
              <a:spcBef>
                <a:spcPts val="1800"/>
              </a:spcBef>
            </a:pPr>
            <a:r>
              <a:rPr lang="en-US" sz="6600" kern="1200" smtClean="0">
                <a:solidFill>
                  <a:srgbClr val="C4001A"/>
                </a:solidFill>
                <a:latin typeface="+mn-lt"/>
                <a:ea typeface="+mn-ea"/>
                <a:cs typeface="+mn-cs"/>
              </a:rPr>
              <a:t>Layouts after this slide are not approved </a:t>
            </a:r>
            <a:br>
              <a:rPr lang="en-US" sz="6600" kern="1200" smtClean="0">
                <a:solidFill>
                  <a:srgbClr val="C4001A"/>
                </a:solidFill>
                <a:latin typeface="+mn-lt"/>
                <a:ea typeface="+mn-ea"/>
                <a:cs typeface="+mn-cs"/>
              </a:rPr>
            </a:br>
            <a:r>
              <a:rPr lang="en-US" sz="6600" kern="1200" smtClean="0">
                <a:solidFill>
                  <a:srgbClr val="C4001A"/>
                </a:solidFill>
                <a:latin typeface="+mn-lt"/>
                <a:ea typeface="+mn-ea"/>
                <a:cs typeface="+mn-cs"/>
              </a:rPr>
              <a:t>Volvo brand layouts.</a:t>
            </a:r>
          </a:p>
          <a:p>
            <a:pPr algn="ctr">
              <a:spcBef>
                <a:spcPts val="1800"/>
              </a:spcBef>
            </a:pPr>
            <a:r>
              <a:rPr lang="en-US" sz="6600" kern="1200" smtClean="0">
                <a:solidFill>
                  <a:srgbClr val="C4001A"/>
                </a:solidFill>
                <a:latin typeface="+mn-lt"/>
                <a:ea typeface="+mn-ea"/>
                <a:cs typeface="+mn-cs"/>
              </a:rPr>
              <a:t>Use only the layouts before this one.</a:t>
            </a:r>
            <a:endParaRPr lang="sv-SE" sz="6600" kern="1200" smtClean="0">
              <a:solidFill>
                <a:srgbClr val="C4001A"/>
              </a:solidFill>
              <a:latin typeface="+mn-lt"/>
              <a:ea typeface="+mn-ea"/>
              <a:cs typeface="+mn-cs"/>
            </a:endParaRPr>
          </a:p>
        </p:txBody>
      </p:sp>
    </p:spTree>
    <p:extLst>
      <p:ext uri="{BB962C8B-B14F-4D97-AF65-F5344CB8AC3E}">
        <p14:creationId xmlns:p14="http://schemas.microsoft.com/office/powerpoint/2010/main" val="21773999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Rubrikbild">
    <p:spTree>
      <p:nvGrpSpPr>
        <p:cNvPr id="1" name=""/>
        <p:cNvGrpSpPr/>
        <p:nvPr/>
      </p:nvGrpSpPr>
      <p:grpSpPr>
        <a:xfrm>
          <a:off x="0" y="0"/>
          <a:ext cx="0" cy="0"/>
          <a:chOff x="0" y="0"/>
          <a:chExt cx="0" cy="0"/>
        </a:xfrm>
      </p:grpSpPr>
      <p:sp>
        <p:nvSpPr>
          <p:cNvPr id="3" name="Rubrik 1"/>
          <p:cNvSpPr>
            <a:spLocks noGrp="1"/>
          </p:cNvSpPr>
          <p:nvPr>
            <p:ph type="ctrTitle"/>
          </p:nvPr>
        </p:nvSpPr>
        <p:spPr>
          <a:xfrm>
            <a:off x="531129" y="723070"/>
            <a:ext cx="5780358" cy="744809"/>
          </a:xfrm>
        </p:spPr>
        <p:txBody>
          <a:bodyPr>
            <a:noAutofit/>
          </a:bodyPr>
          <a:lstStyle>
            <a:lvl1pPr algn="l">
              <a:lnSpc>
                <a:spcPct val="90000"/>
              </a:lnSpc>
              <a:defRPr sz="3200">
                <a:solidFill>
                  <a:schemeClr val="tx1"/>
                </a:solidFill>
              </a:defRPr>
            </a:lvl1pPr>
          </a:lstStyle>
          <a:p>
            <a:r>
              <a:rPr lang="sv-SE" dirty="0" smtClean="0"/>
              <a:t>Klicka här för att ändra</a:t>
            </a:r>
            <a:endParaRPr lang="sv-SE" dirty="0"/>
          </a:p>
        </p:txBody>
      </p:sp>
      <p:sp>
        <p:nvSpPr>
          <p:cNvPr id="5" name="Platshållare för text 4"/>
          <p:cNvSpPr>
            <a:spLocks noGrp="1"/>
          </p:cNvSpPr>
          <p:nvPr>
            <p:ph type="body" sz="quarter" idx="10"/>
          </p:nvPr>
        </p:nvSpPr>
        <p:spPr>
          <a:xfrm>
            <a:off x="531129" y="1624012"/>
            <a:ext cx="7764739" cy="4335917"/>
          </a:xfrm>
        </p:spPr>
        <p:txBody>
          <a:bodyPr/>
          <a:lstStyle>
            <a:lvl1pPr marL="152686" indent="-152686">
              <a:spcBef>
                <a:spcPts val="0"/>
              </a:spcBef>
              <a:spcAft>
                <a:spcPts val="420"/>
              </a:spcAft>
              <a:buClr>
                <a:srgbClr val="BED895"/>
              </a:buClr>
              <a:defRPr sz="1500"/>
            </a:lvl1pPr>
          </a:lstStyle>
          <a:p>
            <a:pPr lvl="0"/>
            <a:r>
              <a:rPr lang="sv-SE" dirty="0" smtClean="0"/>
              <a:t>Klicka här för att ändra format på bakgrundstexten</a:t>
            </a:r>
          </a:p>
        </p:txBody>
      </p:sp>
    </p:spTree>
    <p:extLst>
      <p:ext uri="{BB962C8B-B14F-4D97-AF65-F5344CB8AC3E}">
        <p14:creationId xmlns:p14="http://schemas.microsoft.com/office/powerpoint/2010/main" val="2202926188"/>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Rubrik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135172" y="180182"/>
            <a:ext cx="8873062" cy="6497638"/>
          </a:xfrm>
        </p:spPr>
        <p:txBody>
          <a:bodyPr/>
          <a:lstStyle/>
          <a:p>
            <a:endParaRPr lang="sv-SE"/>
          </a:p>
        </p:txBody>
      </p:sp>
    </p:spTree>
    <p:extLst>
      <p:ext uri="{BB962C8B-B14F-4D97-AF65-F5344CB8AC3E}">
        <p14:creationId xmlns:p14="http://schemas.microsoft.com/office/powerpoint/2010/main" val="3438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noProof="0"/>
          </a:p>
        </p:txBody>
      </p:sp>
      <p:sp>
        <p:nvSpPr>
          <p:cNvPr id="3" name="Slide Number Placeholder 2"/>
          <p:cNvSpPr>
            <a:spLocks noGrp="1"/>
          </p:cNvSpPr>
          <p:nvPr>
            <p:ph type="sldNum" sz="quarter" idx="11"/>
          </p:nvPr>
        </p:nvSpPr>
        <p:spPr/>
        <p:txBody>
          <a:bodyPr/>
          <a:lstStyle>
            <a:lvl1pPr>
              <a:defRPr/>
            </a:lvl1pPr>
          </a:lstStyle>
          <a:p>
            <a:fld id="{394AB315-E20E-4D83-BD01-AD3F862EE5EA}" type="slidenum">
              <a:rPr lang="en-US" noProof="0" smtClean="0"/>
              <a:pPr/>
              <a:t>‹#›</a:t>
            </a:fld>
            <a:endParaRPr lang="en-US" noProof="0"/>
          </a:p>
        </p:txBody>
      </p:sp>
      <p:sp>
        <p:nvSpPr>
          <p:cNvPr id="4" name="Date Placeholder 3"/>
          <p:cNvSpPr>
            <a:spLocks noGrp="1"/>
          </p:cNvSpPr>
          <p:nvPr>
            <p:ph type="dt" sz="half" idx="12"/>
          </p:nvPr>
        </p:nvSpPr>
        <p:spPr/>
        <p:txBody>
          <a:bodyPr/>
          <a:lstStyle>
            <a:lvl1pPr>
              <a:defRPr/>
            </a:lvl1pPr>
          </a:lstStyle>
          <a:p>
            <a:endParaRPr lang="en-US" noProof="0"/>
          </a:p>
        </p:txBody>
      </p:sp>
    </p:spTree>
    <p:extLst>
      <p:ext uri="{BB962C8B-B14F-4D97-AF65-F5344CB8AC3E}">
        <p14:creationId xmlns:p14="http://schemas.microsoft.com/office/powerpoint/2010/main" val="41920501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185E7B-A464-4275-B463-AB838E075051}"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E3311-02A8-4E06-9528-A3D479EE0DBF}" type="slidenum">
              <a:rPr lang="en-US" smtClean="0"/>
              <a:t>‹#›</a:t>
            </a:fld>
            <a:endParaRPr lang="en-US"/>
          </a:p>
        </p:txBody>
      </p:sp>
    </p:spTree>
    <p:extLst>
      <p:ext uri="{BB962C8B-B14F-4D97-AF65-F5344CB8AC3E}">
        <p14:creationId xmlns:p14="http://schemas.microsoft.com/office/powerpoint/2010/main" val="172135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Date</a:t>
            </a:r>
            <a:endParaRPr lang="sv-SE"/>
          </a:p>
        </p:txBody>
      </p:sp>
      <p:sp>
        <p:nvSpPr>
          <p:cNvPr id="4" name="Footer Placeholder 3"/>
          <p:cNvSpPr>
            <a:spLocks noGrp="1"/>
          </p:cNvSpPr>
          <p:nvPr>
            <p:ph type="ftr" sz="quarter" idx="11"/>
          </p:nvPr>
        </p:nvSpPr>
        <p:spPr/>
        <p:txBody>
          <a:bodyPr/>
          <a:lstStyle/>
          <a:p>
            <a:r>
              <a:rPr lang="en-US" smtClean="0"/>
              <a:t>Department, Name, Document name, Security class</a:t>
            </a:r>
            <a:endParaRPr lang="sv-SE"/>
          </a:p>
        </p:txBody>
      </p:sp>
      <p:sp>
        <p:nvSpPr>
          <p:cNvPr id="5" name="Slide Number Placeholder 4"/>
          <p:cNvSpPr>
            <a:spLocks noGrp="1"/>
          </p:cNvSpPr>
          <p:nvPr>
            <p:ph type="sldNum" sz="quarter" idx="12"/>
          </p:nvPr>
        </p:nvSpPr>
        <p:spPr/>
        <p:txBody>
          <a:bodyPr/>
          <a:lstStyle/>
          <a:p>
            <a:fld id="{14987987-F8B9-4309-B5D0-D5D86517802D}" type="slidenum">
              <a:rPr lang="sv-SE" smtClean="0"/>
              <a:pPr/>
              <a:t>‹#›</a:t>
            </a:fld>
            <a:endParaRPr lang="sv-SE"/>
          </a:p>
        </p:txBody>
      </p:sp>
      <p:sp>
        <p:nvSpPr>
          <p:cNvPr id="8" name="Text Placeholder 4"/>
          <p:cNvSpPr>
            <a:spLocks noGrp="1"/>
          </p:cNvSpPr>
          <p:nvPr>
            <p:ph type="body" sz="quarter" idx="13" hasCustomPrompt="1"/>
          </p:nvPr>
        </p:nvSpPr>
        <p:spPr>
          <a:xfrm>
            <a:off x="544513" y="5269094"/>
            <a:ext cx="5803551" cy="474663"/>
          </a:xfrm>
        </p:spPr>
        <p:txBody>
          <a:bodyPr>
            <a:noAutofit/>
          </a:bodyPr>
          <a:lstStyle>
            <a:lvl1pPr marL="0" indent="0">
              <a:buNone/>
              <a:defRPr sz="2000" spc="-30" baseline="0"/>
            </a:lvl1pPr>
          </a:lstStyle>
          <a:p>
            <a:pPr lvl="0"/>
            <a:r>
              <a:rPr lang="en-US" smtClean="0"/>
              <a:t>Click to add sub-heading – max one line</a:t>
            </a:r>
          </a:p>
        </p:txBody>
      </p:sp>
      <p:sp>
        <p:nvSpPr>
          <p:cNvPr id="10" name="Text Placeholder 9"/>
          <p:cNvSpPr>
            <a:spLocks noGrp="1"/>
          </p:cNvSpPr>
          <p:nvPr>
            <p:ph type="body" sz="quarter" idx="14" hasCustomPrompt="1"/>
          </p:nvPr>
        </p:nvSpPr>
        <p:spPr>
          <a:xfrm>
            <a:off x="6391986" y="2974984"/>
            <a:ext cx="2452322" cy="2795149"/>
          </a:xfrm>
        </p:spPr>
        <p:txBody>
          <a:bodyPr>
            <a:noAutofit/>
          </a:bodyPr>
          <a:lstStyle>
            <a:lvl1pPr marL="0" indent="0" algn="r">
              <a:buNone/>
              <a:defRPr sz="20000" spc="-80" baseline="0">
                <a:solidFill>
                  <a:schemeClr val="accent2"/>
                </a:solidFill>
                <a:latin typeface="Volvo Broad Pro Digital" panose="020B0606030202080204" pitchFamily="34" charset="0"/>
              </a:defRPr>
            </a:lvl1pPr>
          </a:lstStyle>
          <a:p>
            <a:pPr lvl="0"/>
            <a:r>
              <a:rPr lang="en-US" smtClean="0"/>
              <a:t>1</a:t>
            </a:r>
          </a:p>
        </p:txBody>
      </p:sp>
      <p:sp>
        <p:nvSpPr>
          <p:cNvPr id="11" name="Picture Placeholder 7"/>
          <p:cNvSpPr>
            <a:spLocks noGrp="1"/>
          </p:cNvSpPr>
          <p:nvPr>
            <p:ph type="pic" sz="quarter" idx="15" hasCustomPrompt="1"/>
          </p:nvPr>
        </p:nvSpPr>
        <p:spPr>
          <a:xfrm>
            <a:off x="125413" y="114300"/>
            <a:ext cx="8893175" cy="3314700"/>
          </a:xfrm>
        </p:spPr>
        <p:txBody>
          <a:bodyPr anchor="ctr" anchorCtr="0">
            <a:normAutofit/>
          </a:bodyPr>
          <a:lstStyle>
            <a:lvl1pPr marL="0" indent="0" algn="ctr">
              <a:buNone/>
              <a:defRPr sz="1400"/>
            </a:lvl1pPr>
          </a:lstStyle>
          <a:p>
            <a:r>
              <a:rPr lang="sv-SE" smtClean="0"/>
              <a:t>Click icon to insert Picture</a:t>
            </a:r>
            <a:endParaRPr lang="sv-SE"/>
          </a:p>
        </p:txBody>
      </p:sp>
      <p:sp>
        <p:nvSpPr>
          <p:cNvPr id="14" name="Title 11"/>
          <p:cNvSpPr>
            <a:spLocks noGrp="1"/>
          </p:cNvSpPr>
          <p:nvPr>
            <p:ph type="title" hasCustomPrompt="1"/>
          </p:nvPr>
        </p:nvSpPr>
        <p:spPr>
          <a:xfrm>
            <a:off x="545116" y="3760987"/>
            <a:ext cx="5802930" cy="1619901"/>
          </a:xfrm>
        </p:spPr>
        <p:txBody>
          <a:bodyPr anchor="b" anchorCtr="0"/>
          <a:lstStyle>
            <a:lvl1pPr>
              <a:lnSpc>
                <a:spcPts val="5500"/>
              </a:lnSpc>
              <a:defRPr lang="sv-SE" sz="7000" b="0" kern="1200" cap="all" spc="0" baseline="0">
                <a:solidFill>
                  <a:schemeClr val="bg2"/>
                </a:solidFill>
                <a:latin typeface="Volvo Broad Pro Digital" panose="020B0606030202080204" pitchFamily="34" charset="0"/>
                <a:ea typeface="+mj-ea"/>
                <a:cs typeface="VolvoBroad" panose="020B0806020102060101" pitchFamily="34" charset="0"/>
              </a:defRPr>
            </a:lvl1pPr>
          </a:lstStyle>
          <a:p>
            <a:r>
              <a:rPr lang="en-US" smtClean="0"/>
              <a:t>Click to add title</a:t>
            </a:r>
            <a:br>
              <a:rPr lang="en-US" smtClean="0"/>
            </a:br>
            <a:r>
              <a:rPr lang="en-US" smtClean="0"/>
              <a:t>max two lines</a:t>
            </a:r>
            <a:endParaRPr lang="sv-SE"/>
          </a:p>
        </p:txBody>
      </p:sp>
    </p:spTree>
    <p:extLst>
      <p:ext uri="{BB962C8B-B14F-4D97-AF65-F5344CB8AC3E}">
        <p14:creationId xmlns:p14="http://schemas.microsoft.com/office/powerpoint/2010/main" val="384099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
        <p:nvSpPr>
          <p:cNvPr id="3" name="Content Placeholder 2"/>
          <p:cNvSpPr>
            <a:spLocks noGrp="1"/>
          </p:cNvSpPr>
          <p:nvPr>
            <p:ph idx="1"/>
          </p:nvPr>
        </p:nvSpPr>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7"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8"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441629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9"/>
            <a:ext cx="8229600" cy="938704"/>
          </a:xfrm>
        </p:spPr>
        <p:txBody>
          <a:bodyPr/>
          <a:lstStyle>
            <a:lvl1pPr>
              <a:defRPr sz="3200"/>
            </a:lvl1pPr>
          </a:lstStyle>
          <a:p>
            <a:r>
              <a:rPr lang="en-US" smtClean="0"/>
              <a:t>Click to edit Master title style</a:t>
            </a:r>
            <a:endParaRPr lang="sv-SE"/>
          </a:p>
        </p:txBody>
      </p:sp>
      <p:sp>
        <p:nvSpPr>
          <p:cNvPr id="3" name="Content Placeholder 2"/>
          <p:cNvSpPr>
            <a:spLocks noGrp="1"/>
          </p:cNvSpPr>
          <p:nvPr>
            <p:ph idx="1"/>
          </p:nvPr>
        </p:nvSpPr>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8" name="Text Placeholder 4"/>
          <p:cNvSpPr>
            <a:spLocks noGrp="1"/>
          </p:cNvSpPr>
          <p:nvPr>
            <p:ph type="body" sz="quarter" idx="13"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14893311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938705"/>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9" name="Text Placeholder 10"/>
          <p:cNvSpPr>
            <a:spLocks noGrp="1"/>
          </p:cNvSpPr>
          <p:nvPr>
            <p:ph type="body" sz="quarter" idx="11"/>
          </p:nvPr>
        </p:nvSpPr>
        <p:spPr>
          <a:xfrm>
            <a:off x="554400" y="1731600"/>
            <a:ext cx="3895200"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1" name="Text Placeholder 10"/>
          <p:cNvSpPr>
            <a:spLocks noGrp="1"/>
          </p:cNvSpPr>
          <p:nvPr>
            <p:ph type="body" sz="quarter" idx="12"/>
          </p:nvPr>
        </p:nvSpPr>
        <p:spPr>
          <a:xfrm>
            <a:off x="4660408" y="1731600"/>
            <a:ext cx="3895200"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12" name="Text Placeholder 4"/>
          <p:cNvSpPr>
            <a:spLocks noGrp="1"/>
          </p:cNvSpPr>
          <p:nvPr>
            <p:ph type="body" sz="quarter" idx="13"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Tree>
    <p:extLst>
      <p:ext uri="{BB962C8B-B14F-4D97-AF65-F5344CB8AC3E}">
        <p14:creationId xmlns:p14="http://schemas.microsoft.com/office/powerpoint/2010/main" val="23466053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9396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2" name="Text Placeholder 10"/>
          <p:cNvSpPr>
            <a:spLocks noGrp="1"/>
          </p:cNvSpPr>
          <p:nvPr>
            <p:ph type="body" sz="quarter" idx="11"/>
          </p:nvPr>
        </p:nvSpPr>
        <p:spPr>
          <a:xfrm>
            <a:off x="554400" y="1731600"/>
            <a:ext cx="2654792"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0" name="Text Placeholder 10"/>
          <p:cNvSpPr>
            <a:spLocks noGrp="1"/>
          </p:cNvSpPr>
          <p:nvPr>
            <p:ph type="body" sz="quarter" idx="12"/>
          </p:nvPr>
        </p:nvSpPr>
        <p:spPr>
          <a:xfrm>
            <a:off x="3323977" y="1731600"/>
            <a:ext cx="2654792"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1" name="Text Placeholder 10"/>
          <p:cNvSpPr>
            <a:spLocks noGrp="1"/>
          </p:cNvSpPr>
          <p:nvPr>
            <p:ph type="body" sz="quarter" idx="13"/>
          </p:nvPr>
        </p:nvSpPr>
        <p:spPr>
          <a:xfrm>
            <a:off x="6075970" y="1731600"/>
            <a:ext cx="2654792"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3"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14" name="Text Placeholder 4"/>
          <p:cNvSpPr>
            <a:spLocks noGrp="1"/>
          </p:cNvSpPr>
          <p:nvPr>
            <p:ph type="body" sz="quarter" idx="14"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Tree>
    <p:extLst>
      <p:ext uri="{BB962C8B-B14F-4D97-AF65-F5344CB8AC3E}">
        <p14:creationId xmlns:p14="http://schemas.microsoft.com/office/powerpoint/2010/main" val="1313947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9396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8" name="Content Placeholder 2"/>
          <p:cNvSpPr>
            <a:spLocks noGrp="1"/>
          </p:cNvSpPr>
          <p:nvPr>
            <p:ph idx="10" hasCustomPrompt="1"/>
          </p:nvPr>
        </p:nvSpPr>
        <p:spPr>
          <a:xfrm>
            <a:off x="4668712" y="1825625"/>
            <a:ext cx="3894996" cy="3952376"/>
          </a:xfrm>
        </p:spPr>
        <p:txBody>
          <a:bodyPr anchor="ctr" anchorCtr="0">
            <a:normAutofit/>
          </a:bodyPr>
          <a:lstStyle>
            <a:lvl1pPr marL="0" indent="0" algn="ctr">
              <a:buNone/>
              <a:defRPr sz="1400"/>
            </a:lvl1pPr>
            <a:lvl2pPr>
              <a:defRPr sz="1400"/>
            </a:lvl2pPr>
            <a:lvl3pPr>
              <a:defRPr sz="1200"/>
            </a:lvl3pPr>
            <a:lvl4pPr>
              <a:defRPr sz="1100"/>
            </a:lvl4pPr>
            <a:lvl5pPr>
              <a:defRPr sz="1100"/>
            </a:lvl5pPr>
          </a:lstStyle>
          <a:p>
            <a:pPr lvl="0"/>
            <a:r>
              <a:rPr lang="en-US" smtClean="0"/>
              <a:t>Click icon to insert Table, Chart or SmartArt</a:t>
            </a:r>
            <a:endParaRPr lang="sv-SE"/>
          </a:p>
        </p:txBody>
      </p:sp>
      <p:sp>
        <p:nvSpPr>
          <p:cNvPr id="12" name="Text Placeholder 10"/>
          <p:cNvSpPr>
            <a:spLocks noGrp="1"/>
          </p:cNvSpPr>
          <p:nvPr>
            <p:ph type="body" sz="quarter" idx="11"/>
          </p:nvPr>
        </p:nvSpPr>
        <p:spPr>
          <a:xfrm>
            <a:off x="554400" y="1731600"/>
            <a:ext cx="3895200"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11" name="Text Placeholder 4"/>
          <p:cNvSpPr>
            <a:spLocks noGrp="1"/>
          </p:cNvSpPr>
          <p:nvPr>
            <p:ph type="body" sz="quarter" idx="13"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Tree>
    <p:extLst>
      <p:ext uri="{BB962C8B-B14F-4D97-AF65-F5344CB8AC3E}">
        <p14:creationId xmlns:p14="http://schemas.microsoft.com/office/powerpoint/2010/main" val="3954841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3"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5293566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912" y="40651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sv-SE"/>
          </a:p>
        </p:txBody>
      </p:sp>
      <p:sp>
        <p:nvSpPr>
          <p:cNvPr id="3" name="Text Placeholder 2"/>
          <p:cNvSpPr>
            <a:spLocks noGrp="1"/>
          </p:cNvSpPr>
          <p:nvPr>
            <p:ph type="body" idx="1"/>
          </p:nvPr>
        </p:nvSpPr>
        <p:spPr>
          <a:xfrm>
            <a:off x="553912" y="1758462"/>
            <a:ext cx="8229600" cy="40180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cxnSp>
        <p:nvCxnSpPr>
          <p:cNvPr id="11" name="Straight Connector 10"/>
          <p:cNvCxnSpPr/>
          <p:nvPr/>
        </p:nvCxnSpPr>
        <p:spPr>
          <a:xfrm>
            <a:off x="123093" y="5990737"/>
            <a:ext cx="8895600" cy="0"/>
          </a:xfrm>
          <a:prstGeom prst="line">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pic>
        <p:nvPicPr>
          <p:cNvPr id="13" name="Picture 12"/>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880011" y="6201213"/>
            <a:ext cx="2062376" cy="445117"/>
          </a:xfrm>
          <a:prstGeom prst="rect">
            <a:avLst/>
          </a:prstGeom>
        </p:spPr>
      </p:pic>
    </p:spTree>
    <p:extLst>
      <p:ext uri="{BB962C8B-B14F-4D97-AF65-F5344CB8AC3E}">
        <p14:creationId xmlns:p14="http://schemas.microsoft.com/office/powerpoint/2010/main" val="67014799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5" r:id="rId4"/>
    <p:sldLayoutId id="2147483676" r:id="rId5"/>
    <p:sldLayoutId id="2147483664" r:id="rId6"/>
    <p:sldLayoutId id="2147483672" r:id="rId7"/>
    <p:sldLayoutId id="2147483670" r:id="rId8"/>
    <p:sldLayoutId id="2147483678" r:id="rId9"/>
    <p:sldLayoutId id="2147483673" r:id="rId10"/>
    <p:sldLayoutId id="2147483669" r:id="rId11"/>
    <p:sldLayoutId id="2147483679" r:id="rId12"/>
    <p:sldLayoutId id="2147483649" r:id="rId13"/>
    <p:sldLayoutId id="2147483680" r:id="rId14"/>
    <p:sldLayoutId id="2147483661" r:id="rId15"/>
    <p:sldLayoutId id="2147483662" r:id="rId16"/>
    <p:sldLayoutId id="2147483666" r:id="rId17"/>
    <p:sldLayoutId id="2147483668" r:id="rId18"/>
    <p:sldLayoutId id="2147483674" r:id="rId19"/>
    <p:sldLayoutId id="2147483675" r:id="rId20"/>
    <p:sldLayoutId id="2147483683" r:id="rId21"/>
    <p:sldLayoutId id="2147483677" r:id="rId22"/>
    <p:sldLayoutId id="2147483684" r:id="rId23"/>
    <p:sldLayoutId id="2147483687" r:id="rId24"/>
    <p:sldLayoutId id="2147483688" r:id="rId25"/>
    <p:sldLayoutId id="2147483689" r:id="rId26"/>
  </p:sldLayoutIdLst>
  <p:timing>
    <p:tnLst>
      <p:par>
        <p:cTn id="1" dur="indefinite" restart="never" nodeType="tmRoot"/>
      </p:par>
    </p:tnLst>
  </p:timing>
  <p:hf hdr="0"/>
  <p:txStyles>
    <p:titleStyle>
      <a:lvl1pPr algn="l" defTabSz="914400" rtl="0" eaLnBrk="1" latinLnBrk="0" hangingPunct="1">
        <a:lnSpc>
          <a:spcPts val="3600"/>
        </a:lnSpc>
        <a:spcBef>
          <a:spcPct val="0"/>
        </a:spcBef>
        <a:buNone/>
        <a:defRPr sz="3200" b="1" kern="1200" spc="-80" baseline="0">
          <a:solidFill>
            <a:schemeClr val="bg2"/>
          </a:solidFill>
          <a:latin typeface="Arial" panose="020B0604020202020204" pitchFamily="34" charset="0"/>
          <a:ea typeface="+mj-ea"/>
          <a:cs typeface="Arial" panose="020B0604020202020204" pitchFamily="34" charset="0"/>
        </a:defRPr>
      </a:lvl1pPr>
    </p:titleStyle>
    <p:bodyStyle>
      <a:lvl1pPr marL="184150" indent="-184150" algn="l" defTabSz="914400" rtl="0" eaLnBrk="1" latinLnBrk="0" hangingPunct="1">
        <a:spcBef>
          <a:spcPts val="1200"/>
        </a:spcBef>
        <a:buClr>
          <a:schemeClr val="bg2"/>
        </a:buClr>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1pPr>
      <a:lvl2pPr marL="457200" indent="-255588" algn="l" defTabSz="914400" rtl="0" eaLnBrk="1" latinLnBrk="0" hangingPunct="1">
        <a:spcBef>
          <a:spcPts val="3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2pPr>
      <a:lvl3pPr marL="695325" indent="-220663" algn="l" defTabSz="914400" rtl="0" eaLnBrk="1" latinLnBrk="0" hangingPunct="1">
        <a:spcBef>
          <a:spcPts val="300"/>
        </a:spcBef>
        <a:buFont typeface="Arial" panose="020B0604020202020204" pitchFamily="34" charset="0"/>
        <a:buChar char="–"/>
        <a:defRPr sz="1400" kern="1200">
          <a:solidFill>
            <a:schemeClr val="bg2"/>
          </a:solidFill>
          <a:latin typeface="Arial" panose="020B0604020202020204" pitchFamily="34" charset="0"/>
          <a:ea typeface="+mn-ea"/>
          <a:cs typeface="Arial" panose="020B0604020202020204" pitchFamily="34" charset="0"/>
        </a:defRPr>
      </a:lvl3pPr>
      <a:lvl4pPr marL="949325" indent="-201613" algn="l" defTabSz="914400" rtl="0" eaLnBrk="1" latinLnBrk="0" hangingPunct="1">
        <a:spcBef>
          <a:spcPts val="300"/>
        </a:spcBef>
        <a:buFont typeface="Arial" panose="020B0604020202020204" pitchFamily="34" charset="0"/>
        <a:buChar char="–"/>
        <a:defRPr sz="1200" kern="1200">
          <a:solidFill>
            <a:schemeClr val="bg2"/>
          </a:solidFill>
          <a:latin typeface="Arial" panose="020B0604020202020204" pitchFamily="34" charset="0"/>
          <a:ea typeface="+mn-ea"/>
          <a:cs typeface="Arial" panose="020B0604020202020204" pitchFamily="34" charset="0"/>
        </a:defRPr>
      </a:lvl4pPr>
      <a:lvl5pPr marL="1152525" indent="-185738" algn="l" defTabSz="914400" rtl="0" eaLnBrk="1" latinLnBrk="0" hangingPunct="1">
        <a:spcBef>
          <a:spcPts val="300"/>
        </a:spcBef>
        <a:buFont typeface="Arial" panose="020B0604020202020204" pitchFamily="34" charset="0"/>
        <a:buChar char="–"/>
        <a:defRPr sz="1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hyperlink" Target="http://www.oppcharge.org/" TargetMode="External"/><Relationship Id="rId3" Type="http://schemas.openxmlformats.org/officeDocument/2006/relationships/slideLayout" Target="../slideLayouts/slideLayout5.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Listen to your City </a:t>
            </a:r>
            <a:r>
              <a:rPr lang="en-US" sz="4400" dirty="0" smtClean="0"/>
              <a:t>Electromobility By Volvo Buses</a:t>
            </a:r>
            <a:endParaRPr lang="sv-SE" sz="4400" dirty="0"/>
          </a:p>
        </p:txBody>
      </p:sp>
      <p:sp>
        <p:nvSpPr>
          <p:cNvPr id="11" name="Text Placeholder 10"/>
          <p:cNvSpPr>
            <a:spLocks noGrp="1"/>
          </p:cNvSpPr>
          <p:nvPr>
            <p:ph type="body" sz="quarter" idx="10"/>
          </p:nvPr>
        </p:nvSpPr>
        <p:spPr>
          <a:xfrm>
            <a:off x="544512" y="2789664"/>
            <a:ext cx="6211129" cy="474663"/>
          </a:xfrm>
        </p:spPr>
        <p:txBody>
          <a:bodyPr/>
          <a:lstStyle/>
          <a:p>
            <a:r>
              <a:rPr lang="sv-SE" smtClean="0"/>
              <a:t>Oslo 13.februar </a:t>
            </a:r>
            <a:r>
              <a:rPr lang="sv-SE" dirty="0" smtClean="0"/>
              <a:t>2017</a:t>
            </a:r>
            <a:endParaRPr lang="sv-SE" dirty="0"/>
          </a:p>
        </p:txBody>
      </p:sp>
      <p:pic>
        <p:nvPicPr>
          <p:cNvPr id="10" name="Picture Placeholder 9"/>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4" name="Footer Placeholder 3"/>
          <p:cNvSpPr>
            <a:spLocks noGrp="1"/>
          </p:cNvSpPr>
          <p:nvPr>
            <p:ph type="ftr" sz="quarter" idx="4294967295"/>
          </p:nvPr>
        </p:nvSpPr>
        <p:spPr>
          <a:xfrm>
            <a:off x="0" y="6297613"/>
            <a:ext cx="6270625" cy="365125"/>
          </a:xfrm>
        </p:spPr>
        <p:txBody>
          <a:bodyPr/>
          <a:lstStyle/>
          <a:p>
            <a:r>
              <a:rPr lang="en-US" smtClean="0"/>
              <a:t>Department, Name, Document name, Security class</a:t>
            </a:r>
            <a:endParaRPr lang="sv-SE"/>
          </a:p>
        </p:txBody>
      </p:sp>
      <p:sp>
        <p:nvSpPr>
          <p:cNvPr id="5" name="Date Placeholder 4"/>
          <p:cNvSpPr>
            <a:spLocks noGrp="1"/>
          </p:cNvSpPr>
          <p:nvPr>
            <p:ph type="dt" sz="half" idx="4294967295"/>
          </p:nvPr>
        </p:nvSpPr>
        <p:spPr>
          <a:xfrm>
            <a:off x="0" y="6426200"/>
            <a:ext cx="2133600" cy="365125"/>
          </a:xfrm>
        </p:spPr>
        <p:txBody>
          <a:bodyPr/>
          <a:lstStyle/>
          <a:p>
            <a:r>
              <a:rPr lang="sv-SE" smtClean="0"/>
              <a:t>Date</a:t>
            </a:r>
            <a:endParaRPr lang="sv-SE"/>
          </a:p>
        </p:txBody>
      </p:sp>
      <p:sp>
        <p:nvSpPr>
          <p:cNvPr id="6" name="Slide Number Placeholder 5"/>
          <p:cNvSpPr>
            <a:spLocks noGrp="1"/>
          </p:cNvSpPr>
          <p:nvPr>
            <p:ph type="sldNum" sz="quarter" idx="4294967295"/>
          </p:nvPr>
        </p:nvSpPr>
        <p:spPr>
          <a:xfrm>
            <a:off x="0" y="6426200"/>
            <a:ext cx="577850" cy="365125"/>
          </a:xfrm>
        </p:spPr>
        <p:txBody>
          <a:bodyPr/>
          <a:lstStyle/>
          <a:p>
            <a:fld id="{14987987-F8B9-4309-B5D0-D5D86517802D}" type="slidenum">
              <a:rPr lang="sv-SE" smtClean="0"/>
              <a:pPr/>
              <a:t>1</a:t>
            </a:fld>
            <a:endParaRPr lang="sv-SE"/>
          </a:p>
        </p:txBody>
      </p:sp>
    </p:spTree>
    <p:extLst>
      <p:ext uri="{BB962C8B-B14F-4D97-AF65-F5344CB8AC3E}">
        <p14:creationId xmlns:p14="http://schemas.microsoft.com/office/powerpoint/2010/main" val="454518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4982" y="3709360"/>
            <a:ext cx="7910423" cy="1877437"/>
          </a:xfrm>
          <a:prstGeom prst="rect">
            <a:avLst/>
          </a:prstGeom>
          <a:noFill/>
        </p:spPr>
        <p:txBody>
          <a:bodyPr wrap="square" rtlCol="0">
            <a:spAutoFit/>
          </a:bodyPr>
          <a:lstStyle/>
          <a:p>
            <a:r>
              <a:rPr lang="da-DK" sz="2000" b="1" dirty="0" err="1" smtClean="0">
                <a:solidFill>
                  <a:schemeClr val="bg2"/>
                </a:solidFill>
              </a:rPr>
              <a:t>Gothenburg</a:t>
            </a:r>
            <a:endParaRPr lang="sv-SE" sz="2000" dirty="0">
              <a:solidFill>
                <a:schemeClr val="bg2"/>
              </a:solidFill>
            </a:endParaRPr>
          </a:p>
          <a:p>
            <a:r>
              <a:rPr lang="da-DK" sz="1600" dirty="0" smtClean="0">
                <a:solidFill>
                  <a:schemeClr val="bg2"/>
                </a:solidFill>
              </a:rPr>
              <a:t>In 2013 three Electric </a:t>
            </a:r>
            <a:r>
              <a:rPr lang="da-DK" sz="1600" dirty="0">
                <a:solidFill>
                  <a:schemeClr val="bg2"/>
                </a:solidFill>
              </a:rPr>
              <a:t>Hybrids </a:t>
            </a:r>
            <a:r>
              <a:rPr lang="da-DK" sz="1600" dirty="0" smtClean="0">
                <a:solidFill>
                  <a:schemeClr val="bg2"/>
                </a:solidFill>
              </a:rPr>
              <a:t>and two charging stations started up running </a:t>
            </a:r>
            <a:r>
              <a:rPr lang="da-DK" sz="1600" dirty="0">
                <a:solidFill>
                  <a:schemeClr val="bg2"/>
                </a:solidFill>
              </a:rPr>
              <a:t>on line 60 in the city center</a:t>
            </a:r>
            <a:r>
              <a:rPr lang="da-DK" sz="1600" dirty="0" smtClean="0">
                <a:solidFill>
                  <a:schemeClr val="bg2"/>
                </a:solidFill>
              </a:rPr>
              <a:t>.</a:t>
            </a:r>
          </a:p>
          <a:p>
            <a:endParaRPr lang="sv-SE" sz="1600" dirty="0">
              <a:solidFill>
                <a:schemeClr val="bg2"/>
              </a:solidFill>
            </a:endParaRPr>
          </a:p>
          <a:p>
            <a:r>
              <a:rPr lang="da-DK" sz="1600" dirty="0">
                <a:solidFill>
                  <a:schemeClr val="bg2"/>
                </a:solidFill>
              </a:rPr>
              <a:t>In June 2015 </a:t>
            </a:r>
            <a:r>
              <a:rPr lang="da-DK" sz="1600" dirty="0" smtClean="0">
                <a:solidFill>
                  <a:schemeClr val="bg2"/>
                </a:solidFill>
              </a:rPr>
              <a:t>Line 55 Electric started up, seven </a:t>
            </a:r>
            <a:r>
              <a:rPr lang="da-DK" sz="1600" dirty="0">
                <a:solidFill>
                  <a:schemeClr val="bg2"/>
                </a:solidFill>
              </a:rPr>
              <a:t>Electric </a:t>
            </a:r>
            <a:r>
              <a:rPr lang="da-DK" sz="1600" dirty="0" smtClean="0">
                <a:solidFill>
                  <a:schemeClr val="bg2"/>
                </a:solidFill>
              </a:rPr>
              <a:t>Hybrids, three </a:t>
            </a:r>
            <a:r>
              <a:rPr lang="da-DK" sz="1600" dirty="0">
                <a:solidFill>
                  <a:schemeClr val="bg2"/>
                </a:solidFill>
              </a:rPr>
              <a:t>Full Electric </a:t>
            </a:r>
            <a:r>
              <a:rPr lang="da-DK" sz="1600" dirty="0" smtClean="0">
                <a:solidFill>
                  <a:schemeClr val="bg2"/>
                </a:solidFill>
              </a:rPr>
              <a:t>buses and two charging stations.</a:t>
            </a:r>
            <a:endParaRPr lang="sv-SE" sz="1600" dirty="0">
              <a:solidFill>
                <a:schemeClr val="bg2"/>
              </a:solidFill>
            </a:endParaRPr>
          </a:p>
          <a:p>
            <a:r>
              <a:rPr lang="en-GB" sz="1600" dirty="0">
                <a:solidFill>
                  <a:schemeClr val="bg2"/>
                </a:solidFill>
              </a:rPr>
              <a:t> </a:t>
            </a:r>
            <a:endParaRPr lang="sv-SE" sz="1600" dirty="0">
              <a:solidFill>
                <a:schemeClr val="bg2"/>
              </a:solidFill>
            </a:endParaRPr>
          </a:p>
        </p:txBody>
      </p:sp>
      <p:pic>
        <p:nvPicPr>
          <p:cNvPr id="4" name="Picture 2" descr="\\Vcn.ds.volvo.net\cli-hm\hm0807\d085382\My Documents\My Pictures\Volvo Electric Bus 2015_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4724" y="251562"/>
            <a:ext cx="3816439" cy="3291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Vcn.ds.volvo.net\cli-hm\hm0807\d085382\My Documents\My Pictures\Volvo Electric Bus_Library Bus Stop1.jpg"/>
          <p:cNvPicPr>
            <a:picLocks noChangeAspect="1" noChangeArrowheads="1"/>
          </p:cNvPicPr>
          <p:nvPr/>
        </p:nvPicPr>
        <p:blipFill rotWithShape="1">
          <a:blip r:embed="rId4">
            <a:extLst>
              <a:ext uri="{28A0092B-C50C-407E-A947-70E740481C1C}">
                <a14:useLocalDpi xmlns:a14="http://schemas.microsoft.com/office/drawing/2010/main" val="0"/>
              </a:ext>
            </a:extLst>
          </a:blip>
          <a:srcRect t="12111" b="6575"/>
          <a:stretch/>
        </p:blipFill>
        <p:spPr bwMode="auto">
          <a:xfrm>
            <a:off x="4437629" y="251562"/>
            <a:ext cx="4601597" cy="329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532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342" t="49608" r="53890" b="6962"/>
          <a:stretch/>
        </p:blipFill>
        <p:spPr bwMode="auto">
          <a:xfrm>
            <a:off x="401062" y="256217"/>
            <a:ext cx="3818442" cy="327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5139" y="3718589"/>
            <a:ext cx="5995359" cy="1138773"/>
          </a:xfrm>
          <a:prstGeom prst="rect">
            <a:avLst/>
          </a:prstGeom>
          <a:noFill/>
        </p:spPr>
        <p:txBody>
          <a:bodyPr wrap="square" rtlCol="0">
            <a:spAutoFit/>
          </a:bodyPr>
          <a:lstStyle/>
          <a:p>
            <a:r>
              <a:rPr lang="da-DK" sz="2000" b="1" dirty="0" smtClean="0">
                <a:solidFill>
                  <a:srgbClr val="4D4E53"/>
                </a:solidFill>
              </a:rPr>
              <a:t>Stockholm</a:t>
            </a:r>
          </a:p>
          <a:p>
            <a:r>
              <a:rPr lang="da-DK" sz="1600" dirty="0" smtClean="0">
                <a:solidFill>
                  <a:srgbClr val="4D4E53"/>
                </a:solidFill>
              </a:rPr>
              <a:t>Eight </a:t>
            </a:r>
            <a:r>
              <a:rPr lang="da-DK" sz="1600" dirty="0">
                <a:solidFill>
                  <a:srgbClr val="4D4E53"/>
                </a:solidFill>
              </a:rPr>
              <a:t>Electric Hybrid Buses are running in operation on line 73 in </a:t>
            </a:r>
            <a:r>
              <a:rPr lang="da-DK" sz="1600" dirty="0" smtClean="0">
                <a:solidFill>
                  <a:srgbClr val="4D4E53"/>
                </a:solidFill>
              </a:rPr>
              <a:t>Stockholm and two charging stations. </a:t>
            </a:r>
            <a:r>
              <a:rPr lang="da-DK" sz="1600" dirty="0">
                <a:solidFill>
                  <a:srgbClr val="4D4E53"/>
                </a:solidFill>
              </a:rPr>
              <a:t>The traffic start was in March </a:t>
            </a:r>
            <a:r>
              <a:rPr lang="da-DK" sz="1600" dirty="0" smtClean="0">
                <a:solidFill>
                  <a:srgbClr val="4D4E53"/>
                </a:solidFill>
              </a:rPr>
              <a:t>2015.</a:t>
            </a:r>
            <a:endParaRPr lang="sv-SE" sz="1600" dirty="0">
              <a:solidFill>
                <a:srgbClr val="4D4E53"/>
              </a:solidFill>
            </a:endParaRPr>
          </a:p>
        </p:txBody>
      </p:sp>
      <p:pic>
        <p:nvPicPr>
          <p:cNvPr id="8"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0262" t="55043" r="5111" b="8163"/>
          <a:stretch/>
        </p:blipFill>
        <p:spPr bwMode="auto">
          <a:xfrm>
            <a:off x="4436746" y="256217"/>
            <a:ext cx="4595500" cy="327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1424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12" y="322098"/>
            <a:ext cx="8229600" cy="1236751"/>
          </a:xfrm>
        </p:spPr>
        <p:txBody>
          <a:bodyPr/>
          <a:lstStyle/>
          <a:p>
            <a:r>
              <a:rPr lang="en-US" sz="2400" dirty="0" smtClean="0"/>
              <a:t>7900 Electric Hybrid inauguration in Hamburg 2014</a:t>
            </a:r>
            <a:endParaRPr lang="en-US" sz="2400" dirty="0"/>
          </a:p>
        </p:txBody>
      </p:sp>
      <p:pic>
        <p:nvPicPr>
          <p:cNvPr id="6" name="Picture Placeholder 9"/>
          <p:cNvPicPr>
            <a:picLocks noChangeAspect="1"/>
          </p:cNvPicPr>
          <p:nvPr/>
        </p:nvPicPr>
        <p:blipFill rotWithShape="1">
          <a:blip r:embed="rId3" cstate="print">
            <a:extLst>
              <a:ext uri="{28A0092B-C50C-407E-A947-70E740481C1C}">
                <a14:useLocalDpi xmlns:a14="http://schemas.microsoft.com/office/drawing/2010/main" val="0"/>
              </a:ext>
            </a:extLst>
          </a:blip>
          <a:srcRect t="23843" b="2323"/>
          <a:stretch/>
        </p:blipFill>
        <p:spPr>
          <a:xfrm>
            <a:off x="218205" y="940471"/>
            <a:ext cx="3568155" cy="2345800"/>
          </a:xfrm>
          <a:prstGeom prst="rect">
            <a:avLst/>
          </a:prstGeom>
        </p:spPr>
      </p:pic>
      <p:sp>
        <p:nvSpPr>
          <p:cNvPr id="10" name="Rectangle 9"/>
          <p:cNvSpPr/>
          <p:nvPr/>
        </p:nvSpPr>
        <p:spPr>
          <a:xfrm>
            <a:off x="3889513" y="5053511"/>
            <a:ext cx="4572000" cy="523220"/>
          </a:xfrm>
          <a:prstGeom prst="rect">
            <a:avLst/>
          </a:prstGeom>
        </p:spPr>
        <p:txBody>
          <a:bodyPr>
            <a:spAutoFit/>
          </a:bodyPr>
          <a:lstStyle/>
          <a:p>
            <a:r>
              <a:rPr lang="en-GB" sz="1400" u="sng" dirty="0">
                <a:solidFill>
                  <a:srgbClr val="0070C0"/>
                </a:solidFill>
              </a:rPr>
              <a:t>https://www.youtube.com/watch?v=FseBmNiqrd0&amp;x-yt-cl=85027636&amp;x-yt-ts=1422503916#t=12</a:t>
            </a:r>
          </a:p>
        </p:txBody>
      </p:sp>
      <p:pic>
        <p:nvPicPr>
          <p:cNvPr id="9218" name="Picture 2" descr="http://ts1.mm.bing.net/th?&amp;id=HN.607993023949243195&amp;w=300&amp;h=300&amp;c=0&amp;pid=1.9&amp;rs=0&amp;p=0"/>
          <p:cNvPicPr>
            <a:picLocks noChangeAspect="1" noChangeArrowheads="1"/>
          </p:cNvPicPr>
          <p:nvPr/>
        </p:nvPicPr>
        <p:blipFill rotWithShape="1">
          <a:blip r:embed="rId4">
            <a:extLst>
              <a:ext uri="{28A0092B-C50C-407E-A947-70E740481C1C}">
                <a14:useLocalDpi xmlns:a14="http://schemas.microsoft.com/office/drawing/2010/main" val="0"/>
              </a:ext>
            </a:extLst>
          </a:blip>
          <a:srcRect t="18702" b="6894"/>
          <a:stretch/>
        </p:blipFill>
        <p:spPr bwMode="auto">
          <a:xfrm>
            <a:off x="218205" y="3408810"/>
            <a:ext cx="3571875" cy="2350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9516" y="2475226"/>
            <a:ext cx="4616337" cy="830997"/>
          </a:xfrm>
          <a:prstGeom prst="rect">
            <a:avLst/>
          </a:prstGeom>
          <a:noFill/>
        </p:spPr>
        <p:txBody>
          <a:bodyPr wrap="square" rtlCol="0">
            <a:spAutoFit/>
          </a:bodyPr>
          <a:lstStyle/>
          <a:p>
            <a:r>
              <a:rPr lang="en-GB" sz="1600" dirty="0" smtClean="0">
                <a:solidFill>
                  <a:srgbClr val="4D4E53"/>
                </a:solidFill>
              </a:rPr>
              <a:t>Three Electric </a:t>
            </a:r>
            <a:r>
              <a:rPr lang="en-GB" sz="1600" dirty="0">
                <a:solidFill>
                  <a:srgbClr val="4D4E53"/>
                </a:solidFill>
              </a:rPr>
              <a:t>Hybrids </a:t>
            </a:r>
            <a:r>
              <a:rPr lang="en-GB" sz="1600" dirty="0" smtClean="0">
                <a:solidFill>
                  <a:srgbClr val="4D4E53"/>
                </a:solidFill>
              </a:rPr>
              <a:t>and 2 charging stations are running </a:t>
            </a:r>
            <a:r>
              <a:rPr lang="en-GB" sz="1600" dirty="0">
                <a:solidFill>
                  <a:srgbClr val="4D4E53"/>
                </a:solidFill>
              </a:rPr>
              <a:t>in traffic since 18th of December 2014 on Hamburg innovation </a:t>
            </a:r>
            <a:r>
              <a:rPr lang="en-GB" sz="1600" dirty="0" smtClean="0">
                <a:solidFill>
                  <a:srgbClr val="4D4E53"/>
                </a:solidFill>
              </a:rPr>
              <a:t>Line 109. </a:t>
            </a:r>
            <a:endParaRPr lang="en-GB" sz="1600" dirty="0">
              <a:solidFill>
                <a:srgbClr val="4D4E53"/>
              </a:solidFill>
            </a:endParaRPr>
          </a:p>
        </p:txBody>
      </p:sp>
    </p:spTree>
    <p:extLst>
      <p:ext uri="{BB962C8B-B14F-4D97-AF65-F5344CB8AC3E}">
        <p14:creationId xmlns:p14="http://schemas.microsoft.com/office/powerpoint/2010/main" val="3783775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37" y="110359"/>
            <a:ext cx="7866993" cy="583324"/>
          </a:xfrm>
        </p:spPr>
        <p:txBody>
          <a:bodyPr>
            <a:normAutofit/>
          </a:bodyPr>
          <a:lstStyle/>
          <a:p>
            <a:pPr algn="l">
              <a:lnSpc>
                <a:spcPts val="3600"/>
              </a:lnSpc>
            </a:pPr>
            <a:r>
              <a:rPr lang="en-US" dirty="0" smtClean="0">
                <a:solidFill>
                  <a:schemeClr val="tx2">
                    <a:lumMod val="50000"/>
                  </a:schemeClr>
                </a:solidFill>
                <a:latin typeface="+mj-lt"/>
                <a:cs typeface="Arial" panose="020B0604020202020204" pitchFamily="34" charset="0"/>
              </a:rPr>
              <a:t>Namur, TEC, Belgium</a:t>
            </a:r>
            <a:endParaRPr lang="en-US" dirty="0">
              <a:solidFill>
                <a:schemeClr val="tx2">
                  <a:lumMod val="50000"/>
                </a:schemeClr>
              </a:solidFill>
              <a:latin typeface="+mj-lt"/>
              <a:cs typeface="Arial" panose="020B0604020202020204" pitchFamily="34" charset="0"/>
            </a:endParaRPr>
          </a:p>
        </p:txBody>
      </p:sp>
      <p:sp>
        <p:nvSpPr>
          <p:cNvPr id="4" name="Content Placeholder 3"/>
          <p:cNvSpPr>
            <a:spLocks noGrp="1"/>
          </p:cNvSpPr>
          <p:nvPr>
            <p:ph sz="half" idx="2"/>
          </p:nvPr>
        </p:nvSpPr>
        <p:spPr>
          <a:xfrm>
            <a:off x="5905500" y="1955800"/>
            <a:ext cx="2762250" cy="1371600"/>
          </a:xfrm>
          <a:ln/>
        </p:spPr>
        <p:style>
          <a:lnRef idx="1">
            <a:schemeClr val="accent5"/>
          </a:lnRef>
          <a:fillRef idx="3">
            <a:schemeClr val="accent5"/>
          </a:fillRef>
          <a:effectRef idx="2">
            <a:schemeClr val="accent5"/>
          </a:effectRef>
          <a:fontRef idx="minor">
            <a:schemeClr val="lt1"/>
          </a:fontRef>
        </p:style>
        <p:txBody>
          <a:bodyPr>
            <a:normAutofit/>
          </a:bodyPr>
          <a:lstStyle/>
          <a:p>
            <a:pPr marL="0" indent="0" algn="ctr">
              <a:buNone/>
            </a:pPr>
            <a:r>
              <a:rPr lang="en-US" sz="1600" dirty="0" smtClean="0">
                <a:latin typeface="Arial" panose="020B0604020202020204" pitchFamily="34" charset="0"/>
                <a:cs typeface="Arial" panose="020B0604020202020204" pitchFamily="34" charset="0"/>
              </a:rPr>
              <a:t>11 Electric Hybrid buses and 2 Charging stations running in Namur</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8688"/>
          <a:stretch/>
        </p:blipFill>
        <p:spPr>
          <a:xfrm>
            <a:off x="434974" y="908560"/>
            <a:ext cx="4822827" cy="4585640"/>
          </a:xfrm>
          <a:prstGeom prst="rect">
            <a:avLst/>
          </a:prstGeom>
          <a:ln>
            <a:noFill/>
          </a:ln>
          <a:effectLst>
            <a:outerShdw blurRad="190500" algn="tl" rotWithShape="0">
              <a:srgbClr val="000000">
                <a:alpha val="70000"/>
              </a:srgbClr>
            </a:outerShdw>
          </a:effectLst>
        </p:spPr>
      </p:pic>
      <p:sp>
        <p:nvSpPr>
          <p:cNvPr id="8" name="Content Placeholder 3"/>
          <p:cNvSpPr>
            <a:spLocks noGrp="1"/>
          </p:cNvSpPr>
          <p:nvPr>
            <p:ph sz="half" idx="2"/>
          </p:nvPr>
        </p:nvSpPr>
        <p:spPr>
          <a:xfrm>
            <a:off x="5886450" y="3733800"/>
            <a:ext cx="2762250" cy="1371600"/>
          </a:xfrm>
          <a:ln/>
        </p:spPr>
        <p:style>
          <a:lnRef idx="1">
            <a:schemeClr val="accent5"/>
          </a:lnRef>
          <a:fillRef idx="3">
            <a:schemeClr val="accent5"/>
          </a:fillRef>
          <a:effectRef idx="2">
            <a:schemeClr val="accent5"/>
          </a:effectRef>
          <a:fontRef idx="minor">
            <a:schemeClr val="lt1"/>
          </a:fontRef>
        </p:style>
        <p:txBody>
          <a:bodyPr>
            <a:normAutofit/>
          </a:bodyPr>
          <a:lstStyle/>
          <a:p>
            <a:pPr marL="0" indent="0" algn="ctr">
              <a:buNone/>
            </a:pPr>
            <a:r>
              <a:rPr lang="en-US" sz="1600" dirty="0" smtClean="0">
                <a:latin typeface="Arial" panose="020B0604020202020204" pitchFamily="34" charset="0"/>
                <a:cs typeface="Arial" panose="020B0604020202020204" pitchFamily="34" charset="0"/>
              </a:rPr>
              <a:t>2017 Q3  traffic start of 90 Electric Hybrids and 8 charging stations  in Namur and Charleroi</a:t>
            </a:r>
          </a:p>
        </p:txBody>
      </p:sp>
    </p:spTree>
    <p:extLst>
      <p:ext uri="{BB962C8B-B14F-4D97-AF65-F5344CB8AC3E}">
        <p14:creationId xmlns:p14="http://schemas.microsoft.com/office/powerpoint/2010/main" val="1334390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37" y="110359"/>
            <a:ext cx="7866993" cy="583324"/>
          </a:xfrm>
        </p:spPr>
        <p:txBody>
          <a:bodyPr>
            <a:normAutofit/>
          </a:bodyPr>
          <a:lstStyle/>
          <a:p>
            <a:pPr algn="l">
              <a:lnSpc>
                <a:spcPts val="3600"/>
              </a:lnSpc>
            </a:pPr>
            <a:r>
              <a:rPr lang="en-US" dirty="0" smtClean="0">
                <a:solidFill>
                  <a:schemeClr val="tx2">
                    <a:lumMod val="50000"/>
                  </a:schemeClr>
                </a:solidFill>
                <a:latin typeface="+mj-lt"/>
                <a:cs typeface="Arial" panose="020B0604020202020204" pitchFamily="34" charset="0"/>
              </a:rPr>
              <a:t>Luxemburg</a:t>
            </a:r>
            <a:endParaRPr lang="en-US" dirty="0">
              <a:solidFill>
                <a:schemeClr val="tx2">
                  <a:lumMod val="50000"/>
                </a:schemeClr>
              </a:solidFill>
              <a:latin typeface="+mj-lt"/>
              <a:cs typeface="Arial" panose="020B0604020202020204" pitchFamily="34" charset="0"/>
            </a:endParaRPr>
          </a:p>
        </p:txBody>
      </p:sp>
      <p:sp>
        <p:nvSpPr>
          <p:cNvPr id="4" name="Content Placeholder 3"/>
          <p:cNvSpPr>
            <a:spLocks noGrp="1"/>
          </p:cNvSpPr>
          <p:nvPr>
            <p:ph sz="half" idx="2"/>
          </p:nvPr>
        </p:nvSpPr>
        <p:spPr>
          <a:xfrm>
            <a:off x="5667375" y="2501900"/>
            <a:ext cx="2762250" cy="1371600"/>
          </a:xfrm>
          <a:ln/>
        </p:spPr>
        <p:style>
          <a:lnRef idx="1">
            <a:schemeClr val="accent5"/>
          </a:lnRef>
          <a:fillRef idx="3">
            <a:schemeClr val="accent5"/>
          </a:fillRef>
          <a:effectRef idx="2">
            <a:schemeClr val="accent5"/>
          </a:effectRef>
          <a:fontRef idx="minor">
            <a:schemeClr val="lt1"/>
          </a:fontRef>
        </p:style>
        <p:txBody>
          <a:bodyPr>
            <a:normAutofit/>
          </a:bodyPr>
          <a:lstStyle/>
          <a:p>
            <a:pPr marL="0" indent="0" algn="ctr">
              <a:buNone/>
            </a:pPr>
            <a:r>
              <a:rPr lang="en-US" sz="1600" dirty="0">
                <a:latin typeface="Arial" panose="020B0604020202020204" pitchFamily="34" charset="0"/>
                <a:cs typeface="Arial" panose="020B0604020202020204" pitchFamily="34" charset="0"/>
              </a:rPr>
              <a:t>4</a:t>
            </a:r>
            <a:r>
              <a:rPr lang="en-US" sz="1600" dirty="0" smtClean="0">
                <a:latin typeface="Arial" panose="020B0604020202020204" pitchFamily="34" charset="0"/>
                <a:cs typeface="Arial" panose="020B0604020202020204" pitchFamily="34" charset="0"/>
              </a:rPr>
              <a:t> </a:t>
            </a:r>
            <a:r>
              <a:rPr lang="en-US" sz="1600" smtClean="0">
                <a:latin typeface="Arial" panose="020B0604020202020204" pitchFamily="34" charset="0"/>
                <a:cs typeface="Arial" panose="020B0604020202020204" pitchFamily="34" charset="0"/>
              </a:rPr>
              <a:t>Electric buses </a:t>
            </a:r>
            <a:r>
              <a:rPr lang="en-US" sz="1600" dirty="0" smtClean="0">
                <a:latin typeface="Arial" panose="020B0604020202020204" pitchFamily="34" charset="0"/>
                <a:cs typeface="Arial" panose="020B0604020202020204" pitchFamily="34" charset="0"/>
              </a:rPr>
              <a:t>and 2 Charging stations to start up in Luxemburg during spring 2017</a:t>
            </a:r>
          </a:p>
        </p:txBody>
      </p:sp>
      <p:sp>
        <p:nvSpPr>
          <p:cNvPr id="7" name="Content Placeholder 3"/>
          <p:cNvSpPr>
            <a:spLocks noGrp="1"/>
          </p:cNvSpPr>
          <p:nvPr>
            <p:ph sz="half" idx="2"/>
          </p:nvPr>
        </p:nvSpPr>
        <p:spPr>
          <a:xfrm>
            <a:off x="649660" y="2478055"/>
            <a:ext cx="2762250" cy="1371600"/>
          </a:xfrm>
          <a:ln/>
        </p:spPr>
        <p:style>
          <a:lnRef idx="1">
            <a:schemeClr val="accent5"/>
          </a:lnRef>
          <a:fillRef idx="3">
            <a:schemeClr val="accent5"/>
          </a:fillRef>
          <a:effectRef idx="2">
            <a:schemeClr val="accent5"/>
          </a:effectRef>
          <a:fontRef idx="minor">
            <a:schemeClr val="lt1"/>
          </a:fontRef>
        </p:style>
        <p:txBody>
          <a:bodyPr>
            <a:normAutofit/>
          </a:bodyPr>
          <a:lstStyle/>
          <a:p>
            <a:pPr marL="0" indent="0" algn="ctr">
              <a:buNone/>
            </a:pPr>
            <a:r>
              <a:rPr lang="en-US" sz="1600" dirty="0" smtClean="0">
                <a:latin typeface="Arial" panose="020B0604020202020204" pitchFamily="34" charset="0"/>
                <a:cs typeface="Arial" panose="020B0604020202020204" pitchFamily="34" charset="0"/>
              </a:rPr>
              <a:t>12 Electric Hybrid buses and 2 Charging stations running in Luxemburg</a:t>
            </a:r>
          </a:p>
        </p:txBody>
      </p:sp>
    </p:spTree>
    <p:extLst>
      <p:ext uri="{BB962C8B-B14F-4D97-AF65-F5344CB8AC3E}">
        <p14:creationId xmlns:p14="http://schemas.microsoft.com/office/powerpoint/2010/main" val="401635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54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038648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2" name="Picture 2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99879" y="1405017"/>
            <a:ext cx="2558970" cy="3971927"/>
          </a:xfrm>
          <a:prstGeom prst="rect">
            <a:avLst/>
          </a:prstGeom>
        </p:spPr>
      </p:pic>
      <p:sp>
        <p:nvSpPr>
          <p:cNvPr id="31745" name="AutoShape 1"/>
          <p:cNvSpPr>
            <a:spLocks/>
          </p:cNvSpPr>
          <p:nvPr/>
        </p:nvSpPr>
        <p:spPr bwMode="auto">
          <a:xfrm>
            <a:off x="1171575" y="1998663"/>
            <a:ext cx="5345113" cy="251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23234" indent="-214305" defTabSz="321457">
              <a:spcAft>
                <a:spcPts val="800"/>
              </a:spcAft>
              <a:buSzPct val="100000"/>
              <a:buFont typeface="Volvo Sans Pro" charset="0"/>
              <a:buChar char="•"/>
              <a:tabLst>
                <a:tab pos="205376" algn="l"/>
              </a:tabLst>
              <a:defRPr/>
            </a:pPr>
            <a:endParaRPr lang="sv-SE" dirty="0">
              <a:cs typeface="Calibri" charset="0"/>
            </a:endParaRPr>
          </a:p>
        </p:txBody>
      </p:sp>
      <p:sp>
        <p:nvSpPr>
          <p:cNvPr id="18" name="Title 17"/>
          <p:cNvSpPr>
            <a:spLocks noGrp="1"/>
          </p:cNvSpPr>
          <p:nvPr>
            <p:ph type="title"/>
          </p:nvPr>
        </p:nvSpPr>
        <p:spPr/>
        <p:txBody>
          <a:bodyPr/>
          <a:lstStyle/>
          <a:p>
            <a:pPr marL="8929" defTabSz="321457">
              <a:defRPr/>
            </a:pPr>
            <a:r>
              <a:rPr lang="en-US" spc="-110" dirty="0" err="1" smtClean="0">
                <a:solidFill>
                  <a:srgbClr val="7BA96B"/>
                </a:solidFill>
                <a:latin typeface="Arial Black" panose="020B0A04020102020204" pitchFamily="34" charset="0"/>
              </a:rPr>
              <a:t>Benytt</a:t>
            </a:r>
            <a:r>
              <a:rPr lang="en-US" spc="-110" dirty="0" smtClean="0">
                <a:solidFill>
                  <a:srgbClr val="7BA96B"/>
                </a:solidFill>
                <a:latin typeface="Arial Black" panose="020B0A04020102020204" pitchFamily="34" charset="0"/>
              </a:rPr>
              <a:t> standard </a:t>
            </a:r>
            <a:r>
              <a:rPr lang="en-US" spc="-110" dirty="0" err="1" smtClean="0">
                <a:solidFill>
                  <a:srgbClr val="7BA96B"/>
                </a:solidFill>
                <a:latin typeface="Arial Black" panose="020B0A04020102020204" pitchFamily="34" charset="0"/>
              </a:rPr>
              <a:t>løsning</a:t>
            </a:r>
            <a:r>
              <a:rPr lang="en-US" spc="-110" dirty="0" smtClean="0">
                <a:solidFill>
                  <a:srgbClr val="7BA96B"/>
                </a:solidFill>
                <a:latin typeface="Arial Black" panose="020B0A04020102020204" pitchFamily="34" charset="0"/>
              </a:rPr>
              <a:t>- </a:t>
            </a:r>
            <a:r>
              <a:rPr lang="en-US" spc="-110" dirty="0" err="1" smtClean="0">
                <a:solidFill>
                  <a:srgbClr val="7BA96B"/>
                </a:solidFill>
                <a:latin typeface="Arial Black" panose="020B0A04020102020204" pitchFamily="34" charset="0"/>
              </a:rPr>
              <a:t>OppCharge</a:t>
            </a:r>
            <a:endParaRPr lang="sv-SE" spc="-110" dirty="0">
              <a:solidFill>
                <a:srgbClr val="7BA96B"/>
              </a:solidFill>
              <a:latin typeface="Arial Black" panose="020B0A04020102020204" pitchFamily="34" charset="0"/>
            </a:endParaRPr>
          </a:p>
        </p:txBody>
      </p:sp>
      <p:sp>
        <p:nvSpPr>
          <p:cNvPr id="20" name="Text Placeholder 19"/>
          <p:cNvSpPr>
            <a:spLocks noGrp="1"/>
          </p:cNvSpPr>
          <p:nvPr>
            <p:ph type="body" idx="4294967295"/>
          </p:nvPr>
        </p:nvSpPr>
        <p:spPr>
          <a:xfrm>
            <a:off x="347138" y="930270"/>
            <a:ext cx="8240271" cy="408690"/>
          </a:xfrm>
          <a:prstGeom prst="rect">
            <a:avLst/>
          </a:prstGeom>
        </p:spPr>
        <p:txBody>
          <a:bodyPr>
            <a:normAutofit lnSpcReduction="10000"/>
          </a:bodyPr>
          <a:lstStyle/>
          <a:p>
            <a:endParaRPr lang="sv-SE" sz="2200" dirty="0"/>
          </a:p>
        </p:txBody>
      </p:sp>
      <p:sp>
        <p:nvSpPr>
          <p:cNvPr id="5" name="Content Placeholder 4"/>
          <p:cNvSpPr>
            <a:spLocks noGrp="1"/>
          </p:cNvSpPr>
          <p:nvPr>
            <p:ph idx="1"/>
          </p:nvPr>
        </p:nvSpPr>
        <p:spPr>
          <a:xfrm>
            <a:off x="305630" y="2267277"/>
            <a:ext cx="6211058" cy="3125859"/>
          </a:xfrm>
        </p:spPr>
        <p:txBody>
          <a:bodyPr>
            <a:normAutofit fontScale="92500"/>
          </a:bodyPr>
          <a:lstStyle/>
          <a:p>
            <a:pPr>
              <a:spcBef>
                <a:spcPts val="1200"/>
              </a:spcBef>
            </a:pPr>
            <a:r>
              <a:rPr lang="en-US" sz="1700" dirty="0" err="1" smtClean="0">
                <a:sym typeface="Arial" charset="0"/>
              </a:rPr>
              <a:t>Åpen</a:t>
            </a:r>
            <a:r>
              <a:rPr lang="en-US" sz="1700" dirty="0" smtClean="0">
                <a:sym typeface="Arial" charset="0"/>
              </a:rPr>
              <a:t> standard </a:t>
            </a:r>
            <a:endParaRPr lang="en-US" sz="1700" dirty="0">
              <a:sym typeface="Arial" charset="0"/>
            </a:endParaRPr>
          </a:p>
          <a:p>
            <a:pPr>
              <a:spcBef>
                <a:spcPts val="1200"/>
              </a:spcBef>
            </a:pPr>
            <a:r>
              <a:rPr lang="en-US" sz="1700" dirty="0" err="1" smtClean="0">
                <a:sym typeface="Arial" charset="0"/>
              </a:rPr>
              <a:t>Fysisk</a:t>
            </a:r>
            <a:r>
              <a:rPr lang="en-US" sz="1700" dirty="0" smtClean="0">
                <a:sym typeface="Arial" charset="0"/>
              </a:rPr>
              <a:t> </a:t>
            </a:r>
            <a:r>
              <a:rPr lang="en-US" sz="1700" dirty="0" err="1" smtClean="0">
                <a:sym typeface="Arial" charset="0"/>
              </a:rPr>
              <a:t>integrasjon</a:t>
            </a:r>
            <a:endParaRPr lang="en-US" sz="1700" dirty="0" smtClean="0">
              <a:sym typeface="Arial" charset="0"/>
            </a:endParaRPr>
          </a:p>
          <a:p>
            <a:pPr>
              <a:spcBef>
                <a:spcPts val="1200"/>
              </a:spcBef>
            </a:pPr>
            <a:r>
              <a:rPr lang="en-US" sz="1700" dirty="0" err="1" smtClean="0">
                <a:sym typeface="Arial" charset="0"/>
              </a:rPr>
              <a:t>Protokoller</a:t>
            </a:r>
            <a:endParaRPr lang="en-US" sz="1700" dirty="0" smtClean="0">
              <a:sym typeface="Arial" charset="0"/>
            </a:endParaRPr>
          </a:p>
          <a:p>
            <a:pPr>
              <a:spcBef>
                <a:spcPts val="1200"/>
              </a:spcBef>
            </a:pPr>
            <a:r>
              <a:rPr lang="en-US" sz="1700" dirty="0" err="1" smtClean="0">
                <a:sym typeface="Arial" charset="0"/>
              </a:rPr>
              <a:t>Kommunikasjon</a:t>
            </a:r>
            <a:endParaRPr lang="en-US" sz="1700" dirty="0" smtClean="0">
              <a:sym typeface="Arial" charset="0"/>
            </a:endParaRPr>
          </a:p>
          <a:p>
            <a:pPr>
              <a:spcBef>
                <a:spcPts val="1200"/>
              </a:spcBef>
            </a:pPr>
            <a:endParaRPr lang="en-US" sz="1700" dirty="0">
              <a:sym typeface="Arial" charset="0"/>
            </a:endParaRPr>
          </a:p>
          <a:p>
            <a:pPr>
              <a:spcBef>
                <a:spcPts val="1200"/>
              </a:spcBef>
            </a:pPr>
            <a:r>
              <a:rPr lang="en-US" sz="1700" dirty="0" err="1" smtClean="0">
                <a:sym typeface="Arial" charset="0"/>
              </a:rPr>
              <a:t>Integrasjon</a:t>
            </a:r>
            <a:r>
              <a:rPr lang="en-US" sz="1700" dirty="0" smtClean="0">
                <a:sym typeface="Arial" charset="0"/>
              </a:rPr>
              <a:t> </a:t>
            </a:r>
            <a:r>
              <a:rPr lang="en-US" sz="1700" dirty="0" err="1" smtClean="0">
                <a:sym typeface="Arial" charset="0"/>
              </a:rPr>
              <a:t>mellom</a:t>
            </a:r>
            <a:r>
              <a:rPr lang="en-US" sz="1700" dirty="0" smtClean="0">
                <a:sym typeface="Arial" charset="0"/>
              </a:rPr>
              <a:t> </a:t>
            </a:r>
            <a:r>
              <a:rPr lang="en-US" sz="1700" dirty="0" err="1" smtClean="0">
                <a:sym typeface="Arial" charset="0"/>
              </a:rPr>
              <a:t>leverandørene</a:t>
            </a:r>
            <a:r>
              <a:rPr lang="en-US" sz="1700" dirty="0" smtClean="0">
                <a:sym typeface="Arial" charset="0"/>
              </a:rPr>
              <a:t> </a:t>
            </a:r>
            <a:r>
              <a:rPr lang="en-US" sz="1700" dirty="0" err="1" smtClean="0">
                <a:sym typeface="Arial" charset="0"/>
              </a:rPr>
              <a:t>av</a:t>
            </a:r>
            <a:r>
              <a:rPr lang="en-US" sz="1700" dirty="0" smtClean="0">
                <a:sym typeface="Arial" charset="0"/>
              </a:rPr>
              <a:t> busser og </a:t>
            </a:r>
            <a:r>
              <a:rPr lang="en-US" sz="1700" dirty="0" err="1" smtClean="0">
                <a:sym typeface="Arial" charset="0"/>
              </a:rPr>
              <a:t>ladeinfrastruktur</a:t>
            </a:r>
            <a:endParaRPr lang="en-US" sz="1700" dirty="0" smtClean="0">
              <a:sym typeface="Arial" charset="0"/>
            </a:endParaRPr>
          </a:p>
          <a:p>
            <a:pPr>
              <a:spcBef>
                <a:spcPts val="1200"/>
              </a:spcBef>
            </a:pPr>
            <a:endParaRPr lang="en-US" sz="1700" dirty="0">
              <a:sym typeface="Arial" charset="0"/>
            </a:endParaRPr>
          </a:p>
          <a:p>
            <a:pPr>
              <a:spcBef>
                <a:spcPts val="1200"/>
              </a:spcBef>
            </a:pPr>
            <a:r>
              <a:rPr lang="en-US" sz="1700" dirty="0" smtClean="0">
                <a:sym typeface="Arial" charset="0"/>
                <a:hlinkClick r:id="rId8"/>
              </a:rPr>
              <a:t>www.oppcharge.org</a:t>
            </a:r>
            <a:endParaRPr lang="en-US" sz="1700" dirty="0" smtClean="0">
              <a:sym typeface="Arial" charset="0"/>
            </a:endParaRPr>
          </a:p>
          <a:p>
            <a:pPr>
              <a:spcBef>
                <a:spcPts val="1200"/>
              </a:spcBef>
            </a:pPr>
            <a:endParaRPr lang="en-US" sz="1700" dirty="0">
              <a:sym typeface="Arial" charset="0"/>
            </a:endParaRPr>
          </a:p>
        </p:txBody>
      </p:sp>
      <p:sp>
        <p:nvSpPr>
          <p:cNvPr id="14" name="Rectangle 13"/>
          <p:cNvSpPr/>
          <p:nvPr/>
        </p:nvSpPr>
        <p:spPr>
          <a:xfrm>
            <a:off x="336550" y="1378518"/>
            <a:ext cx="5302249" cy="524895"/>
          </a:xfrm>
          <a:prstGeom prst="rect">
            <a:avLst/>
          </a:prstGeom>
          <a:solidFill>
            <a:schemeClr val="bg1">
              <a:lumMod val="85000"/>
            </a:schemeClr>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929" defTabSz="321457">
              <a:defRPr/>
            </a:pPr>
            <a:r>
              <a:rPr lang="sv-SE" smtClean="0">
                <a:latin typeface="+mj-lt"/>
              </a:rPr>
              <a:t> </a:t>
            </a:r>
            <a:r>
              <a:rPr lang="sv-SE">
                <a:solidFill>
                  <a:schemeClr val="tx2"/>
                </a:solidFill>
                <a:latin typeface="+mj-lt"/>
                <a:ea typeface="+mj-ea"/>
                <a:cs typeface="Arial" pitchFamily="34" charset="0"/>
              </a:rPr>
              <a:t>Total energy savings</a:t>
            </a:r>
          </a:p>
        </p:txBody>
      </p:sp>
    </p:spTree>
    <p:extLst>
      <p:ext uri="{BB962C8B-B14F-4D97-AF65-F5344CB8AC3E}">
        <p14:creationId xmlns:p14="http://schemas.microsoft.com/office/powerpoint/2010/main" val="429482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67" y="345339"/>
            <a:ext cx="8229600" cy="1143000"/>
          </a:xfrm>
        </p:spPr>
        <p:txBody>
          <a:bodyPr/>
          <a:lstStyle/>
          <a:p>
            <a:r>
              <a:rPr lang="en-GB" dirty="0" smtClean="0">
                <a:latin typeface="VolvoBroad" panose="020B0604020202020204" charset="0"/>
                <a:cs typeface="VolvoBroad" panose="020B0604020202020204" charset="0"/>
              </a:rPr>
              <a:t>City Planning -  Electric buses – a new tool</a:t>
            </a:r>
            <a:endParaRPr lang="en-GB" dirty="0">
              <a:latin typeface="VolvoBroad" panose="020B0604020202020204" charset="0"/>
              <a:cs typeface="VolvoBroad" panose="020B0604020202020204" charset="0"/>
            </a:endParaRPr>
          </a:p>
        </p:txBody>
      </p:sp>
      <p:grpSp>
        <p:nvGrpSpPr>
          <p:cNvPr id="3" name="Grupp 2"/>
          <p:cNvGrpSpPr/>
          <p:nvPr/>
        </p:nvGrpSpPr>
        <p:grpSpPr>
          <a:xfrm>
            <a:off x="128753" y="1347928"/>
            <a:ext cx="8880371" cy="4455960"/>
            <a:chOff x="237557" y="1153358"/>
            <a:chExt cx="8251583" cy="3105337"/>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557" y="2451967"/>
              <a:ext cx="8251583" cy="180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5958" b="-605"/>
            <a:stretch/>
          </p:blipFill>
          <p:spPr bwMode="auto">
            <a:xfrm>
              <a:off x="2976354" y="1158182"/>
              <a:ext cx="2728958" cy="183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28040"/>
            <a:stretch/>
          </p:blipFill>
          <p:spPr bwMode="auto">
            <a:xfrm>
              <a:off x="5699477" y="1153358"/>
              <a:ext cx="2787799" cy="18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6256"/>
            <a:stretch/>
          </p:blipFill>
          <p:spPr bwMode="auto">
            <a:xfrm>
              <a:off x="241887" y="1157090"/>
              <a:ext cx="2738438" cy="183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31268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682" y="335144"/>
            <a:ext cx="4873642" cy="1234475"/>
          </a:xfrm>
        </p:spPr>
        <p:txBody>
          <a:bodyPr/>
          <a:lstStyle/>
          <a:p>
            <a:r>
              <a:rPr lang="en-US" b="0" dirty="0" smtClean="0"/>
              <a:t>Creating new opportunities for urban planning</a:t>
            </a:r>
            <a:endParaRPr lang="en-US" b="0" dirty="0"/>
          </a:p>
        </p:txBody>
      </p:sp>
      <p:sp>
        <p:nvSpPr>
          <p:cNvPr id="5" name="TextBox 4"/>
          <p:cNvSpPr txBox="1"/>
          <p:nvPr/>
        </p:nvSpPr>
        <p:spPr>
          <a:xfrm>
            <a:off x="364813" y="1805176"/>
            <a:ext cx="4983042" cy="4286096"/>
          </a:xfrm>
          <a:prstGeom prst="rect">
            <a:avLst/>
          </a:prstGeom>
          <a:noFill/>
        </p:spPr>
        <p:txBody>
          <a:bodyPr wrap="square" lIns="38405" tIns="19202" rIns="38405" bIns="19202" rtlCol="0">
            <a:spAutoFit/>
          </a:bodyPr>
          <a:lstStyle/>
          <a:p>
            <a:pPr marL="240030" indent="-240030">
              <a:buFont typeface="Wingdings" panose="05000000000000000000" pitchFamily="2" charset="2"/>
              <a:buChar char="§"/>
            </a:pPr>
            <a:r>
              <a:rPr lang="en-US" dirty="0" smtClean="0">
                <a:latin typeface="Arial" panose="020B0604020202020204" pitchFamily="34" charset="0"/>
                <a:cs typeface="Arial" panose="020B0604020202020204" pitchFamily="34" charset="0"/>
              </a:rPr>
              <a:t>Bringing </a:t>
            </a:r>
            <a:r>
              <a:rPr lang="en-US" b="1" dirty="0" smtClean="0">
                <a:latin typeface="Arial" panose="020B0604020202020204" pitchFamily="34" charset="0"/>
                <a:cs typeface="Arial" panose="020B0604020202020204" pitchFamily="34" charset="0"/>
              </a:rPr>
              <a:t>buses closer to passengers</a:t>
            </a:r>
            <a:r>
              <a:rPr lang="en-US" dirty="0" smtClean="0">
                <a:latin typeface="Arial" panose="020B0604020202020204" pitchFamily="34" charset="0"/>
                <a:cs typeface="Arial" panose="020B0604020202020204" pitchFamily="34" charset="0"/>
              </a:rPr>
              <a:t>. Opening  up possibilities bus routes in new areas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40030" indent="-240030">
              <a:buFont typeface="Wingdings" panose="05000000000000000000" pitchFamily="2" charset="2"/>
              <a:buChar char="§"/>
            </a:pPr>
            <a:r>
              <a:rPr lang="en-US" b="1" dirty="0" smtClean="0">
                <a:latin typeface="Arial" panose="020B0604020202020204" pitchFamily="34" charset="0"/>
                <a:cs typeface="Arial" panose="020B0604020202020204" pitchFamily="34" charset="0"/>
              </a:rPr>
              <a:t>Silent</a:t>
            </a:r>
            <a:r>
              <a:rPr lang="en-US" dirty="0" smtClean="0">
                <a:latin typeface="Arial" panose="020B0604020202020204" pitchFamily="34" charset="0"/>
                <a:cs typeface="Arial" panose="020B0604020202020204" pitchFamily="34" charset="0"/>
              </a:rPr>
              <a:t> mode of public </a:t>
            </a:r>
            <a:r>
              <a:rPr lang="en-US" b="1" dirty="0" smtClean="0">
                <a:latin typeface="Arial" panose="020B0604020202020204" pitchFamily="34" charset="0"/>
                <a:cs typeface="Arial" panose="020B0604020202020204" pitchFamily="34" charset="0"/>
              </a:rPr>
              <a:t>transport improving quality of life and increasing real estate values</a:t>
            </a:r>
            <a:r>
              <a:rPr lang="en-US" dirty="0" smtClean="0">
                <a:latin typeface="Arial" panose="020B0604020202020204" pitchFamily="34" charset="0"/>
                <a:cs typeface="Arial" panose="020B0604020202020204" pitchFamily="34" charset="0"/>
              </a:rPr>
              <a:t> eliminating noise from diesel or rail solutions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40030" indent="-240030">
              <a:buFont typeface="Wingdings" panose="05000000000000000000" pitchFamily="2" charset="2"/>
              <a:buChar char="§"/>
            </a:pPr>
            <a:r>
              <a:rPr lang="en-US" b="1" dirty="0" smtClean="0">
                <a:latin typeface="Arial" panose="020B0604020202020204" pitchFamily="34" charset="0"/>
                <a:cs typeface="Arial" panose="020B0604020202020204" pitchFamily="34" charset="0"/>
              </a:rPr>
              <a:t>Enabling indoor bus stops </a:t>
            </a:r>
            <a:r>
              <a:rPr lang="en-US" dirty="0" smtClean="0">
                <a:latin typeface="Arial" panose="020B0604020202020204" pitchFamily="34" charset="0"/>
                <a:cs typeface="Arial" panose="020B0604020202020204" pitchFamily="34" charset="0"/>
              </a:rPr>
              <a:t>in shopping centers, hospitals and living houses </a:t>
            </a:r>
            <a:r>
              <a:rPr lang="en-US" b="1" dirty="0" smtClean="0">
                <a:latin typeface="Arial" panose="020B0604020202020204" pitchFamily="34" charset="0"/>
                <a:cs typeface="Arial" panose="020B0604020202020204" pitchFamily="34" charset="0"/>
              </a:rPr>
              <a:t>improving passenger comfort and safety</a:t>
            </a:r>
            <a:endParaRPr lang="en-US" b="1" dirty="0">
              <a:latin typeface="Arial" panose="020B0604020202020204" pitchFamily="34" charset="0"/>
              <a:cs typeface="Arial" panose="020B0604020202020204" pitchFamily="34" charset="0"/>
            </a:endParaRPr>
          </a:p>
          <a:p>
            <a:pPr marL="240030" indent="-24003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40030" indent="-24003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6" name="Slide Number Placeholder 9"/>
          <p:cNvSpPr txBox="1">
            <a:spLocks/>
          </p:cNvSpPr>
          <p:nvPr/>
        </p:nvSpPr>
        <p:spPr bwMode="auto">
          <a:xfrm>
            <a:off x="103921" y="6426815"/>
            <a:ext cx="5773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AEAEA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sv-SE"/>
            </a:defPPr>
            <a:lvl1pPr marL="0" algn="l" defTabSz="914400" rtl="0" eaLnBrk="1" latinLnBrk="0" hangingPunct="1">
              <a:spcBef>
                <a:spcPct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87987-F8B9-4309-B5D0-D5D86517802D}" type="slidenum">
              <a:rPr lang="sv-SE" sz="1200" smtClean="0"/>
              <a:pPr/>
              <a:t>4</a:t>
            </a:fld>
            <a:endParaRPr lang="sv-SE" sz="1200"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8804" y="3186444"/>
            <a:ext cx="2819813" cy="2553759"/>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558" y="229793"/>
            <a:ext cx="2837559" cy="2679652"/>
          </a:xfrm>
          <a:prstGeom prst="rect">
            <a:avLst/>
          </a:prstGeom>
        </p:spPr>
      </p:pic>
      <p:sp>
        <p:nvSpPr>
          <p:cNvPr id="8" name="TextBox 7"/>
          <p:cNvSpPr txBox="1"/>
          <p:nvPr/>
        </p:nvSpPr>
        <p:spPr>
          <a:xfrm>
            <a:off x="5583372" y="2909445"/>
            <a:ext cx="3086101" cy="276999"/>
          </a:xfrm>
          <a:prstGeom prst="rect">
            <a:avLst/>
          </a:prstGeom>
          <a:noFill/>
        </p:spPr>
        <p:txBody>
          <a:bodyPr wrap="none" rtlCol="0">
            <a:spAutoFit/>
          </a:bodyPr>
          <a:lstStyle/>
          <a:p>
            <a:r>
              <a:rPr lang="en-US" sz="1200" dirty="0" smtClean="0"/>
              <a:t>Indoor bus stop with cafeteria, Gothenburg</a:t>
            </a:r>
          </a:p>
        </p:txBody>
      </p:sp>
      <p:sp>
        <p:nvSpPr>
          <p:cNvPr id="9" name="TextBox 8"/>
          <p:cNvSpPr txBox="1"/>
          <p:nvPr/>
        </p:nvSpPr>
        <p:spPr>
          <a:xfrm>
            <a:off x="5591428" y="5759301"/>
            <a:ext cx="3399841" cy="276999"/>
          </a:xfrm>
          <a:prstGeom prst="rect">
            <a:avLst/>
          </a:prstGeom>
          <a:noFill/>
        </p:spPr>
        <p:txBody>
          <a:bodyPr wrap="none" rtlCol="0">
            <a:spAutoFit/>
          </a:bodyPr>
          <a:lstStyle/>
          <a:p>
            <a:r>
              <a:rPr lang="en-US" sz="1200" dirty="0" smtClean="0"/>
              <a:t>Bus stop in real library during Volvo </a:t>
            </a:r>
            <a:r>
              <a:rPr lang="en-US" sz="1200" dirty="0" err="1" smtClean="0"/>
              <a:t>Ocen</a:t>
            </a:r>
            <a:r>
              <a:rPr lang="en-US" sz="1200" dirty="0" smtClean="0"/>
              <a:t> Race</a:t>
            </a:r>
          </a:p>
        </p:txBody>
      </p:sp>
    </p:spTree>
    <p:extLst>
      <p:ext uri="{BB962C8B-B14F-4D97-AF65-F5344CB8AC3E}">
        <p14:creationId xmlns:p14="http://schemas.microsoft.com/office/powerpoint/2010/main" val="394628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4987987-F8B9-4309-B5D0-D5D86517802D}" type="slidenum">
              <a:rPr lang="sv-SE" smtClean="0"/>
              <a:pPr/>
              <a:t>5</a:t>
            </a:fld>
            <a:endParaRPr lang="sv-SE"/>
          </a:p>
        </p:txBody>
      </p:sp>
      <p:pic>
        <p:nvPicPr>
          <p:cNvPr id="7" name="Picture 2" descr="\\Vcn.ds.volvo.net\it-got\home06\V031776\My Documents\VBC\City Mobilty VBC Workstream\Gothenburg\Pictures\Indoor Bus Stop ElectriCity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1889" y="110359"/>
            <a:ext cx="8844453" cy="589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76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44857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3777706"/>
            <a:ext cx="1872208" cy="142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8184" y="3938870"/>
            <a:ext cx="170497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2073" y="3641493"/>
            <a:ext cx="1686050" cy="137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4555772"/>
            <a:ext cx="12668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33159" y="4841522"/>
            <a:ext cx="12001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Rett linje 2"/>
          <p:cNvCxnSpPr/>
          <p:nvPr/>
        </p:nvCxnSpPr>
        <p:spPr>
          <a:xfrm flipV="1">
            <a:off x="1266825" y="4994194"/>
            <a:ext cx="555248" cy="53022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tt linje 4"/>
          <p:cNvCxnSpPr/>
          <p:nvPr/>
        </p:nvCxnSpPr>
        <p:spPr>
          <a:xfrm>
            <a:off x="3373636" y="4994194"/>
            <a:ext cx="271789" cy="0"/>
          </a:xfrm>
          <a:prstGeom prst="line">
            <a:avLst/>
          </a:prstGeom>
          <a:ln w="4762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3" name="Rett linje 8"/>
          <p:cNvCxnSpPr/>
          <p:nvPr/>
        </p:nvCxnSpPr>
        <p:spPr>
          <a:xfrm>
            <a:off x="5508104" y="5019589"/>
            <a:ext cx="720080" cy="504825"/>
          </a:xfrm>
          <a:prstGeom prst="line">
            <a:avLst/>
          </a:prstGeom>
          <a:ln w="47625">
            <a:solidFill>
              <a:srgbClr val="92D050"/>
            </a:solidFill>
            <a:prstDash val="sysDash"/>
          </a:ln>
        </p:spPr>
        <p:style>
          <a:lnRef idx="1">
            <a:schemeClr val="accent1"/>
          </a:lnRef>
          <a:fillRef idx="0">
            <a:schemeClr val="accent1"/>
          </a:fillRef>
          <a:effectRef idx="0">
            <a:schemeClr val="accent1"/>
          </a:effectRef>
          <a:fontRef idx="minor">
            <a:schemeClr val="tx1"/>
          </a:fontRef>
        </p:style>
      </p:cxnSp>
      <p:pic>
        <p:nvPicPr>
          <p:cNvPr id="18" name="Picture 9" descr="\\prod.ktio.no\fildata\hjemme_unibuss\A29465\System\Citrix\Skrivebord\Mortensrud.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678" y="1890024"/>
            <a:ext cx="1761395" cy="14851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prod.ktio.no\fildata\hjemme_unibuss\A29465\System\Citrix\Skrivebord\Bjørvika.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89872" y="1903659"/>
            <a:ext cx="1522488" cy="15098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upload.wikimedia.org/wikipedia/commons/thumb/8/87/Bekkelaget_skole.JPG/320px-Bekkelaget_skole.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001370" y="1891612"/>
            <a:ext cx="1659894" cy="15218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ttp://www.3dlabz.com/images/3d-rendering-architectural/hilde-perspective3-big.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11330" y="1890024"/>
            <a:ext cx="1956814" cy="1521859"/>
          </a:xfrm>
          <a:prstGeom prst="rect">
            <a:avLst/>
          </a:prstGeom>
          <a:noFill/>
          <a:extLst>
            <a:ext uri="{909E8E84-426E-40DD-AFC4-6F175D3DCCD1}">
              <a14:hiddenFill xmlns:a14="http://schemas.microsoft.com/office/drawing/2010/main">
                <a:solidFill>
                  <a:srgbClr val="FFFFFF"/>
                </a:solidFill>
              </a14:hiddenFill>
            </a:ext>
          </a:extLst>
        </p:spPr>
      </p:pic>
      <p:sp>
        <p:nvSpPr>
          <p:cNvPr id="22" name="TekstSylinder 27"/>
          <p:cNvSpPr txBox="1"/>
          <p:nvPr/>
        </p:nvSpPr>
        <p:spPr>
          <a:xfrm>
            <a:off x="0" y="1269573"/>
            <a:ext cx="1544449" cy="369332"/>
          </a:xfrm>
          <a:prstGeom prst="rect">
            <a:avLst/>
          </a:prstGeom>
          <a:noFill/>
        </p:spPr>
        <p:txBody>
          <a:bodyPr wrap="square" rtlCol="0">
            <a:spAutoFit/>
          </a:bodyPr>
          <a:lstStyle/>
          <a:p>
            <a:pPr algn="ctr"/>
            <a:r>
              <a:rPr lang="nb-NO" b="1" dirty="0" smtClean="0">
                <a:latin typeface="Calibri" panose="020F0502020204030204" pitchFamily="34" charset="0"/>
                <a:cs typeface="Calibri" panose="020F0502020204030204" pitchFamily="34" charset="0"/>
              </a:rPr>
              <a:t>Terminal</a:t>
            </a:r>
            <a:endParaRPr lang="nb-NO" b="1" dirty="0">
              <a:latin typeface="Calibri" panose="020F0502020204030204" pitchFamily="34" charset="0"/>
              <a:cs typeface="Calibri" panose="020F0502020204030204" pitchFamily="34" charset="0"/>
            </a:endParaRPr>
          </a:p>
        </p:txBody>
      </p:sp>
      <p:sp>
        <p:nvSpPr>
          <p:cNvPr id="23" name="TekstSylinder 28"/>
          <p:cNvSpPr txBox="1"/>
          <p:nvPr/>
        </p:nvSpPr>
        <p:spPr>
          <a:xfrm>
            <a:off x="2001370" y="1269573"/>
            <a:ext cx="1909960" cy="369332"/>
          </a:xfrm>
          <a:prstGeom prst="rect">
            <a:avLst/>
          </a:prstGeom>
          <a:noFill/>
        </p:spPr>
        <p:txBody>
          <a:bodyPr wrap="square" rtlCol="0">
            <a:spAutoFit/>
          </a:bodyPr>
          <a:lstStyle/>
          <a:p>
            <a:pPr algn="ctr"/>
            <a:r>
              <a:rPr lang="nb-NO" b="1" dirty="0" smtClean="0">
                <a:latin typeface="Calibri" panose="020F0502020204030204" pitchFamily="34" charset="0"/>
                <a:cs typeface="Calibri" panose="020F0502020204030204" pitchFamily="34" charset="0"/>
              </a:rPr>
              <a:t>School</a:t>
            </a:r>
            <a:endParaRPr lang="nb-NO" b="1" dirty="0">
              <a:latin typeface="Calibri" panose="020F0502020204030204" pitchFamily="34" charset="0"/>
              <a:cs typeface="Calibri" panose="020F0502020204030204" pitchFamily="34" charset="0"/>
            </a:endParaRPr>
          </a:p>
        </p:txBody>
      </p:sp>
      <p:sp>
        <p:nvSpPr>
          <p:cNvPr id="24" name="TekstSylinder 29"/>
          <p:cNvSpPr txBox="1"/>
          <p:nvPr/>
        </p:nvSpPr>
        <p:spPr>
          <a:xfrm>
            <a:off x="3995936" y="1269573"/>
            <a:ext cx="1740790" cy="369332"/>
          </a:xfrm>
          <a:prstGeom prst="rect">
            <a:avLst/>
          </a:prstGeom>
          <a:noFill/>
        </p:spPr>
        <p:txBody>
          <a:bodyPr wrap="square" rtlCol="0">
            <a:spAutoFit/>
          </a:bodyPr>
          <a:lstStyle/>
          <a:p>
            <a:pPr algn="ctr"/>
            <a:r>
              <a:rPr lang="nb-NO" b="1" dirty="0" smtClean="0">
                <a:latin typeface="Calibri" panose="020F0502020204030204" pitchFamily="34" charset="0"/>
                <a:cs typeface="Calibri" panose="020F0502020204030204" pitchFamily="34" charset="0"/>
              </a:rPr>
              <a:t>Residential Area</a:t>
            </a:r>
            <a:endParaRPr lang="nb-NO" b="1" dirty="0">
              <a:latin typeface="Calibri" panose="020F0502020204030204" pitchFamily="34" charset="0"/>
              <a:cs typeface="Calibri" panose="020F0502020204030204" pitchFamily="34" charset="0"/>
            </a:endParaRPr>
          </a:p>
        </p:txBody>
      </p:sp>
      <p:cxnSp>
        <p:nvCxnSpPr>
          <p:cNvPr id="25" name="Rett linje 8"/>
          <p:cNvCxnSpPr/>
          <p:nvPr/>
        </p:nvCxnSpPr>
        <p:spPr>
          <a:xfrm>
            <a:off x="283293" y="5522035"/>
            <a:ext cx="983532" cy="0"/>
          </a:xfrm>
          <a:prstGeom prst="line">
            <a:avLst/>
          </a:prstGeom>
          <a:ln w="4762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6" name="Rett linje 2"/>
          <p:cNvCxnSpPr/>
          <p:nvPr/>
        </p:nvCxnSpPr>
        <p:spPr>
          <a:xfrm>
            <a:off x="1822073" y="4994194"/>
            <a:ext cx="2461895" cy="5109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tt linje 8"/>
          <p:cNvCxnSpPr/>
          <p:nvPr/>
        </p:nvCxnSpPr>
        <p:spPr>
          <a:xfrm>
            <a:off x="4290682" y="5045292"/>
            <a:ext cx="599055" cy="0"/>
          </a:xfrm>
          <a:prstGeom prst="line">
            <a:avLst/>
          </a:prstGeom>
          <a:ln w="4762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8" name="Rett linje 2"/>
          <p:cNvCxnSpPr/>
          <p:nvPr/>
        </p:nvCxnSpPr>
        <p:spPr>
          <a:xfrm>
            <a:off x="4956277" y="5035048"/>
            <a:ext cx="55182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tt linje 8"/>
          <p:cNvCxnSpPr/>
          <p:nvPr/>
        </p:nvCxnSpPr>
        <p:spPr>
          <a:xfrm>
            <a:off x="6281323" y="5565422"/>
            <a:ext cx="1531037" cy="11748"/>
          </a:xfrm>
          <a:prstGeom prst="line">
            <a:avLst/>
          </a:prstGeom>
          <a:ln w="4762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Rett linje 2"/>
          <p:cNvCxnSpPr/>
          <p:nvPr/>
        </p:nvCxnSpPr>
        <p:spPr>
          <a:xfrm>
            <a:off x="7812360" y="5565422"/>
            <a:ext cx="1008112"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kstSylinder 28"/>
          <p:cNvSpPr txBox="1"/>
          <p:nvPr/>
        </p:nvSpPr>
        <p:spPr>
          <a:xfrm>
            <a:off x="6091861" y="1269573"/>
            <a:ext cx="1909960" cy="369332"/>
          </a:xfrm>
          <a:prstGeom prst="rect">
            <a:avLst/>
          </a:prstGeom>
          <a:noFill/>
        </p:spPr>
        <p:txBody>
          <a:bodyPr wrap="square" rtlCol="0">
            <a:spAutoFit/>
          </a:bodyPr>
          <a:lstStyle/>
          <a:p>
            <a:pPr algn="ctr"/>
            <a:r>
              <a:rPr lang="nb-NO" b="1" dirty="0" smtClean="0">
                <a:latin typeface="Calibri" panose="020F0502020204030204" pitchFamily="34" charset="0"/>
                <a:cs typeface="Calibri" panose="020F0502020204030204" pitchFamily="34" charset="0"/>
              </a:rPr>
              <a:t>City Centre</a:t>
            </a:r>
            <a:endParaRPr lang="nb-NO" b="1" dirty="0">
              <a:latin typeface="Calibri" panose="020F0502020204030204" pitchFamily="34" charset="0"/>
              <a:cs typeface="Calibri" panose="020F0502020204030204" pitchFamily="34" charset="0"/>
            </a:endParaRPr>
          </a:p>
        </p:txBody>
      </p:sp>
      <p:sp>
        <p:nvSpPr>
          <p:cNvPr id="32" name="Title 5"/>
          <p:cNvSpPr txBox="1">
            <a:spLocks/>
          </p:cNvSpPr>
          <p:nvPr/>
        </p:nvSpPr>
        <p:spPr>
          <a:xfrm>
            <a:off x="337932" y="354150"/>
            <a:ext cx="8229600" cy="1143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lang="en-US" sz="3200" b="1" kern="1200" smtClean="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1" i="0" u="none" strike="noStrike" kern="1200" cap="none" spc="0" normalizeH="0" baseline="0" noProof="0" dirty="0" smtClean="0">
                <a:ln>
                  <a:noFill/>
                </a:ln>
                <a:solidFill>
                  <a:srgbClr val="616161"/>
                </a:solidFill>
                <a:effectLst/>
                <a:uLnTx/>
                <a:uFillTx/>
                <a:latin typeface="Arial" pitchFamily="34" charset="0"/>
                <a:ea typeface="+mj-ea"/>
                <a:cs typeface="Arial" pitchFamily="34" charset="0"/>
              </a:rPr>
              <a:t>Telematics &amp; e-mobility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smtClean="0">
                <a:ln>
                  <a:noFill/>
                </a:ln>
                <a:solidFill>
                  <a:srgbClr val="616161"/>
                </a:solidFill>
                <a:effectLst/>
                <a:uLnTx/>
                <a:uFillTx/>
                <a:latin typeface="Arial" pitchFamily="34" charset="0"/>
                <a:ea typeface="+mj-ea"/>
                <a:cs typeface="Arial" pitchFamily="34" charset="0"/>
              </a:rPr>
              <a:t>Zone Management</a:t>
            </a:r>
            <a:endParaRPr kumimoji="0" lang="es-ES" sz="3200" b="1" i="0" u="none" strike="noStrike" kern="1200" cap="none" spc="0" normalizeH="0" baseline="0" noProof="0" dirty="0">
              <a:ln>
                <a:noFill/>
              </a:ln>
              <a:solidFill>
                <a:srgbClr val="61616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34969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smtClean="0"/>
              <a:t>System - risks</a:t>
            </a:r>
            <a:endParaRPr lang="sv-SE" dirty="0"/>
          </a:p>
        </p:txBody>
      </p:sp>
      <p:sp>
        <p:nvSpPr>
          <p:cNvPr id="2" name="Content Placeholder 1"/>
          <p:cNvSpPr>
            <a:spLocks noGrp="1"/>
          </p:cNvSpPr>
          <p:nvPr>
            <p:ph idx="1"/>
          </p:nvPr>
        </p:nvSpPr>
        <p:spPr>
          <a:xfrm>
            <a:off x="553912" y="1540094"/>
            <a:ext cx="8229600" cy="4018081"/>
          </a:xfrm>
        </p:spPr>
        <p:txBody>
          <a:bodyPr>
            <a:normAutofit/>
          </a:bodyPr>
          <a:lstStyle/>
          <a:p>
            <a:pPr>
              <a:buFont typeface="Wingdings" panose="05000000000000000000" pitchFamily="2" charset="2"/>
              <a:buChar char="§"/>
            </a:pPr>
            <a:r>
              <a:rPr lang="sv-SE" sz="1400" b="1" dirty="0" smtClean="0"/>
              <a:t>All types of electric </a:t>
            </a:r>
            <a:r>
              <a:rPr lang="sv-SE" sz="1400" b="1" dirty="0"/>
              <a:t>buses utilise </a:t>
            </a:r>
            <a:r>
              <a:rPr lang="sv-SE" sz="1400" b="1" dirty="0" smtClean="0"/>
              <a:t>much less energy than diesel or gas alternatives.</a:t>
            </a:r>
            <a:r>
              <a:rPr lang="sv-SE" sz="1400" dirty="0" smtClean="0"/>
              <a:t> The longer the daily distance, the stronger the benefit.</a:t>
            </a:r>
          </a:p>
          <a:p>
            <a:pPr>
              <a:buFont typeface="Wingdings" panose="05000000000000000000" pitchFamily="2" charset="2"/>
              <a:buChar char="§"/>
            </a:pPr>
            <a:r>
              <a:rPr lang="sv-SE" sz="1400" b="1" dirty="0" smtClean="0"/>
              <a:t>Compromises are needed</a:t>
            </a:r>
          </a:p>
          <a:p>
            <a:pPr lvl="1">
              <a:buFont typeface="Wingdings" panose="05000000000000000000" pitchFamily="2" charset="2"/>
              <a:buChar char="§"/>
            </a:pPr>
            <a:r>
              <a:rPr lang="sv-SE" sz="1400" dirty="0" smtClean="0">
                <a:sym typeface="Wingdings" panose="05000000000000000000" pitchFamily="2" charset="2"/>
              </a:rPr>
              <a:t>Passenger capacity   			</a:t>
            </a:r>
            <a:r>
              <a:rPr lang="sv-SE" sz="1400" dirty="0" smtClean="0"/>
              <a:t>Battery weight</a:t>
            </a:r>
          </a:p>
          <a:p>
            <a:pPr lvl="1">
              <a:buFont typeface="Wingdings" panose="05000000000000000000" pitchFamily="2" charset="2"/>
              <a:buChar char="§"/>
            </a:pPr>
            <a:r>
              <a:rPr lang="sv-SE" sz="1400" dirty="0" smtClean="0">
                <a:sym typeface="Wingdings" panose="05000000000000000000" pitchFamily="2" charset="2"/>
              </a:rPr>
              <a:t>Driver/bus utilisation  		 	Charging time</a:t>
            </a:r>
          </a:p>
          <a:p>
            <a:pPr lvl="1">
              <a:buFont typeface="Wingdings" panose="05000000000000000000" pitchFamily="2" charset="2"/>
              <a:buChar char="§"/>
            </a:pPr>
            <a:r>
              <a:rPr lang="sv-SE" sz="1400" dirty="0" smtClean="0"/>
              <a:t>Cost for fast charging stations 	</a:t>
            </a:r>
            <a:r>
              <a:rPr lang="sv-SE" sz="1400" dirty="0" smtClean="0">
                <a:sym typeface="Wingdings" panose="05000000000000000000" pitchFamily="2" charset="2"/>
              </a:rPr>
              <a:t> 	</a:t>
            </a:r>
            <a:r>
              <a:rPr lang="sv-SE" sz="1400" dirty="0" smtClean="0"/>
              <a:t>Battery cost </a:t>
            </a:r>
          </a:p>
          <a:p>
            <a:pPr>
              <a:buFont typeface="Wingdings" panose="05000000000000000000" pitchFamily="2" charset="2"/>
              <a:buChar char="§"/>
            </a:pPr>
            <a:endParaRPr lang="nb-NO" sz="1400" b="1" dirty="0" smtClean="0"/>
          </a:p>
          <a:p>
            <a:pPr lvl="1">
              <a:buFont typeface="Wingdings" panose="05000000000000000000" pitchFamily="2" charset="2"/>
              <a:buChar char="§"/>
            </a:pPr>
            <a:r>
              <a:rPr lang="sv-SE" sz="1400" dirty="0" smtClean="0"/>
              <a:t>Battery lifetime and running cost</a:t>
            </a:r>
          </a:p>
          <a:p>
            <a:pPr lvl="1">
              <a:buFont typeface="Wingdings" panose="05000000000000000000" pitchFamily="2" charset="2"/>
              <a:buChar char="§"/>
            </a:pPr>
            <a:r>
              <a:rPr lang="en-US" sz="1400" dirty="0" smtClean="0"/>
              <a:t>Reliability</a:t>
            </a:r>
          </a:p>
          <a:p>
            <a:pPr lvl="1">
              <a:buFont typeface="Wingdings" panose="05000000000000000000" pitchFamily="2" charset="2"/>
              <a:buChar char="§"/>
            </a:pPr>
            <a:r>
              <a:rPr lang="en-US" sz="1400" dirty="0" smtClean="0"/>
              <a:t>Reduce risks</a:t>
            </a:r>
          </a:p>
          <a:p>
            <a:pPr lvl="1">
              <a:buFont typeface="Wingdings" panose="05000000000000000000" pitchFamily="2" charset="2"/>
              <a:buChar char="§"/>
            </a:pPr>
            <a:r>
              <a:rPr lang="en-US" sz="1400" dirty="0" smtClean="0"/>
              <a:t>Easy to extend – system to grow</a:t>
            </a:r>
          </a:p>
          <a:p>
            <a:pPr lvl="1">
              <a:buFont typeface="Wingdings" panose="05000000000000000000" pitchFamily="2" charset="2"/>
              <a:buChar char="§"/>
            </a:pPr>
            <a:endParaRPr lang="en-US" sz="1400" dirty="0" smtClean="0"/>
          </a:p>
          <a:p>
            <a:pPr lvl="1">
              <a:buFont typeface="Wingdings" panose="05000000000000000000" pitchFamily="2" charset="2"/>
              <a:buChar char="§"/>
            </a:pPr>
            <a:endParaRPr lang="sv-SE" sz="1400" dirty="0" smtClean="0"/>
          </a:p>
        </p:txBody>
      </p:sp>
      <p:sp>
        <p:nvSpPr>
          <p:cNvPr id="7" name="Oval 6"/>
          <p:cNvSpPr/>
          <p:nvPr/>
        </p:nvSpPr>
        <p:spPr>
          <a:xfrm>
            <a:off x="-86264" y="1846053"/>
            <a:ext cx="7643004" cy="1475117"/>
          </a:xfrm>
          <a:prstGeom prst="ellipse">
            <a:avLst/>
          </a:prstGeom>
          <a:noFill/>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mtClean="0">
              <a:solidFill>
                <a:schemeClr val="bg2"/>
              </a:solidFill>
            </a:endParaRPr>
          </a:p>
        </p:txBody>
      </p:sp>
    </p:spTree>
    <p:extLst>
      <p:ext uri="{BB962C8B-B14F-4D97-AF65-F5344CB8AC3E}">
        <p14:creationId xmlns:p14="http://schemas.microsoft.com/office/powerpoint/2010/main" val="319458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507882"/>
          </a:xfrm>
        </p:spPr>
        <p:txBody>
          <a:bodyPr/>
          <a:lstStyle/>
          <a:p>
            <a:pPr>
              <a:lnSpc>
                <a:spcPct val="90000"/>
              </a:lnSpc>
            </a:pPr>
            <a:r>
              <a:rPr lang="sv-SE" dirty="0" smtClean="0"/>
              <a:t>Partner cooperation- ElectriCity Gøteborg</a:t>
            </a:r>
            <a:endParaRPr lang="sv-SE" dirty="0"/>
          </a:p>
        </p:txBody>
      </p:sp>
      <p:sp>
        <p:nvSpPr>
          <p:cNvPr id="6" name="Text Placeholder 5"/>
          <p:cNvSpPr>
            <a:spLocks noGrp="1"/>
          </p:cNvSpPr>
          <p:nvPr>
            <p:ph type="body" sz="quarter" idx="11"/>
          </p:nvPr>
        </p:nvSpPr>
        <p:spPr>
          <a:xfrm>
            <a:off x="554400" y="1624024"/>
            <a:ext cx="8064306" cy="4046400"/>
          </a:xfrm>
        </p:spPr>
        <p:txBody>
          <a:bodyPr>
            <a:normAutofit fontScale="92500" lnSpcReduction="10000"/>
          </a:bodyPr>
          <a:lstStyle/>
          <a:p>
            <a:r>
              <a:rPr lang="en-US" sz="1800" dirty="0"/>
              <a:t>The partners that are </a:t>
            </a:r>
            <a:r>
              <a:rPr lang="en-US" sz="1800" b="1" dirty="0"/>
              <a:t>normally responsible for public transport </a:t>
            </a:r>
            <a:r>
              <a:rPr lang="en-US" sz="1800" dirty="0"/>
              <a:t>(</a:t>
            </a:r>
            <a:r>
              <a:rPr lang="en-US" sz="1800" dirty="0" err="1"/>
              <a:t>Västtrafik</a:t>
            </a:r>
            <a:r>
              <a:rPr lang="en-US" sz="1800" dirty="0"/>
              <a:t> and </a:t>
            </a:r>
            <a:r>
              <a:rPr lang="en-US" sz="1800" dirty="0" err="1"/>
              <a:t>Trafikkontoret</a:t>
            </a:r>
            <a:r>
              <a:rPr lang="en-US" sz="1800" dirty="0"/>
              <a:t>) </a:t>
            </a:r>
            <a:r>
              <a:rPr lang="en-US" sz="1800" b="1" dirty="0"/>
              <a:t>collaborate closely with other partners</a:t>
            </a:r>
            <a:r>
              <a:rPr lang="en-US" sz="1800" dirty="0"/>
              <a:t>.</a:t>
            </a:r>
          </a:p>
          <a:p>
            <a:r>
              <a:rPr lang="en-US" sz="1800" dirty="0"/>
              <a:t>The partners that are </a:t>
            </a:r>
            <a:r>
              <a:rPr lang="en-US" sz="1800" b="1" dirty="0"/>
              <a:t>usually not involved with public transport are involved in developing and building bus stops</a:t>
            </a:r>
            <a:r>
              <a:rPr lang="en-US" sz="1800" dirty="0"/>
              <a:t> (</a:t>
            </a:r>
            <a:r>
              <a:rPr lang="en-US" sz="1800" dirty="0" err="1"/>
              <a:t>Chalmersfastigheter</a:t>
            </a:r>
            <a:r>
              <a:rPr lang="en-US" sz="1800" dirty="0"/>
              <a:t>, </a:t>
            </a:r>
            <a:r>
              <a:rPr lang="en-US" sz="1800" dirty="0" err="1"/>
              <a:t>Akademiska</a:t>
            </a:r>
            <a:r>
              <a:rPr lang="en-US" sz="1800" dirty="0"/>
              <a:t> Hus, </a:t>
            </a:r>
            <a:r>
              <a:rPr lang="en-US" sz="1800" dirty="0" err="1"/>
              <a:t>Älvstranden</a:t>
            </a:r>
            <a:r>
              <a:rPr lang="en-US" sz="1800" dirty="0"/>
              <a:t> </a:t>
            </a:r>
            <a:r>
              <a:rPr lang="en-US" sz="1800" dirty="0" err="1"/>
              <a:t>Utveckling</a:t>
            </a:r>
            <a:r>
              <a:rPr lang="en-US" sz="1800" dirty="0"/>
              <a:t>).</a:t>
            </a:r>
            <a:endParaRPr lang="sv-SE" sz="1800" dirty="0"/>
          </a:p>
          <a:p>
            <a:r>
              <a:rPr lang="en-US" sz="1800" b="1" dirty="0" smtClean="0"/>
              <a:t>Three </a:t>
            </a:r>
            <a:r>
              <a:rPr lang="en-US" sz="1800" b="1" dirty="0"/>
              <a:t>partners share the responsibility for operating the bus service </a:t>
            </a:r>
            <a:r>
              <a:rPr lang="en-US" sz="1800" dirty="0"/>
              <a:t>until </a:t>
            </a:r>
            <a:r>
              <a:rPr lang="en-US" sz="1800" dirty="0" smtClean="0"/>
              <a:t>the summer </a:t>
            </a:r>
            <a:r>
              <a:rPr lang="en-US" sz="1800" dirty="0"/>
              <a:t>of 2018: a publicly owned public transport company (</a:t>
            </a:r>
            <a:r>
              <a:rPr lang="en-US" sz="1800" dirty="0" err="1"/>
              <a:t>Västtrafik</a:t>
            </a:r>
            <a:r>
              <a:rPr lang="en-US" sz="1800" dirty="0"/>
              <a:t>), a </a:t>
            </a:r>
            <a:r>
              <a:rPr lang="en-US" sz="1800" dirty="0" smtClean="0"/>
              <a:t>bus manufacturer </a:t>
            </a:r>
            <a:r>
              <a:rPr lang="en-US" sz="1800" dirty="0"/>
              <a:t>(Volvo) and a transport company (</a:t>
            </a:r>
            <a:r>
              <a:rPr lang="en-US" sz="1800" dirty="0" err="1"/>
              <a:t>Keolis</a:t>
            </a:r>
            <a:r>
              <a:rPr lang="en-US" sz="1800" dirty="0"/>
              <a:t>).</a:t>
            </a:r>
          </a:p>
          <a:p>
            <a:r>
              <a:rPr lang="en-US" sz="1800" b="1" dirty="0" smtClean="0"/>
              <a:t>One </a:t>
            </a:r>
            <a:r>
              <a:rPr lang="en-US" sz="1800" b="1" dirty="0"/>
              <a:t>partner t</a:t>
            </a:r>
            <a:r>
              <a:rPr lang="en-US" sz="1800" dirty="0"/>
              <a:t>hat does not normally supply buses with energy is </a:t>
            </a:r>
            <a:r>
              <a:rPr lang="en-US" sz="1800" b="1" dirty="0"/>
              <a:t>developing </a:t>
            </a:r>
            <a:r>
              <a:rPr lang="en-US" sz="1800" b="1" dirty="0" smtClean="0"/>
              <a:t>business models</a:t>
            </a:r>
            <a:r>
              <a:rPr lang="en-US" sz="1800" dirty="0" smtClean="0"/>
              <a:t> </a:t>
            </a:r>
            <a:r>
              <a:rPr lang="en-US" sz="1800" dirty="0"/>
              <a:t>that will allow it to receive payments for charging (</a:t>
            </a:r>
            <a:r>
              <a:rPr lang="en-US" sz="1800" dirty="0" err="1" smtClean="0"/>
              <a:t>Göteborg</a:t>
            </a:r>
            <a:r>
              <a:rPr lang="en-US" sz="1800" dirty="0" smtClean="0"/>
              <a:t> </a:t>
            </a:r>
            <a:r>
              <a:rPr lang="en-US" sz="1800" dirty="0" err="1"/>
              <a:t>Energi</a:t>
            </a:r>
            <a:r>
              <a:rPr lang="en-US" sz="1800" dirty="0" smtClean="0"/>
              <a:t>).</a:t>
            </a:r>
          </a:p>
          <a:p>
            <a:r>
              <a:rPr lang="en-US" sz="1800" b="1" dirty="0" smtClean="0"/>
              <a:t>Different</a:t>
            </a:r>
            <a:r>
              <a:rPr lang="en-US" sz="1800" dirty="0" smtClean="0"/>
              <a:t> types of organizations, different culture, different objectives, different legislation, different ambition, different financing - but </a:t>
            </a:r>
            <a:r>
              <a:rPr lang="en-US" sz="1800" b="1" dirty="0" smtClean="0"/>
              <a:t>with one common vision and a high level of trust</a:t>
            </a:r>
            <a:endParaRPr lang="en-US" sz="1800" b="1" dirty="0"/>
          </a:p>
          <a:p>
            <a:pPr marL="0" indent="0">
              <a:buNone/>
            </a:pPr>
            <a:endParaRPr lang="en-US" sz="1800" b="1" dirty="0" smtClean="0"/>
          </a:p>
          <a:p>
            <a:endParaRPr lang="en-US" sz="1800" b="1" dirty="0" smtClean="0"/>
          </a:p>
        </p:txBody>
      </p:sp>
      <p:sp>
        <p:nvSpPr>
          <p:cNvPr id="7" name="Text Placeholder 6"/>
          <p:cNvSpPr>
            <a:spLocks noGrp="1"/>
          </p:cNvSpPr>
          <p:nvPr>
            <p:ph type="body" sz="quarter" idx="13"/>
          </p:nvPr>
        </p:nvSpPr>
        <p:spPr/>
        <p:txBody>
          <a:bodyPr/>
          <a:lstStyle/>
          <a:p>
            <a:r>
              <a:rPr lang="sv-SE" dirty="0" smtClean="0"/>
              <a:t>New roles, new cooperations and new opportunities</a:t>
            </a:r>
            <a:endParaRPr lang="sv-SE" dirty="0"/>
          </a:p>
        </p:txBody>
      </p:sp>
    </p:spTree>
    <p:extLst>
      <p:ext uri="{BB962C8B-B14F-4D97-AF65-F5344CB8AC3E}">
        <p14:creationId xmlns:p14="http://schemas.microsoft.com/office/powerpoint/2010/main" val="1562434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7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_Volvo_Buses">
  <a:themeElements>
    <a:clrScheme name="One Volvo Profile Colours">
      <a:dk1>
        <a:srgbClr val="000000"/>
      </a:dk1>
      <a:lt1>
        <a:srgbClr val="FFFFFF"/>
      </a:lt1>
      <a:dk2>
        <a:srgbClr val="D8D7D5"/>
      </a:dk2>
      <a:lt2>
        <a:srgbClr val="4D4E53"/>
      </a:lt2>
      <a:accent1>
        <a:srgbClr val="DCCCA7"/>
      </a:accent1>
      <a:accent2>
        <a:srgbClr val="919296"/>
      </a:accent2>
      <a:accent3>
        <a:srgbClr val="78B833"/>
      </a:accent3>
      <a:accent4>
        <a:srgbClr val="BADCE6"/>
      </a:accent4>
      <a:accent5>
        <a:srgbClr val="16A6C9"/>
      </a:accent5>
      <a:accent6>
        <a:srgbClr val="DD7611"/>
      </a:accent6>
      <a:hlink>
        <a:srgbClr val="16A6C9"/>
      </a:hlink>
      <a:folHlink>
        <a:srgbClr val="78B8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solidFill>
            <a:schemeClr val="tx2"/>
          </a:solidFill>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mtClean="0">
            <a:solidFill>
              <a:schemeClr val="bg2"/>
            </a:solidFill>
          </a:defRPr>
        </a:defPPr>
      </a:lstStyle>
      <a:style>
        <a:lnRef idx="1">
          <a:schemeClr val="accent1"/>
        </a:lnRef>
        <a:fillRef idx="0">
          <a:schemeClr val="accent1"/>
        </a:fillRef>
        <a:effectRef idx="0">
          <a:schemeClr val="accent1"/>
        </a:effectRef>
        <a:fontRef idx="minor">
          <a:schemeClr val="tx1"/>
        </a:fontRef>
      </a:style>
    </a:spDef>
    <a:lnDef>
      <a:spPr>
        <a:ln w="12700">
          <a:solidFill>
            <a:schemeClr val="bg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mtClean="0">
            <a:solidFill>
              <a:schemeClr val="bg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ne Volvo Profile Colours">
      <a:dk1>
        <a:srgbClr val="000000"/>
      </a:dk1>
      <a:lt1>
        <a:srgbClr val="FFFFFF"/>
      </a:lt1>
      <a:dk2>
        <a:srgbClr val="D8D7D5"/>
      </a:dk2>
      <a:lt2>
        <a:srgbClr val="4D4E53"/>
      </a:lt2>
      <a:accent1>
        <a:srgbClr val="DCCCA7"/>
      </a:accent1>
      <a:accent2>
        <a:srgbClr val="919296"/>
      </a:accent2>
      <a:accent3>
        <a:srgbClr val="78B833"/>
      </a:accent3>
      <a:accent4>
        <a:srgbClr val="BADCE6"/>
      </a:accent4>
      <a:accent5>
        <a:srgbClr val="16A6C9"/>
      </a:accent5>
      <a:accent6>
        <a:srgbClr val="DD7611"/>
      </a:accent6>
      <a:hlink>
        <a:srgbClr val="16A6C9"/>
      </a:hlink>
      <a:folHlink>
        <a:srgbClr val="78B8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ne Volvo Profile Colours">
      <a:dk1>
        <a:srgbClr val="000000"/>
      </a:dk1>
      <a:lt1>
        <a:srgbClr val="FFFFFF"/>
      </a:lt1>
      <a:dk2>
        <a:srgbClr val="D8D7D5"/>
      </a:dk2>
      <a:lt2>
        <a:srgbClr val="4D4E53"/>
      </a:lt2>
      <a:accent1>
        <a:srgbClr val="DCCCA7"/>
      </a:accent1>
      <a:accent2>
        <a:srgbClr val="919296"/>
      </a:accent2>
      <a:accent3>
        <a:srgbClr val="78B833"/>
      </a:accent3>
      <a:accent4>
        <a:srgbClr val="BADCE6"/>
      </a:accent4>
      <a:accent5>
        <a:srgbClr val="16A6C9"/>
      </a:accent5>
      <a:accent6>
        <a:srgbClr val="DD7611"/>
      </a:accent6>
      <a:hlink>
        <a:srgbClr val="16A6C9"/>
      </a:hlink>
      <a:folHlink>
        <a:srgbClr val="78B8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4FA45FCD3DF642AE6412AEE258B7E1" ma:contentTypeVersion="0" ma:contentTypeDescription="Create a new document." ma:contentTypeScope="" ma:versionID="ce3312a20309a92332cceaf23d2ebf2d">
  <xsd:schema xmlns:xsd="http://www.w3.org/2001/XMLSchema" xmlns:xs="http://www.w3.org/2001/XMLSchema" xmlns:p="http://schemas.microsoft.com/office/2006/metadata/properties" targetNamespace="http://schemas.microsoft.com/office/2006/metadata/properties" ma:root="true" ma:fieldsID="2a2bdf262259a2a87c9c05c5b51a1c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1C1D6E-219F-46C1-AF09-C8EC9C3396A3}">
  <ds:schemaRefs>
    <ds:schemaRef ds:uri="http://schemas.microsoft.com/sharepoint/v3/contenttype/forms"/>
  </ds:schemaRefs>
</ds:datastoreItem>
</file>

<file path=customXml/itemProps2.xml><?xml version="1.0" encoding="utf-8"?>
<ds:datastoreItem xmlns:ds="http://schemas.openxmlformats.org/officeDocument/2006/customXml" ds:itemID="{ADA643A2-73FF-4FC0-A92D-569630FAF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91102BE-21CF-406F-91C5-3D23948F3A0D}">
  <ds:schemaRefs>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13967</TotalTime>
  <Words>784</Words>
  <Application>Microsoft Office PowerPoint</Application>
  <PresentationFormat>On-screen Show (4:3)</PresentationFormat>
  <Paragraphs>97</Paragraphs>
  <Slides>15</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Volvo Broad Pro Digital</vt:lpstr>
      <vt:lpstr>Wingdings</vt:lpstr>
      <vt:lpstr>Arial Black</vt:lpstr>
      <vt:lpstr>Calibri</vt:lpstr>
      <vt:lpstr>VolvoBroad</vt:lpstr>
      <vt:lpstr>Volvo Sans Pro</vt:lpstr>
      <vt:lpstr>Template_Volvo_Buses</vt:lpstr>
      <vt:lpstr>think-cell Slide</vt:lpstr>
      <vt:lpstr>Listen to your City Electromobility By Volvo Buses</vt:lpstr>
      <vt:lpstr>Benytt standard løsning- OppCharge</vt:lpstr>
      <vt:lpstr>City Planning -  Electric buses – a new tool</vt:lpstr>
      <vt:lpstr>Creating new opportunities for urban planning</vt:lpstr>
      <vt:lpstr>PowerPoint Presentation</vt:lpstr>
      <vt:lpstr>PowerPoint Presentation</vt:lpstr>
      <vt:lpstr>PowerPoint Presentation</vt:lpstr>
      <vt:lpstr>System - risks</vt:lpstr>
      <vt:lpstr>Partner cooperation- ElectriCity Gøteborg</vt:lpstr>
      <vt:lpstr>PowerPoint Presentation</vt:lpstr>
      <vt:lpstr>PowerPoint Presentation</vt:lpstr>
      <vt:lpstr>7900 Electric Hybrid inauguration in Hamburg 2014</vt:lpstr>
      <vt:lpstr>Namur, TEC, Belgium</vt:lpstr>
      <vt:lpstr>Luxemburg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Lotta</dc:creator>
  <cp:lastModifiedBy>Løkken Svenn-Åge</cp:lastModifiedBy>
  <cp:revision>126</cp:revision>
  <cp:lastPrinted>2015-05-27T13:24:52Z</cp:lastPrinted>
  <dcterms:created xsi:type="dcterms:W3CDTF">2015-05-12T16:47:03Z</dcterms:created>
  <dcterms:modified xsi:type="dcterms:W3CDTF">2017-02-13T10:26:56Z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0x010100704FA45FCD3DF642AE6412AEE258B7E1</vt:lpwstr>
  </property>
  <property fmtid="{D5CDD505-2E9C-101B-9397-08002B2CF9AE}" pid="3" name="IsMyDocuments">
    <vt:bool>true</vt:bool>
  </property>
</Properties>
</file>