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1400"/>
              <a:t>“Håper dette har vært interessant….”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no" sz="1400"/>
              <a:t>Vi har tid nå etter møtet dersom noen vil diskutere mer.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FourC stil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90300" y="1728450"/>
            <a:ext cx="8330999" cy="4593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457200" y="274650"/>
            <a:ext cx="65700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457200" y="274650"/>
            <a:ext cx="65511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3" name="Shape 33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/>
        </p:nvSpPr>
        <p:spPr>
          <a:xfrm>
            <a:off x="7172475" y="6397250"/>
            <a:ext cx="18858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b="1" lang="no" sz="1800">
                <a:solidFill>
                  <a:schemeClr val="accent1"/>
                </a:solidFill>
              </a:rPr>
              <a:t>www.fourc.eu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hyperlink" Target="mailto:trs@fourc.eu" TargetMode="Externa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png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x="424400" y="2490375"/>
            <a:ext cx="8275799" cy="21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no" sz="4800">
                <a:solidFill>
                  <a:srgbClr val="FFFFFF"/>
                </a:solidFill>
              </a:rPr>
              <a:t>Dialogkonferanse </a:t>
            </a:r>
            <a:br>
              <a:rPr b="0" lang="no" sz="4800">
                <a:solidFill>
                  <a:srgbClr val="FFFFFF"/>
                </a:solidFill>
              </a:rPr>
            </a:br>
            <a:r>
              <a:rPr b="0" lang="no" sz="4800">
                <a:solidFill>
                  <a:srgbClr val="FFFFFF"/>
                </a:solidFill>
              </a:rPr>
              <a:t>Ruter AS</a:t>
            </a:r>
          </a:p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no"/>
              <a:t>v/Tor Rune Skoglund</a:t>
            </a:r>
            <a:br>
              <a:rPr lang="no"/>
            </a:br>
            <a:r>
              <a:rPr lang="no"/>
              <a:t>Oslo, 24.3.2015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2135100" y="693650"/>
            <a:ext cx="4854375" cy="23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Tjeneste 2: Billettering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90300" y="1728450"/>
            <a:ext cx="8330999" cy="4593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ID-basert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Kontobasert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Betalingskort både som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Betalingsmiddel og/eller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Identifikator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Betalingskort både i form av kontaktløse og kontakt-baserte (velge rett basert på kjøretøyets miljø)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Støtte andre ID: Som nevnt QR, koder, Beacons, osv.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o"/>
              <a:t>Billettering, ID-basert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90300" y="1728450"/>
            <a:ext cx="8330999" cy="4593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Kontaktløse kort kan være på mobil eller som vanlig bankkort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Mobilløsninger (Apple Pay, Google Wallet, VALYOU, BankAxept, MeaWallet) og bankkort behandles likt på mottakersiden uansett om de blir brukt som ID eller betalingsmiddel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QR og andre identifikatorer behandles i systemet som enhver annen identifikator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Use-cases I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90300" y="2044400"/>
            <a:ext cx="8330999" cy="427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Faste reisende: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Månedsbillett som kontaktløst kort: Brukt som ID, tar kun inn betaling når det ikke lengre er dekning, eller autogiro/autotrekk. “Validerer” f.eks. 1 ggr per mnd.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Har ikke månedsbillett, reiser ofte men uregelmessig: Bruker kortet til betaling for hver reise: </a:t>
            </a:r>
            <a:br>
              <a:rPr lang="no"/>
            </a:br>
            <a:r>
              <a:rPr lang="no"/>
              <a:t>PTA kan tilby “best price” ved gjentatt validering innenfor en gitt tidsperiode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Use-cases II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90300" y="1728450"/>
            <a:ext cx="8330999" cy="4593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Turist med kontaktløst VISA-kort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Går rett på bussen, PTA garanterer daglig makspris</a:t>
            </a:r>
          </a:p>
          <a:p>
            <a:pPr indent="-3556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no" sz="2000"/>
              <a:t>Ingen app eller språkforvirring rundt hvordan skaffe billett</a:t>
            </a:r>
          </a:p>
          <a:p>
            <a:pPr indent="-3556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no" sz="2000"/>
              <a:t>Ingen forsinkelse av sjåføren dersom standard reise/sone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Overgang til T-bane: Går rett inn på T-banen, har allerede kjøpt billett med overgang på buss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Overgang til annen buss: Bruker kortet =&gt; “Thank you! Already paid!”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Kjøper billett til T-banen på:</a:t>
            </a:r>
          </a:p>
          <a:p>
            <a:pPr indent="-3556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no" sz="2000"/>
              <a:t>Automat: Knytter billetten til kortet gjennom betalingen</a:t>
            </a:r>
          </a:p>
          <a:p>
            <a:pPr indent="-3556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no" sz="2000"/>
              <a:t>REMA1000 (eks.): Kjøper ukespass, knytter billetten til kortet gjennom betalingen i butikken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Use-cases III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90300" y="1728450"/>
            <a:ext cx="8330999" cy="4593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Inspeksjon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Inspektør leser av kortet (eller mobilen). Systemet slår opp og finner at:</a:t>
            </a:r>
          </a:p>
          <a:p>
            <a: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no"/>
              <a:t>kortet tilknyttet en billett (f.eks. en betalt enkeltreise, månedsavtale, “best price” eller annet)</a:t>
            </a:r>
          </a:p>
          <a:p>
            <a: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no"/>
              <a:t>det er ikke betalt for reisen. Kan ta betaling/gebyr straks.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no"/>
              <a:t>QR er samme sak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Hva med oversikten over antall reisende vs inntekt?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90300" y="1728450"/>
            <a:ext cx="8330999" cy="4593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Passasjerflytanalysen håndterer det, uansett om eller hvordan den reisende betaler eller validerer (fullstendig anonymt og UTEN interaksjon med den reisende)</a:t>
            </a: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Passasjerflytanalyseproduktet kan kjøre på samme hardware som f.eks. billettautomatene eller validatorene, siden disse kjører plattformen = ingen ekstra investeringer i mer hardware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50"/>
            <a:ext cx="7810499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Slutt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716100" y="1720775"/>
            <a:ext cx="8278799" cy="487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no" sz="3600"/>
              <a:t>Spørsmål?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no" sz="2400"/>
              <a:t>FourC AS</a:t>
            </a:r>
          </a:p>
          <a:p>
            <a:pPr rtl="0">
              <a:spcBef>
                <a:spcPts val="0"/>
              </a:spcBef>
              <a:buNone/>
            </a:pPr>
            <a:r>
              <a:rPr lang="no" sz="2400"/>
              <a:t>Vestre Rosten 81, Trekanten</a:t>
            </a:r>
          </a:p>
          <a:p>
            <a:pPr rtl="0">
              <a:spcBef>
                <a:spcPts val="0"/>
              </a:spcBef>
              <a:buNone/>
            </a:pPr>
            <a:r>
              <a:rPr lang="no" sz="2400"/>
              <a:t>7075 Tiller, Trondheim</a:t>
            </a:r>
          </a:p>
          <a:p>
            <a:pPr rtl="0">
              <a:spcBef>
                <a:spcPts val="0"/>
              </a:spcBef>
              <a:buNone/>
            </a:pPr>
            <a:r>
              <a:rPr lang="no" sz="2400"/>
              <a:t>Tlf: 72 55 99 00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no" sz="2400"/>
              <a:t>Tor Rune Skoglund, </a:t>
            </a:r>
            <a:r>
              <a:rPr lang="no" sz="2400" u="sng">
                <a:solidFill>
                  <a:schemeClr val="hlink"/>
                </a:solidFill>
                <a:hlinkClick r:id="rId3"/>
              </a:rPr>
              <a:t>trs@fourc.eu</a:t>
            </a:r>
            <a:r>
              <a:rPr lang="no" sz="2400"/>
              <a:t>, 907 43 563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FourC AS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18300" y="2165200"/>
            <a:ext cx="7858800" cy="418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Totalt 9 ansatte p.t. (Sommer 2015: +2)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Mange med erfaring fra kollektivtransport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Utvikler og leverer: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no"/>
              <a:t>Systemer for management av distribuerte løsninger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no"/>
              <a:t>Tjenester og produkter for ITS/offentlig transport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50"/>
            <a:ext cx="701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Prosjekt: OpenSP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86525" y="1533300"/>
            <a:ext cx="8525700" cy="5092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i="1" lang="no"/>
              <a:t>“Åpen tjenesteplattform for offentlig transport”</a:t>
            </a:r>
          </a:p>
          <a:p>
            <a:pPr indent="-40005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 sz="2700"/>
              <a:t>Introdusere “tjenesteleveranser” for kollektivtbransjen</a:t>
            </a:r>
          </a:p>
          <a:p>
            <a:pPr indent="-40005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 sz="2700"/>
              <a:t>Bryte opp leverandørens “lock-in” ved systemkjøp</a:t>
            </a:r>
          </a:p>
          <a:p>
            <a:pPr indent="-40005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 sz="2700"/>
              <a:t>Effektivisere drift og vedlikehold</a:t>
            </a:r>
          </a:p>
          <a:p>
            <a:pPr indent="-40005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 sz="2700"/>
              <a:t>Gjøre det lettere å teste, pilotere og levere nye tjenester til bransjen; til beste for PTA og passasjerer</a:t>
            </a:r>
          </a:p>
          <a:p>
            <a:pPr indent="-40005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 sz="2700"/>
              <a:t>… og dermed skape innovasjon, innovative tjenester og produkter og reell konkurranse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4650"/>
            <a:ext cx="701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Prosjekt: OpenSP - factsheet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86525" y="1772300"/>
            <a:ext cx="8525700" cy="485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Prosjektstørrelse: 34 MNOK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Fullfinansiert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3 år: 1. mars 2015 - 1. mars 2018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Forskningpartner: SINTEF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4 fylker: Kolumbus (Rogaland) og AtB (Sør-Trøndelag) + 2 til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Dekker 1,1 mill innbyggere (~ 20% av befolkningen)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Pilottesting fra høsten 2015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4650"/>
            <a:ext cx="701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Prosjekt: OpenSP - tjenester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524000"/>
            <a:ext cx="8370599" cy="510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no"/>
              <a:t>Tjenesteplattformen skal demonstreres sammen med minst to “tjenester”: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Sensorbasert og anonym passasjerflytanalyse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no"/>
              <a:t>Kontobasert billettsystem med støtte for flere typer identifikatorer: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no"/>
              <a:t>“Vanlige” bankkort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no"/>
              <a:t>Koder, f.eks. tekstkoder eller QR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no"/>
              <a:t>Kontaktløse bankkort (VISA, MasterCard, BankAxept)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no"/>
              <a:t>Beacons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no"/>
              <a:t>Mifare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7361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no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Tjenesteplattform for ITS og</a:t>
            </a:r>
            <a:br>
              <a:rPr b="1" baseline="0" i="0" lang="no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no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offentlig transport-applikasjoner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85762" y="1535112"/>
            <a:ext cx="85266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no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“én PC for hver funksjon…”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378700" y="120650"/>
            <a:ext cx="1307999" cy="6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3238" y="2154238"/>
            <a:ext cx="5597400" cy="280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Shape 78"/>
          <p:cNvGrpSpPr/>
          <p:nvPr/>
        </p:nvGrpSpPr>
        <p:grpSpPr>
          <a:xfrm>
            <a:off x="585802" y="1593795"/>
            <a:ext cx="2705140" cy="685771"/>
            <a:chOff x="927650" y="1546075"/>
            <a:chExt cx="2584200" cy="773049"/>
          </a:xfrm>
        </p:grpSpPr>
        <p:cxnSp>
          <p:nvCxnSpPr>
            <p:cNvPr id="79" name="Shape 79"/>
            <p:cNvCxnSpPr/>
            <p:nvPr/>
          </p:nvCxnSpPr>
          <p:spPr>
            <a:xfrm>
              <a:off x="927650" y="1546075"/>
              <a:ext cx="2584200" cy="618300"/>
            </a:xfrm>
            <a:prstGeom prst="straightConnector1">
              <a:avLst/>
            </a:prstGeom>
            <a:noFill/>
            <a:ln cap="flat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Shape 80"/>
            <p:cNvCxnSpPr/>
            <p:nvPr/>
          </p:nvCxnSpPr>
          <p:spPr>
            <a:xfrm flipH="1" rot="10800000">
              <a:off x="1093300" y="1623424"/>
              <a:ext cx="1755900" cy="695700"/>
            </a:xfrm>
            <a:prstGeom prst="straightConnector1">
              <a:avLst/>
            </a:prstGeom>
            <a:noFill/>
            <a:ln cap="flat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1" name="Shape 81"/>
          <p:cNvSpPr txBox="1"/>
          <p:nvPr>
            <p:ph idx="2" type="body"/>
          </p:nvPr>
        </p:nvSpPr>
        <p:spPr>
          <a:xfrm>
            <a:off x="237500" y="5106250"/>
            <a:ext cx="8822999" cy="13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baseline="0" i="0" lang="n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Potensielt forskjellige leverandører av tjenester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baseline="0" i="0" lang="n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Eierskapet ligger hos </a:t>
            </a:r>
            <a:r>
              <a:rPr lang="no" sz="2800"/>
              <a:t>kollektivstransporteier</a:t>
            </a:r>
            <a:r>
              <a:rPr b="0" baseline="0" i="0" lang="n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som kan bytte</a:t>
            </a:r>
            <a:r>
              <a:rPr lang="no" sz="2800"/>
              <a:t>/</a:t>
            </a:r>
            <a:r>
              <a:rPr b="0" baseline="0" i="0" lang="n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kjøpe </a:t>
            </a:r>
            <a:r>
              <a:rPr lang="no" sz="2800"/>
              <a:t>“</a:t>
            </a:r>
            <a:r>
              <a:rPr b="0" baseline="0" i="0" lang="n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tjenester</a:t>
            </a:r>
            <a:r>
              <a:rPr lang="no" sz="2800"/>
              <a:t>”</a:t>
            </a:r>
            <a:r>
              <a:rPr b="0" baseline="0" i="0" lang="no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fritt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50"/>
            <a:ext cx="701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Administrasjon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75" y="1756300"/>
            <a:ext cx="8323224" cy="477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50"/>
            <a:ext cx="70977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Tjeneste 1: Passasjerflytanalyse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-15580" l="0" r="0" t="0"/>
          <a:stretch/>
        </p:blipFill>
        <p:spPr>
          <a:xfrm>
            <a:off x="507025" y="2053675"/>
            <a:ext cx="8408699" cy="530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4650"/>
            <a:ext cx="6626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/>
              <a:t>Passasjerflytanalyse, </a:t>
            </a:r>
            <a:br>
              <a:rPr lang="no"/>
            </a:br>
            <a:r>
              <a:rPr lang="no"/>
              <a:t>field test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7378850" y="120325"/>
            <a:ext cx="1307950" cy="6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728575"/>
            <a:ext cx="8018974" cy="458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