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</p:sldMasterIdLst>
  <p:notesMasterIdLst>
    <p:notesMasterId r:id="rId12"/>
  </p:notesMasterIdLst>
  <p:sldIdLst>
    <p:sldId id="429" r:id="rId7"/>
    <p:sldId id="437" r:id="rId8"/>
    <p:sldId id="427" r:id="rId9"/>
    <p:sldId id="426" r:id="rId10"/>
    <p:sldId id="436" r:id="rId11"/>
  </p:sldIdLst>
  <p:sldSz cx="9144000" cy="6858000" type="screen4x3"/>
  <p:notesSz cx="6858000" cy="9144000"/>
  <p:custDataLst>
    <p:tags r:id="rId13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389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2795">
          <p15:clr>
            <a:srgbClr val="A4A3A4"/>
          </p15:clr>
        </p15:guide>
        <p15:guide id="6" orient="horz" pos="4156">
          <p15:clr>
            <a:srgbClr val="A4A3A4"/>
          </p15:clr>
        </p15:guide>
        <p15:guide id="7" pos="2835">
          <p15:clr>
            <a:srgbClr val="A4A3A4"/>
          </p15:clr>
        </p15:guide>
        <p15:guide id="8" pos="5465">
          <p15:clr>
            <a:srgbClr val="A4A3A4"/>
          </p15:clr>
        </p15:guide>
        <p15:guide id="9" pos="295">
          <p15:clr>
            <a:srgbClr val="A4A3A4"/>
          </p15:clr>
        </p15:guide>
        <p15:guide id="10" pos="385">
          <p15:clr>
            <a:srgbClr val="A4A3A4"/>
          </p15:clr>
        </p15:guide>
        <p15:guide id="11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99"/>
    <a:srgbClr val="00BBEE"/>
    <a:srgbClr val="00A3D0"/>
    <a:srgbClr val="00AEE4"/>
    <a:srgbClr val="00AEDE"/>
    <a:srgbClr val="00B5E6"/>
    <a:srgbClr val="0DC0FF"/>
    <a:srgbClr val="008AB0"/>
    <a:srgbClr val="D1D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1001" autoAdjust="0"/>
  </p:normalViewPr>
  <p:slideViewPr>
    <p:cSldViewPr>
      <p:cViewPr varScale="1">
        <p:scale>
          <a:sx n="80" d="100"/>
          <a:sy n="80" d="100"/>
        </p:scale>
        <p:origin x="1566" y="90"/>
      </p:cViewPr>
      <p:guideLst>
        <p:guide orient="horz" pos="2160"/>
        <p:guide pos="2880"/>
        <p:guide orient="horz" pos="1389"/>
        <p:guide orient="horz" pos="981"/>
        <p:guide orient="horz" pos="2795"/>
        <p:guide orient="horz" pos="4156"/>
        <p:guide pos="2835"/>
        <p:guide pos="5465"/>
        <p:guide pos="295"/>
        <p:guide pos="385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 cmpd="sng">
              <a:solidFill>
                <a:srgbClr val="008899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bg1"/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bg1"/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bg1"/>
              </a:solidFill>
              <a:ln w="28575" cmpd="sng">
                <a:solidFill>
                  <a:srgbClr val="008899"/>
                </a:solidFill>
              </a:ln>
              <a:effectLst/>
            </c:spPr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8899"/>
      </a:solidFill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6666666666666E-2"/>
          <c:y val="4.3269230769230768E-2"/>
          <c:w val="0.8666666666666667"/>
          <c:h val="0.92788461538461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6699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54.61794019934176</c:v>
                </c:pt>
                <c:pt idx="1">
                  <c:v>44.119601328908672</c:v>
                </c:pt>
                <c:pt idx="2">
                  <c:v>33.023255813957242</c:v>
                </c:pt>
                <c:pt idx="3">
                  <c:v>10</c:v>
                </c:pt>
                <c:pt idx="4">
                  <c:v>9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DC0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63.962558502347363</c:v>
                </c:pt>
                <c:pt idx="1">
                  <c:v>40.405616224653578</c:v>
                </c:pt>
                <c:pt idx="2">
                  <c:v>27.30109204368485</c:v>
                </c:pt>
                <c:pt idx="3">
                  <c:v>7</c:v>
                </c:pt>
                <c:pt idx="4">
                  <c:v>7.0202808112332473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745100784"/>
        <c:axId val="745100392"/>
      </c:barChart>
      <c:catAx>
        <c:axId val="745100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8575">
            <a:solidFill>
              <a:schemeClr val="tx1"/>
            </a:solidFill>
            <a:prstDash val="solid"/>
          </a:ln>
        </c:spPr>
        <c:crossAx val="74510039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45100392"/>
        <c:scaling>
          <c:orientation val="minMax"/>
          <c:max val="63.962558502340094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74510078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 w="3175"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DBD61-65C5-4A64-A13C-85B9594C40EF}" type="datetimeFigureOut">
              <a:rPr lang="nb-NO" smtClean="0"/>
              <a:t>30.03.2016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9C33F-108F-4D0A-8ABC-A5DB70DBDD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62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0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Link til rapport: http://www.smartcitybaerum.no/prosjekter/PublishingImages/Pages/Integratet-transportation-at-Fornebu/SmartCity%20B%c3%a6rum%20-%20Integrerte%20transportl%c3%b8sninger%20p%c3%a5%20Fornebu.pdf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7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9C33F-108F-4D0A-8ABC-A5DB70DBDD8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722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9C33F-108F-4D0A-8ABC-A5DB70DBDD8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186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0248013"/>
              </p:ext>
            </p:ext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8" b="18778"/>
          <a:stretch/>
        </p:blipFill>
        <p:spPr>
          <a:xfrm>
            <a:off x="-73166" y="1"/>
            <a:ext cx="9215857" cy="688538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458788" y="848100"/>
            <a:ext cx="6489476" cy="98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2800" i="0" dirty="0">
                <a:solidFill>
                  <a:schemeClr val="accent2"/>
                </a:solidFill>
                <a:latin typeface="Arial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nb-NO" dirty="0" err="1" smtClean="0"/>
              <a:t>Titelmasterformat</a:t>
            </a:r>
            <a:r>
              <a:rPr lang="nb-NO" dirty="0" smtClean="0"/>
              <a:t> </a:t>
            </a:r>
            <a:r>
              <a:rPr lang="nb-NO" dirty="0" err="1" smtClean="0"/>
              <a:t>durch</a:t>
            </a:r>
            <a:r>
              <a:rPr lang="nb-NO" dirty="0" smtClean="0"/>
              <a:t> </a:t>
            </a:r>
            <a:r>
              <a:rPr lang="nb-NO" dirty="0" err="1" smtClean="0"/>
              <a:t>Klicken</a:t>
            </a:r>
            <a:r>
              <a:rPr lang="nb-NO" dirty="0" smtClean="0"/>
              <a:t> bearbeiten</a:t>
            </a:r>
            <a:endParaRPr lang="nb-NO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61965" y="1944077"/>
            <a:ext cx="4110037" cy="615553"/>
          </a:xfrm>
          <a:prstGeom prst="rect">
            <a:avLst/>
          </a:prstGeom>
          <a:ln w="9525"/>
        </p:spPr>
        <p:txBody>
          <a:bodyPr lIns="0" tIns="0" rIns="0" bIns="0">
            <a:noAutofit/>
          </a:bodyPr>
          <a:lstStyle>
            <a:lvl1pPr mar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20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Formatvorlage des Untertitelmasters durch Klicken bearbeiten</a:t>
            </a:r>
            <a:endParaRPr lang="nb-NO" dirty="0"/>
          </a:p>
        </p:txBody>
      </p:sp>
      <p:grpSp>
        <p:nvGrpSpPr>
          <p:cNvPr id="6" name="Group 7"/>
          <p:cNvGrpSpPr/>
          <p:nvPr userDrawn="1"/>
        </p:nvGrpSpPr>
        <p:grpSpPr>
          <a:xfrm>
            <a:off x="1619672" y="5831678"/>
            <a:ext cx="2183719" cy="635721"/>
            <a:chOff x="448031" y="5788818"/>
            <a:chExt cx="2183719" cy="635721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8" name="Freeform 10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56" name="Picture 23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60" y="5778114"/>
            <a:ext cx="1144538" cy="78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7992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o_14812799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" b="563"/>
          <a:stretch/>
        </p:blipFill>
        <p:spPr>
          <a:xfrm>
            <a:off x="0" y="-1"/>
            <a:ext cx="9144000" cy="691633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088467"/>
            <a:ext cx="4024312" cy="1233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723132" y="1790952"/>
            <a:ext cx="3074395" cy="2060440"/>
            <a:chOff x="5701703" y="682760"/>
            <a:chExt cx="3074395" cy="2060440"/>
          </a:xfrm>
        </p:grpSpPr>
        <p:sp>
          <p:nvSpPr>
            <p:cNvPr id="6" name="Freeform 5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166" y="2882425"/>
            <a:ext cx="1410840" cy="2206042"/>
          </a:xfrm>
          <a:prstGeom prst="rect">
            <a:avLst/>
          </a:prstGeom>
        </p:spPr>
      </p:pic>
      <p:cxnSp>
        <p:nvCxnSpPr>
          <p:cNvPr id="13" name="Straight Connector 9"/>
          <p:cNvCxnSpPr>
            <a:cxnSpLocks noChangeShapeType="1"/>
          </p:cNvCxnSpPr>
          <p:nvPr userDrawn="1"/>
        </p:nvCxnSpPr>
        <p:spPr bwMode="auto">
          <a:xfrm>
            <a:off x="452437" y="1157637"/>
            <a:ext cx="86915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grpSp>
        <p:nvGrpSpPr>
          <p:cNvPr id="19" name="Group 18"/>
          <p:cNvGrpSpPr/>
          <p:nvPr userDrawn="1"/>
        </p:nvGrpSpPr>
        <p:grpSpPr>
          <a:xfrm>
            <a:off x="459320" y="411156"/>
            <a:ext cx="2183719" cy="635721"/>
            <a:chOff x="448031" y="5788818"/>
            <a:chExt cx="2183719" cy="63572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41" y="849043"/>
            <a:ext cx="4779497" cy="2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9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7F7F7F"/>
                </a:solidFill>
                <a:cs typeface="Arial" pitchFamily="34" charset="0"/>
              </a:rPr>
              <a:t>2016 </a:t>
            </a: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Accenture 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5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1pPr>
            <a:lvl2pPr marL="231775" indent="-231775">
              <a:spcBef>
                <a:spcPts val="624"/>
              </a:spcBef>
              <a:buFont typeface="Arial" pitchFamily="34" charset="0"/>
              <a:buChar char="•"/>
              <a:defRPr/>
            </a:lvl2pPr>
            <a:lvl3pPr marL="457200" indent="-231775">
              <a:buFont typeface="Arial" pitchFamily="34" charset="0"/>
              <a:buChar char="–"/>
              <a:defRPr/>
            </a:lvl3pPr>
            <a:lvl4pPr marL="688975" indent="-225425">
              <a:buFont typeface="Arial" pitchFamily="34" charset="0"/>
              <a:buChar char="•"/>
              <a:defRPr/>
            </a:lvl4pPr>
            <a:lvl5pPr marL="914400" indent="-225425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7F7F7F"/>
                </a:solidFill>
                <a:cs typeface="Arial" pitchFamily="34" charset="0"/>
              </a:rPr>
              <a:t>2016 </a:t>
            </a: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Accenture  All rights reserved.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3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381125"/>
            <a:ext cx="4025899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59314" y="1381125"/>
            <a:ext cx="4025899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 smtClean="0">
                <a:solidFill>
                  <a:srgbClr val="7F7F7F"/>
                </a:solidFill>
                <a:cs typeface="Arial" pitchFamily="34" charset="0"/>
              </a:rPr>
              <a:t>Copyright </a:t>
            </a: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© </a:t>
            </a:r>
            <a:r>
              <a:rPr lang="en-US" sz="900" dirty="0" smtClean="0">
                <a:solidFill>
                  <a:srgbClr val="7F7F7F"/>
                </a:solidFill>
                <a:cs typeface="Arial" pitchFamily="34" charset="0"/>
              </a:rPr>
              <a:t>2016 </a:t>
            </a: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Accenture  All rights reserved.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4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2" y="1381125"/>
            <a:ext cx="4025898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60900" y="1381125"/>
            <a:ext cx="4025898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7F7F7F"/>
                </a:solidFill>
                <a:cs typeface="Arial" pitchFamily="34" charset="0"/>
              </a:rPr>
              <a:t>2016 </a:t>
            </a: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Accenture  All rights reserved.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2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7F7F7F"/>
                </a:solidFill>
                <a:cs typeface="Arial" pitchFamily="34" charset="0"/>
              </a:rPr>
              <a:t>2014 </a:t>
            </a: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Accenture 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3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7F7F7F"/>
                </a:solidFill>
                <a:cs typeface="Arial" pitchFamily="34" charset="0"/>
              </a:rPr>
              <a:t>2014 </a:t>
            </a:r>
            <a:r>
              <a:rPr lang="en-US" sz="900" dirty="0">
                <a:solidFill>
                  <a:srgbClr val="7F7F7F"/>
                </a:solidFill>
                <a:cs typeface="Arial" pitchFamily="34" charset="0"/>
              </a:rPr>
              <a:t>Accenture  All rights reserved.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4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5" y="1640439"/>
            <a:ext cx="8207375" cy="4741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1730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tabLst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468315" y="1102301"/>
            <a:ext cx="8207375" cy="538139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>
              <a:buNone/>
              <a:defRPr lang="de-DE" sz="16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nb-NO" noProof="0" smtClean="0"/>
              <a:t>Textmasterformate durch Klicken bearbeiten</a:t>
            </a:r>
            <a:endParaRPr lang="nb-NO" noProof="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rgbClr val="006699"/>
                </a:solidFill>
              </a:defRPr>
            </a:lvl1pPr>
          </a:lstStyle>
          <a:p>
            <a:r>
              <a:rPr lang="nb-NO" dirty="0" err="1" smtClean="0"/>
              <a:t>Titelmasterformat</a:t>
            </a:r>
            <a:r>
              <a:rPr lang="nb-NO" dirty="0" smtClean="0"/>
              <a:t> </a:t>
            </a:r>
            <a:r>
              <a:rPr lang="nb-NO" dirty="0" err="1" smtClean="0"/>
              <a:t>durch</a:t>
            </a:r>
            <a:r>
              <a:rPr lang="nb-NO" dirty="0" smtClean="0"/>
              <a:t> </a:t>
            </a:r>
            <a:r>
              <a:rPr lang="nb-NO" dirty="0" err="1" smtClean="0"/>
              <a:t>Klicken</a:t>
            </a:r>
            <a:r>
              <a:rPr lang="nb-NO" dirty="0" smtClean="0"/>
              <a:t> bearbeiten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73594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White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ro_14812799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" b="563"/>
          <a:stretch/>
        </p:blipFill>
        <p:spPr>
          <a:xfrm>
            <a:off x="0" y="-1"/>
            <a:ext cx="9144000" cy="691633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788" y="5088467"/>
            <a:ext cx="4024312" cy="1233311"/>
          </a:xfrm>
        </p:spPr>
        <p:txBody>
          <a:bodyPr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dirty="0" smtClean="0"/>
              <a:t>Master Title Slide Headline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723132" y="1790952"/>
            <a:ext cx="3074395" cy="2060440"/>
            <a:chOff x="5701703" y="682760"/>
            <a:chExt cx="3074395" cy="2060440"/>
          </a:xfrm>
        </p:grpSpPr>
        <p:sp>
          <p:nvSpPr>
            <p:cNvPr id="6" name="Freeform 5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166" y="2882425"/>
            <a:ext cx="1410840" cy="2206042"/>
          </a:xfrm>
          <a:prstGeom prst="rect">
            <a:avLst/>
          </a:prstGeom>
        </p:spPr>
      </p:pic>
      <p:cxnSp>
        <p:nvCxnSpPr>
          <p:cNvPr id="13" name="Straight Connector 9"/>
          <p:cNvCxnSpPr>
            <a:cxnSpLocks noChangeShapeType="1"/>
          </p:cNvCxnSpPr>
          <p:nvPr userDrawn="1"/>
        </p:nvCxnSpPr>
        <p:spPr bwMode="auto">
          <a:xfrm>
            <a:off x="452437" y="1157637"/>
            <a:ext cx="86915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grpSp>
        <p:nvGrpSpPr>
          <p:cNvPr id="19" name="Group 18"/>
          <p:cNvGrpSpPr/>
          <p:nvPr userDrawn="1"/>
        </p:nvGrpSpPr>
        <p:grpSpPr>
          <a:xfrm>
            <a:off x="459320" y="411156"/>
            <a:ext cx="2183719" cy="635721"/>
            <a:chOff x="448031" y="5788818"/>
            <a:chExt cx="2183719" cy="63572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41" y="849043"/>
            <a:ext cx="4779497" cy="2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6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">
    <p:bg>
      <p:bgPr>
        <a:solidFill>
          <a:srgbClr val="008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5613" y="4260146"/>
            <a:ext cx="8232775" cy="116280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Master Divider Slide Headline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0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5" y="1640439"/>
            <a:ext cx="8207375" cy="4741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1730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tabLst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09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468315" y="1102301"/>
            <a:ext cx="8207375" cy="538139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>
              <a:buNone/>
              <a:defRPr lang="de-DE" sz="16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nb-NO" noProof="0" smtClean="0"/>
              <a:t>Textmasterformate durch Klicken bearbeiten</a:t>
            </a:r>
            <a:endParaRPr lang="nb-NO" noProof="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rgbClr val="006699"/>
                </a:solidFill>
              </a:defRPr>
            </a:lvl1pPr>
          </a:lstStyle>
          <a:p>
            <a:r>
              <a:rPr lang="nb-NO" dirty="0" err="1" smtClean="0"/>
              <a:t>Titelmasterformat</a:t>
            </a:r>
            <a:r>
              <a:rPr lang="nb-NO" dirty="0" smtClean="0"/>
              <a:t> </a:t>
            </a:r>
            <a:r>
              <a:rPr lang="nb-NO" dirty="0" err="1" smtClean="0"/>
              <a:t>durch</a:t>
            </a:r>
            <a:r>
              <a:rPr lang="nb-NO" dirty="0" smtClean="0"/>
              <a:t> </a:t>
            </a:r>
            <a:r>
              <a:rPr lang="nb-NO" dirty="0" err="1" smtClean="0"/>
              <a:t>Klicken</a:t>
            </a:r>
            <a:r>
              <a:rPr lang="nb-NO" dirty="0" smtClean="0"/>
              <a:t> bearbeiten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14687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511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chemeClr val="accent4"/>
                </a:solidFill>
              </a:defRPr>
            </a:lvl1pPr>
            <a:lvl2pPr marL="231775" indent="-231775">
              <a:spcBef>
                <a:spcPts val="624"/>
              </a:spcBef>
              <a:buFont typeface="Arial" pitchFamily="34" charset="0"/>
              <a:buChar char="•"/>
              <a:defRPr/>
            </a:lvl2pPr>
            <a:lvl3pPr marL="457200" indent="-231775">
              <a:buFont typeface="Arial" pitchFamily="34" charset="0"/>
              <a:buChar char="–"/>
              <a:defRPr/>
            </a:lvl3pPr>
            <a:lvl4pPr marL="688975" indent="-225425">
              <a:buFont typeface="Arial" pitchFamily="34" charset="0"/>
              <a:buChar char="•"/>
              <a:defRPr/>
            </a:lvl4pPr>
            <a:lvl5pPr marL="914400" indent="-225425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39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381125"/>
            <a:ext cx="4025899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659314" y="1381125"/>
            <a:ext cx="4025899" cy="482441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90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2" y="1381125"/>
            <a:ext cx="4025898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660900" y="1381125"/>
            <a:ext cx="4025898" cy="48244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chemeClr val="accent4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374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741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32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FFFFFF"/>
                </a:solidFill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FFFFFF"/>
                </a:solidFill>
                <a:cs typeface="Arial" pitchFamily="34" charset="0"/>
              </a:rPr>
              <a:t>2016</a:t>
            </a:r>
            <a:r>
              <a:rPr lang="en-US" sz="900" baseline="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900" dirty="0" smtClean="0">
                <a:solidFill>
                  <a:srgbClr val="FFFFFF"/>
                </a:solidFill>
                <a:cs typeface="Arial" pitchFamily="34" charset="0"/>
              </a:rPr>
              <a:t>Accenture  </a:t>
            </a:r>
            <a:r>
              <a:rPr lang="en-US" sz="900" dirty="0">
                <a:solidFill>
                  <a:srgbClr val="FFFFFF"/>
                </a:solidFill>
                <a:cs typeface="Arial" pitchFamily="34" charset="0"/>
              </a:rPr>
              <a:t>All rights reserved.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FFFFF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7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310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901371"/>
            <a:ext cx="8228012" cy="430416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Tx/>
              <a:buSzPct val="100000"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Tx/>
              <a:buSzPct val="100000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Tx/>
              <a:buSzPct val="100000"/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Tx/>
              <a:buSzPct val="100000"/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Tx/>
              <a:buSzPct val="100000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461037" y="94344"/>
            <a:ext cx="8205261" cy="100897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13" name="TextBox 12"/>
          <p:cNvSpPr txBox="1">
            <a:spLocks/>
          </p:cNvSpPr>
          <p:nvPr userDrawn="1"/>
        </p:nvSpPr>
        <p:spPr>
          <a:xfrm>
            <a:off x="8140355" y="6575425"/>
            <a:ext cx="548033" cy="1285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97A8DCA-8F96-49CD-B4D5-7AC92F955860}" type="slidenum">
              <a:rPr lang="en-CA" sz="900" smtClean="0">
                <a:solidFill>
                  <a:srgbClr val="9B9B9B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900" dirty="0">
              <a:solidFill>
                <a:srgbClr val="9B9B9B"/>
              </a:solidFill>
              <a:cs typeface="Arial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1271588"/>
            <a:ext cx="8288338" cy="3762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29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8315" y="1102300"/>
            <a:ext cx="8207375" cy="5279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Titelmasterformat durch Klicken bearbeiten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2043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1288679"/>
              </p:ext>
            </p:ext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315" y="1102302"/>
            <a:ext cx="3923687" cy="440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600" b="1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nb-NO" noProof="0" smtClean="0"/>
              <a:t>Textmasterformate durch Klicken bearbeiten</a:t>
            </a:r>
            <a:endParaRPr lang="nb-NO" noProof="0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52001" y="1102302"/>
            <a:ext cx="3923689" cy="4402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en-US" sz="1600" b="1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>
              <a:defRPr b="1">
                <a:solidFill>
                  <a:schemeClr val="accent3"/>
                </a:solidFill>
              </a:defRPr>
            </a:lvl2pPr>
            <a:lvl3pPr>
              <a:defRPr b="1">
                <a:solidFill>
                  <a:schemeClr val="accent3"/>
                </a:solidFill>
              </a:defRPr>
            </a:lvl3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nb-NO" noProof="0" smtClean="0"/>
              <a:t>Textmasterformate durch Klicken bearbeiten</a:t>
            </a:r>
            <a:endParaRPr lang="nb-NO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68314" y="1640439"/>
            <a:ext cx="3923686" cy="47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5"/>
          </p:nvPr>
        </p:nvSpPr>
        <p:spPr>
          <a:xfrm>
            <a:off x="4752001" y="1640439"/>
            <a:ext cx="3935893" cy="47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Titelmasterformat durch Klicken bearbeiten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38560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68314" y="1102300"/>
            <a:ext cx="3923686" cy="5279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5"/>
          </p:nvPr>
        </p:nvSpPr>
        <p:spPr>
          <a:xfrm>
            <a:off x="4752001" y="1102300"/>
            <a:ext cx="3935893" cy="5279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b-NO" noProof="0" smtClean="0"/>
              <a:t>Textmasterformate durch Klicken bearbeiten</a:t>
            </a:r>
          </a:p>
          <a:p>
            <a:pPr lvl="1"/>
            <a:r>
              <a:rPr lang="nb-NO" noProof="0" smtClean="0"/>
              <a:t>Zweite Ebene</a:t>
            </a:r>
          </a:p>
          <a:p>
            <a:pPr lvl="2"/>
            <a:r>
              <a:rPr lang="nb-NO" noProof="0" smtClean="0"/>
              <a:t>Dritte Ebene</a:t>
            </a:r>
          </a:p>
          <a:p>
            <a:pPr lvl="3"/>
            <a:r>
              <a:rPr lang="nb-NO" noProof="0" smtClean="0"/>
              <a:t>Vierte Ebene</a:t>
            </a:r>
          </a:p>
          <a:p>
            <a:pPr lvl="4"/>
            <a:r>
              <a:rPr lang="nb-NO" noProof="0" smtClean="0"/>
              <a:t>Fünfte Ebene</a:t>
            </a:r>
            <a:endParaRPr lang="nb-NO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Titelmasterformat durch Klicken bearbeiten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75677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el 17"/>
          <p:cNvSpPr>
            <a:spLocks noGrp="1"/>
          </p:cNvSpPr>
          <p:nvPr>
            <p:ph type="title"/>
          </p:nvPr>
        </p:nvSpPr>
        <p:spPr bwMode="auto">
          <a:xfrm>
            <a:off x="468315" y="4653137"/>
            <a:ext cx="8207375" cy="1323975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sz="3600" b="1" i="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nb-NO" noProof="0" smtClean="0"/>
              <a:t>Titelmasterformat durch Klicken bearbeiten</a:t>
            </a:r>
            <a:endParaRPr lang="nb-NO" noProof="0"/>
          </a:p>
        </p:txBody>
      </p:sp>
      <p:sp>
        <p:nvSpPr>
          <p:cNvPr id="10" name="AMC_Footer"/>
          <p:cNvSpPr txBox="1">
            <a:spLocks/>
          </p:cNvSpPr>
          <p:nvPr userDrawn="1"/>
        </p:nvSpPr>
        <p:spPr>
          <a:xfrm>
            <a:off x="468315" y="6569076"/>
            <a:ext cx="5005251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sz="800" smtClean="0">
                <a:solidFill>
                  <a:srgbClr val="FFFFFF"/>
                </a:solidFill>
                <a:cs typeface="Arial" pitchFamily="34" charset="0"/>
              </a:rPr>
              <a:t>Copyright © 2012 Accenture. All rights reserved.</a:t>
            </a:r>
            <a:endParaRPr lang="nb-NO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Inhaltsplatzhalter 13"/>
          <p:cNvSpPr txBox="1">
            <a:spLocks/>
          </p:cNvSpPr>
          <p:nvPr userDrawn="1"/>
        </p:nvSpPr>
        <p:spPr>
          <a:xfrm>
            <a:off x="8284937" y="6569076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nb-NO" sz="800" smtClean="0">
                <a:solidFill>
                  <a:srgbClr val="FFFFFF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nb-NO" sz="8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747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MC_Footer"/>
          <p:cNvSpPr txBox="1">
            <a:spLocks/>
          </p:cNvSpPr>
          <p:nvPr userDrawn="1"/>
        </p:nvSpPr>
        <p:spPr>
          <a:xfrm>
            <a:off x="468315" y="6569076"/>
            <a:ext cx="5005251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sz="800" smtClean="0">
                <a:solidFill>
                  <a:srgbClr val="FFFFFF"/>
                </a:solidFill>
                <a:cs typeface="Arial" pitchFamily="34" charset="0"/>
              </a:rPr>
              <a:t>Copyright © 2012 Accenture. All rights reserved.</a:t>
            </a:r>
            <a:endParaRPr lang="nb-NO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9" name="Inhaltsplatzhalter 13"/>
          <p:cNvSpPr txBox="1">
            <a:spLocks/>
          </p:cNvSpPr>
          <p:nvPr userDrawn="1"/>
        </p:nvSpPr>
        <p:spPr>
          <a:xfrm>
            <a:off x="8284937" y="6569076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nb-NO" sz="800" smtClean="0">
                <a:solidFill>
                  <a:srgbClr val="FFFFFF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nb-NO" sz="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AMC_Footer"/>
          <p:cNvSpPr txBox="1">
            <a:spLocks/>
          </p:cNvSpPr>
          <p:nvPr userDrawn="1"/>
        </p:nvSpPr>
        <p:spPr>
          <a:xfrm>
            <a:off x="468315" y="6694376"/>
            <a:ext cx="619191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nb-NO" sz="800" dirty="0" smtClean="0">
                <a:solidFill>
                  <a:prstClr val="black"/>
                </a:solidFill>
                <a:cs typeface="Arial" pitchFamily="34" charset="0"/>
              </a:rPr>
              <a:t>Copyright © </a:t>
            </a:r>
            <a:r>
              <a:rPr lang="nb-NO" sz="800" dirty="0" smtClean="0">
                <a:solidFill>
                  <a:srgbClr val="000000"/>
                </a:solidFill>
                <a:cs typeface="Arial" pitchFamily="34" charset="0"/>
              </a:rPr>
              <a:t>2012</a:t>
            </a:r>
            <a:r>
              <a:rPr lang="nb-NO" sz="800" dirty="0" smtClean="0">
                <a:solidFill>
                  <a:prstClr val="black"/>
                </a:solidFill>
                <a:cs typeface="Arial" pitchFamily="34" charset="0"/>
              </a:rPr>
              <a:t> Accenture. All </a:t>
            </a:r>
            <a:r>
              <a:rPr lang="nb-NO" sz="800" dirty="0" err="1" smtClean="0">
                <a:solidFill>
                  <a:prstClr val="black"/>
                </a:solidFill>
                <a:cs typeface="Arial" pitchFamily="34" charset="0"/>
              </a:rPr>
              <a:t>rights</a:t>
            </a:r>
            <a:r>
              <a:rPr lang="nb-NO" sz="8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nb-NO" sz="800" dirty="0" err="1" smtClean="0">
                <a:solidFill>
                  <a:prstClr val="black"/>
                </a:solidFill>
                <a:cs typeface="Arial" pitchFamily="34" charset="0"/>
              </a:rPr>
              <a:t>reserved</a:t>
            </a:r>
            <a:r>
              <a:rPr lang="nb-NO" sz="800" dirty="0" smtClean="0">
                <a:solidFill>
                  <a:prstClr val="black"/>
                </a:solidFill>
                <a:cs typeface="Arial" pitchFamily="34" charset="0"/>
              </a:rPr>
              <a:t>.</a:t>
            </a:r>
            <a:endParaRPr lang="nb-NO" sz="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" name="Inhaltsplatzhalter 13"/>
          <p:cNvSpPr txBox="1">
            <a:spLocks/>
          </p:cNvSpPr>
          <p:nvPr userDrawn="1"/>
        </p:nvSpPr>
        <p:spPr>
          <a:xfrm>
            <a:off x="8275019" y="6569076"/>
            <a:ext cx="396739" cy="22701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>
              <a:defRPr/>
            </a:pPr>
            <a:fld id="{EB578BD5-E3A8-4354-91BC-79CE4598B8D1}" type="slidenum">
              <a:rPr lang="nb-NO" sz="800" smtClean="0">
                <a:solidFill>
                  <a:prstClr val="black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nb-NO" sz="80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14" name="Objek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1"/>
          <a:ext cx="158750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58750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68315" y="1443038"/>
            <a:ext cx="8207375" cy="1323975"/>
          </a:xfrm>
        </p:spPr>
        <p:txBody>
          <a:bodyPr wrap="square" lIns="0" tIns="0" rIns="0" bIns="72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sz="3600" b="1" i="0">
                <a:solidFill>
                  <a:schemeClr val="accent2"/>
                </a:solidFill>
                <a:latin typeface="Arial"/>
              </a:defRPr>
            </a:lvl1pPr>
          </a:lstStyle>
          <a:p>
            <a:r>
              <a:rPr lang="nb-NO" noProof="0" smtClean="0"/>
              <a:t>Titelmasterformat durch Klicken bearbeiten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2447973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98926" y="16808"/>
            <a:ext cx="8546148" cy="8919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5188" y="6349524"/>
            <a:ext cx="14208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ED11E4-D473-4795-ADA8-862F4B01EB9B}" type="datetime1">
              <a:rPr lang="nb-NO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30.03.2016</a:t>
            </a:fld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500313" y="6349524"/>
            <a:ext cx="42148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336012" y="6349524"/>
            <a:ext cx="78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E0CA87-47C1-4787-BB6C-7307010101CA}" type="slidenum">
              <a:rPr lang="nb-NO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2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re tittel og sub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98926" y="16808"/>
            <a:ext cx="8546148" cy="8919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65188" y="6349524"/>
            <a:ext cx="14208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ED11E4-D473-4795-ADA8-862F4B01EB9B}" type="datetime1">
              <a:rPr lang="nb-NO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30.03.2016</a:t>
            </a:fld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500313" y="6349524"/>
            <a:ext cx="42148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336012" y="6349524"/>
            <a:ext cx="78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E0CA87-47C1-4787-BB6C-7307010101CA}" type="slidenum">
              <a:rPr lang="nb-NO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2" y="981075"/>
            <a:ext cx="6119813" cy="28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600" b="1" smtClean="0">
                <a:solidFill>
                  <a:schemeClr val="accent1"/>
                </a:solidFill>
              </a:defRPr>
            </a:lvl1pPr>
            <a:lvl2pPr>
              <a:defRPr lang="en-US" sz="3000" b="1" smtClean="0">
                <a:latin typeface="Arial" pitchFamily="-106" charset="0"/>
                <a:ea typeface="ＭＳ Ｐゴシック" charset="-128"/>
                <a:cs typeface="ＭＳ Ｐゴシック" charset="-128"/>
              </a:defRPr>
            </a:lvl2pPr>
            <a:lvl3pPr>
              <a:defRPr lang="en-US" sz="3000" b="1" smtClean="0">
                <a:latin typeface="Arial" pitchFamily="-106" charset="0"/>
                <a:ea typeface="ＭＳ Ｐゴシック" charset="-128"/>
                <a:cs typeface="ＭＳ Ｐゴシック" charset="-128"/>
              </a:defRPr>
            </a:lvl3pPr>
            <a:lvl4pPr>
              <a:defRPr lang="en-US" sz="3000" b="1" smtClean="0">
                <a:latin typeface="Arial" pitchFamily="-106" charset="0"/>
                <a:ea typeface="ＭＳ Ｐゴシック" charset="-128"/>
                <a:cs typeface="ＭＳ Ｐゴシック" charset="-128"/>
              </a:defRPr>
            </a:lvl4pPr>
            <a:lvl5pPr>
              <a:defRPr lang="en-US" sz="3000" b="1">
                <a:latin typeface="Arial" pitchFamily="-106" charset="0"/>
                <a:ea typeface="ＭＳ Ｐゴシック" charset="-128"/>
                <a:cs typeface="ＭＳ Ｐゴシック" charset="-128"/>
              </a:defRPr>
            </a:lvl5pPr>
          </a:lstStyle>
          <a:p>
            <a:pPr lvl="0">
              <a:spcBef>
                <a:spcPct val="0"/>
              </a:spcBef>
            </a:pPr>
            <a:r>
              <a:rPr lang="nb-NO" smtClean="0"/>
              <a:t>Subtitle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31094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oleObject" Target="../embeddings/oleObject6.bin"/><Relationship Id="rId5" Type="http://schemas.openxmlformats.org/officeDocument/2006/relationships/slideLayout" Target="../slideLayouts/slideLayout15.xml"/><Relationship Id="rId10" Type="http://schemas.openxmlformats.org/officeDocument/2006/relationships/tags" Target="../tags/tag7.xml"/><Relationship Id="rId4" Type="http://schemas.openxmlformats.org/officeDocument/2006/relationships/slideLayout" Target="../slideLayouts/slideLayout14.xml"/><Relationship Id="rId9" Type="http://schemas.openxmlformats.org/officeDocument/2006/relationships/vmlDrawing" Target="../drawings/vmlDrawing6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7421684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platzhalter 11"/>
          <p:cNvSpPr>
            <a:spLocks noGrp="1"/>
          </p:cNvSpPr>
          <p:nvPr>
            <p:ph type="title"/>
          </p:nvPr>
        </p:nvSpPr>
        <p:spPr bwMode="auto">
          <a:xfrm>
            <a:off x="468315" y="1"/>
            <a:ext cx="8203443" cy="1102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nb-NO" noProof="0" smtClean="0"/>
              <a:t>Titelmasterformat durch Klicken bearbeiten</a:t>
            </a:r>
            <a:endParaRPr lang="nb-NO" noProof="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68315" y="1102300"/>
            <a:ext cx="86756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7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8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7462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88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294917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81125"/>
            <a:ext cx="8228012" cy="4824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1035" y="170122"/>
            <a:ext cx="8205261" cy="7855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664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31775" algn="l" defTabSz="914400" rtl="0" eaLnBrk="1" latinLnBrk="0" hangingPunct="1">
        <a:lnSpc>
          <a:spcPct val="100000"/>
        </a:lnSpc>
        <a:spcBef>
          <a:spcPts val="624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0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lnSpc>
          <a:spcPct val="100000"/>
        </a:lnSpc>
        <a:spcBef>
          <a:spcPts val="528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8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lnSpc>
          <a:spcPct val="100000"/>
        </a:lnSpc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6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81125"/>
            <a:ext cx="8228012" cy="4824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1035" y="170122"/>
            <a:ext cx="8205261" cy="7855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44500" y="657225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rgbClr val="858789"/>
                </a:solidFill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srgbClr val="858789"/>
                </a:solidFill>
                <a:cs typeface="Arial" pitchFamily="34" charset="0"/>
              </a:rPr>
              <a:t>2016 </a:t>
            </a:r>
            <a:r>
              <a:rPr lang="en-US" sz="900" dirty="0">
                <a:solidFill>
                  <a:srgbClr val="858789"/>
                </a:solidFill>
                <a:cs typeface="Arial" pitchFamily="34" charset="0"/>
              </a:rPr>
              <a:t>Accenture  All rights reserved.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858789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8587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b="1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6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31775" algn="l" defTabSz="914400" rtl="0" eaLnBrk="1" latinLnBrk="0" hangingPunct="1">
        <a:lnSpc>
          <a:spcPct val="100000"/>
        </a:lnSpc>
        <a:spcBef>
          <a:spcPts val="624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lnSpc>
          <a:spcPct val="100000"/>
        </a:lnSpc>
        <a:spcBef>
          <a:spcPts val="576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20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lnSpc>
          <a:spcPct val="100000"/>
        </a:lnSpc>
        <a:spcBef>
          <a:spcPts val="528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–"/>
        <a:defRPr sz="18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lnSpc>
          <a:spcPct val="100000"/>
        </a:lnSpc>
        <a:spcBef>
          <a:spcPts val="480"/>
        </a:spcBef>
        <a:spcAft>
          <a:spcPts val="0"/>
        </a:spcAft>
        <a:buClr>
          <a:schemeClr val="tx1"/>
        </a:buClr>
        <a:buSzPct val="80000"/>
        <a:buFont typeface="Arial" pitchFamily="34" charset="0"/>
        <a:buChar char="•"/>
        <a:defRPr sz="1600" kern="1200" baseline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tags" Target="../tags/tag45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63" Type="http://schemas.openxmlformats.org/officeDocument/2006/relationships/hyperlink" Target="http://www.google.no/url?sa=t&amp;rct=j&amp;q=&amp;esrc=s&amp;source=web&amp;cd=1&amp;cad=rja&amp;uact=8&amp;ved=0ahUKEwjjkbXfrObLAhXMiywKHfZrB3IQFggdMAA&amp;url=http://www.smartcitybaerum.no/prosjekter/PublishingImages/Pages/Integratet-transportation-at-Fornebu/SmartCity%20B%C3%A6rum%20-%20Integrerte%20transportl%C3%B8sninger%20p%C3%A5%20Fornebu.pdf&amp;usg=AFQjCNEbs5yljrmmvEuMyw1sKnQL6ue23A&amp;sig2=-OFO9Kddfd15aiQ1qCpAgA" TargetMode="Externa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tags" Target="../tags/tag35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chart" Target="../charts/chart2.xml"/><Relationship Id="rId1" Type="http://schemas.openxmlformats.org/officeDocument/2006/relationships/vmlDrawing" Target="../drawings/vmlDrawing7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3" Type="http://schemas.openxmlformats.org/officeDocument/2006/relationships/tags" Target="../tags/tag59.xml"/><Relationship Id="rId58" Type="http://schemas.openxmlformats.org/officeDocument/2006/relationships/oleObject" Target="../embeddings/oleObject7.bin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notesSlide" Target="../notesSlides/notesSlide2.xml"/><Relationship Id="rId61" Type="http://schemas.openxmlformats.org/officeDocument/2006/relationships/image" Target="../media/image10.emf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oleObject" Target="../embeddings/oleObject8.bin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56" Type="http://schemas.openxmlformats.org/officeDocument/2006/relationships/slideLayout" Target="../slideLayouts/slideLayout11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86627" y="5196077"/>
            <a:ext cx="5774487" cy="1329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lnSpc>
                <a:spcPct val="85000"/>
              </a:lnSpc>
              <a:spcAft>
                <a:spcPts val="0"/>
              </a:spcAft>
            </a:pPr>
            <a:r>
              <a:rPr lang="nb-NO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Dialogkonferanse om fremtidens mobilitetsmarked</a:t>
            </a:r>
            <a:endParaRPr lang="nb-NO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86988" y="6093296"/>
            <a:ext cx="6693324" cy="6234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defRPr sz="36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8000" indent="0" algn="l" defTabSz="9144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–"/>
              <a:defRPr sz="18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000" i="1" dirty="0" err="1" smtClean="0"/>
              <a:t>Hvordan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oppnå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økt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mobilietssamarbeid</a:t>
            </a:r>
            <a:r>
              <a:rPr lang="en-US" sz="2000" i="1" dirty="0" smtClean="0"/>
              <a:t> i Oslo &amp; </a:t>
            </a:r>
            <a:r>
              <a:rPr lang="en-US" sz="2000" i="1" dirty="0" err="1" smtClean="0"/>
              <a:t>Akershus</a:t>
            </a:r>
            <a:r>
              <a:rPr lang="en-US" sz="2000" i="1" dirty="0" smtClean="0"/>
              <a:t>? </a:t>
            </a:r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27977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804090_graphics-15-white-0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255" y="1803740"/>
            <a:ext cx="5114603" cy="3835952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30872" y="75440"/>
            <a:ext cx="8893656" cy="935551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VI SER AT PASSASJERER I DAG FORVENTER MER SØMLØSE OG TILPASSEDE TJENESTER FRA </a:t>
            </a:r>
            <a:r>
              <a:rPr lang="en-US" sz="2000" dirty="0">
                <a:solidFill>
                  <a:schemeClr val="bg2"/>
                </a:solidFill>
              </a:rPr>
              <a:t>T</a:t>
            </a:r>
            <a:r>
              <a:rPr lang="en-US" sz="2000" dirty="0" smtClean="0">
                <a:solidFill>
                  <a:schemeClr val="bg2"/>
                </a:solidFill>
              </a:rPr>
              <a:t>RANSPORTOPERATØRER </a:t>
            </a: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6789143"/>
              </p:ext>
            </p:extLst>
          </p:nvPr>
        </p:nvGraphicFramePr>
        <p:xfrm>
          <a:off x="715157" y="1216358"/>
          <a:ext cx="7825985" cy="524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6660232" y="5039496"/>
            <a:ext cx="2169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Betaling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i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flere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kanaler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7219" y="3666892"/>
            <a:ext cx="1972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Én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app for hele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reisen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5883" y="1404834"/>
            <a:ext cx="3236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Enklere</a:t>
            </a:r>
            <a:r>
              <a:rPr lang="en-US" sz="1400" dirty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betaling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706" y="5957217"/>
            <a:ext cx="3293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Sømløs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reiseplanlegging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på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tvers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av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transportalternativer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6002124"/>
            <a:ext cx="2397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Sømløs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overgang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mellom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ulike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transportalternativer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055" y="2312567"/>
            <a:ext cx="2301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Kundens</a:t>
            </a:r>
            <a:r>
              <a:rPr lang="en-US" sz="14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preferanser</a:t>
            </a:r>
            <a:r>
              <a:rPr lang="en-US" sz="14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 og </a:t>
            </a:r>
            <a:r>
              <a:rPr lang="en-US" sz="1400" b="1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reisevaner</a:t>
            </a:r>
            <a:r>
              <a:rPr lang="en-US" sz="14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ivaretas</a:t>
            </a:r>
            <a:r>
              <a:rPr lang="en-US" sz="14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endParaRPr lang="en-US" sz="1400" b="1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56" y="3590917"/>
            <a:ext cx="2173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Målrettede</a:t>
            </a:r>
            <a:r>
              <a:rPr lang="en-US" sz="1400" b="1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lojalitets</a:t>
            </a:r>
            <a:r>
              <a:rPr lang="en-US" sz="1400" b="1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-programmer for å ta </a:t>
            </a:r>
            <a:r>
              <a:rPr lang="en-US" sz="1400" b="1" dirty="0" err="1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nye</a:t>
            </a:r>
            <a:r>
              <a:rPr lang="en-US" sz="1400" b="1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markedsandeler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695" y="1393031"/>
            <a:ext cx="3236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Enklere</a:t>
            </a:r>
            <a:r>
              <a:rPr lang="en-US" sz="14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 og </a:t>
            </a:r>
            <a:r>
              <a:rPr lang="en-US" sz="1400" b="1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mer</a:t>
            </a:r>
            <a:r>
              <a:rPr lang="en-US" sz="14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fleksibel</a:t>
            </a:r>
            <a:r>
              <a:rPr lang="en-US" sz="1400" b="1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b="1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prising</a:t>
            </a:r>
            <a:endParaRPr lang="en-US" sz="1400" b="1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276" y="5043524"/>
            <a:ext cx="2572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Reiseinfo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i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sanntid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og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enkelt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tilgjengelig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6176" y="2309646"/>
            <a:ext cx="3236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Mer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tilrettelagt</a:t>
            </a:r>
            <a:r>
              <a:rPr lang="en-US" sz="1400" dirty="0" smtClean="0">
                <a:solidFill>
                  <a:prstClr val="white"/>
                </a:solidFill>
                <a:ea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ea typeface="Calibri" panose="020F0502020204030204" pitchFamily="34" charset="0"/>
              </a:rPr>
              <a:t>betaling</a:t>
            </a:r>
            <a:endParaRPr lang="en-US" sz="1400" dirty="0">
              <a:solidFill>
                <a:prstClr val="white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8889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3" name="think-cell Slide" r:id="rId58" imgW="270" imgH="270" progId="TCLayout.ActiveDocument.1">
                  <p:embed/>
                </p:oleObj>
              </mc:Choice>
              <mc:Fallback>
                <p:oleObj name="think-cell Slide" r:id="rId5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nb-NO" sz="1000" b="1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035" y="255847"/>
            <a:ext cx="8682965" cy="785553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nb-NO" sz="2000" dirty="0">
                <a:solidFill>
                  <a:srgbClr val="008899"/>
                </a:solidFill>
                <a:latin typeface="+mj-lt"/>
                <a:cs typeface="+mj-cs"/>
              </a:rPr>
              <a:t>I </a:t>
            </a:r>
            <a:r>
              <a:rPr lang="nb-NO" sz="2000" dirty="0" smtClean="0">
                <a:solidFill>
                  <a:srgbClr val="008899"/>
                </a:solidFill>
                <a:latin typeface="+mj-lt"/>
                <a:cs typeface="+mj-cs"/>
              </a:rPr>
              <a:t>EN ANALYSE </a:t>
            </a:r>
            <a:r>
              <a:rPr lang="nb-NO" sz="2000" dirty="0">
                <a:solidFill>
                  <a:srgbClr val="008899"/>
                </a:solidFill>
                <a:latin typeface="+mj-lt"/>
                <a:cs typeface="+mj-cs"/>
              </a:rPr>
              <a:t>AV INTEGRERTE TRANSPORTLØSNINGER FOR FORNEBU FANT VI </a:t>
            </a:r>
            <a:r>
              <a:rPr lang="nb-NO" sz="2000" dirty="0" smtClean="0">
                <a:solidFill>
                  <a:srgbClr val="008899"/>
                </a:solidFill>
                <a:latin typeface="+mj-lt"/>
                <a:cs typeface="+mj-cs"/>
              </a:rPr>
              <a:t>AT DET VAR EN REKKE </a:t>
            </a:r>
            <a:r>
              <a:rPr lang="nb-NO" sz="2000" dirty="0">
                <a:solidFill>
                  <a:srgbClr val="008899"/>
                </a:solidFill>
                <a:latin typeface="+mj-lt"/>
                <a:cs typeface="+mj-cs"/>
              </a:rPr>
              <a:t>TILTAK</a:t>
            </a:r>
            <a:r>
              <a:rPr lang="nb-NO" sz="2000" dirty="0" smtClean="0">
                <a:solidFill>
                  <a:srgbClr val="008899"/>
                </a:solidFill>
                <a:latin typeface="+mj-lt"/>
                <a:cs typeface="+mj-cs"/>
              </a:rPr>
              <a:t> SETT I KOMBINASJON SOM KAN MOTIVERE FOLK </a:t>
            </a:r>
            <a:r>
              <a:rPr lang="nb-NO" sz="2000" dirty="0">
                <a:solidFill>
                  <a:srgbClr val="008899"/>
                </a:solidFill>
                <a:latin typeface="+mj-lt"/>
                <a:cs typeface="+mj-cs"/>
              </a:rPr>
              <a:t>TIL Å VELGE KOLLEKTIVT</a:t>
            </a: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4826846" y="1406909"/>
            <a:ext cx="4191000" cy="2400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None/>
              <a:defRPr sz="1200" b="1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Rectangle 5"/>
          <p:cNvSpPr/>
          <p:nvPr/>
        </p:nvSpPr>
        <p:spPr bwMode="gray">
          <a:xfrm>
            <a:off x="323726" y="1988839"/>
            <a:ext cx="4032250" cy="367240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519807" y="1853876"/>
            <a:ext cx="3685872" cy="27275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>
            <a:defPPr>
              <a:defRPr lang="nb-NO"/>
            </a:defPPr>
            <a:lvl1pPr>
              <a:defRPr sz="1200" b="1"/>
            </a:lvl1pPr>
          </a:lstStyle>
          <a:p>
            <a:r>
              <a:rPr lang="en-GB" sz="1300" i="1" dirty="0" err="1"/>
              <a:t>Motivasjonsfaktorer</a:t>
            </a:r>
            <a:r>
              <a:rPr lang="en-GB" sz="1300" i="1" dirty="0"/>
              <a:t> for å </a:t>
            </a:r>
            <a:r>
              <a:rPr lang="en-GB" sz="1300" i="1" dirty="0" err="1"/>
              <a:t>reise</a:t>
            </a:r>
            <a:r>
              <a:rPr lang="en-GB" sz="1300" i="1" dirty="0"/>
              <a:t> </a:t>
            </a:r>
            <a:r>
              <a:rPr lang="en-GB" sz="1300" i="1" dirty="0" err="1"/>
              <a:t>mer</a:t>
            </a:r>
            <a:r>
              <a:rPr lang="en-GB" sz="1300" i="1" dirty="0"/>
              <a:t> </a:t>
            </a:r>
            <a:r>
              <a:rPr lang="en-GB" sz="1300" i="1" dirty="0" smtClean="0"/>
              <a:t>med </a:t>
            </a:r>
            <a:r>
              <a:rPr lang="en-GB" sz="1300" i="1" u="sng" dirty="0" smtClean="0"/>
              <a:t>buss</a:t>
            </a:r>
            <a:endParaRPr lang="en-GB" sz="1300" u="sng" dirty="0"/>
          </a:p>
        </p:txBody>
      </p:sp>
      <p:graphicFrame>
        <p:nvGraphicFramePr>
          <p:cNvPr id="18" name="Object 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83360261"/>
              </p:ext>
            </p:extLst>
          </p:nvPr>
        </p:nvGraphicFramePr>
        <p:xfrm>
          <a:off x="2445195" y="2768724"/>
          <a:ext cx="1712542" cy="266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74" name="Chart" r:id="rId60" imgW="1828800" imgH="2666910" progId="MSGraph.Chart.8">
                  <p:embed followColorScheme="full"/>
                </p:oleObj>
              </mc:Choice>
              <mc:Fallback>
                <p:oleObj name="Chart" r:id="rId60" imgW="1828800" imgH="266691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2445195" y="2768724"/>
                        <a:ext cx="1712542" cy="2666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6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971995" y="3878387"/>
            <a:ext cx="14668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100" dirty="0" err="1" smtClean="0">
                <a:sym typeface="+mn-lt"/>
              </a:rPr>
              <a:t>Flere</a:t>
            </a:r>
            <a:r>
              <a:rPr lang="en-US" sz="1100" dirty="0" smtClean="0">
                <a:sym typeface="+mn-lt"/>
              </a:rPr>
              <a:t> </a:t>
            </a:r>
            <a:r>
              <a:rPr lang="en-US" sz="1100" dirty="0" err="1" smtClean="0">
                <a:sym typeface="+mn-lt"/>
              </a:rPr>
              <a:t>kollektivavganger</a:t>
            </a:r>
            <a:r>
              <a:rPr lang="en-US" sz="1100" dirty="0" smtClean="0">
                <a:sym typeface="+mn-lt"/>
              </a:rPr>
              <a:t> i </a:t>
            </a:r>
            <a:r>
              <a:rPr lang="en-US" sz="1100" dirty="0" err="1" smtClean="0">
                <a:sym typeface="+mn-lt"/>
              </a:rPr>
              <a:t>rushtiden</a:t>
            </a:r>
            <a:endParaRPr lang="en-GB" sz="1100" dirty="0">
              <a:sym typeface="+mn-lt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292057" y="3965483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F9E8F66-0683-44E8-989C-5DBB268AA356}" type="datetime'3''''''''''''''''''3''''''''%'''''''''''''''''''''''">
              <a:rPr lang="en-US" sz="1000"/>
              <a:pPr/>
              <a:t>33%</a:t>
            </a:fld>
            <a:endParaRPr lang="en-GB" sz="1000" dirty="0">
              <a:sym typeface="+mn-lt"/>
            </a:endParaRPr>
          </a:p>
        </p:txBody>
      </p:sp>
      <p:sp>
        <p:nvSpPr>
          <p:cNvPr id="21" name="Text Placeholder 2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503487" y="3882826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952C864-9236-465A-914C-311DBA16D004}" type="datetime'''4''''''''2''''''''''%'''''''''''''''''''''''''''''''''''''''">
              <a:rPr lang="en-US" sz="1000"/>
              <a:pPr/>
              <a:t>42%</a:t>
            </a:fld>
            <a:endParaRPr lang="en-GB" sz="1000" dirty="0">
              <a:sym typeface="+mn-lt"/>
            </a:endParaRPr>
          </a:p>
        </p:txBody>
      </p:sp>
      <p:sp>
        <p:nvSpPr>
          <p:cNvPr id="22" name="Text Placeholder 5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386333" y="3573587"/>
            <a:ext cx="10525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100" dirty="0" err="1" smtClean="0"/>
              <a:t>Rabatt</a:t>
            </a:r>
            <a:r>
              <a:rPr lang="en-US" sz="1100" dirty="0" smtClean="0"/>
              <a:t> på </a:t>
            </a:r>
            <a:r>
              <a:rPr lang="en-US" sz="1100" dirty="0" err="1" smtClean="0"/>
              <a:t>Ruterkort</a:t>
            </a:r>
            <a:endParaRPr lang="en-GB" sz="1100" dirty="0">
              <a:sym typeface="+mn-lt"/>
            </a:endParaRPr>
          </a:p>
        </p:txBody>
      </p:sp>
      <p:sp>
        <p:nvSpPr>
          <p:cNvPr id="23" name="Text Placeholder 21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474912" y="3687564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974FB2A-96F1-4F75-9763-AB6DEA91AE69}" type="datetime'''''''''''4''''1''''''''''%'">
              <a:rPr lang="en-US" sz="1000"/>
              <a:pPr/>
              <a:t>41%</a:t>
            </a:fld>
            <a:endParaRPr lang="en-GB" sz="1000" dirty="0">
              <a:sym typeface="+mn-lt"/>
            </a:endParaRPr>
          </a:p>
        </p:txBody>
      </p:sp>
      <p:sp>
        <p:nvSpPr>
          <p:cNvPr id="24" name="Text Placeholder 20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589212" y="3578026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E867E2C-4FAC-40F3-B85F-F55F8FAC3599}" type="datetime'46''%'''''''''''''''''''''''''''''''''''''''">
              <a:rPr lang="en-US" sz="1000"/>
              <a:pPr/>
              <a:t>46%</a:t>
            </a:fld>
            <a:endParaRPr lang="en-GB" sz="1000" dirty="0">
              <a:sym typeface="+mn-lt"/>
            </a:endParaRPr>
          </a:p>
        </p:txBody>
      </p:sp>
      <p:sp>
        <p:nvSpPr>
          <p:cNvPr id="25" name="Text Placeholder 4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538733" y="3268787"/>
            <a:ext cx="9001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100" dirty="0" err="1" smtClean="0"/>
              <a:t>Bedre</a:t>
            </a:r>
            <a:r>
              <a:rPr lang="en-US" sz="1100" dirty="0" smtClean="0"/>
              <a:t> </a:t>
            </a:r>
            <a:r>
              <a:rPr lang="en-US" sz="1100" dirty="0" err="1" smtClean="0"/>
              <a:t>tilrettelagt</a:t>
            </a:r>
            <a:r>
              <a:rPr lang="en-US" sz="1100" dirty="0" smtClean="0"/>
              <a:t> </a:t>
            </a:r>
            <a:r>
              <a:rPr lang="en-US" sz="1100" dirty="0" err="1" smtClean="0"/>
              <a:t>busstilbud</a:t>
            </a:r>
            <a:endParaRPr lang="en-GB" sz="1100" dirty="0">
              <a:sym typeface="+mn-lt"/>
            </a:endParaRPr>
          </a:p>
        </p:txBody>
      </p:sp>
      <p:sp>
        <p:nvSpPr>
          <p:cNvPr id="28" name="Text Placeholder 19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836862" y="3382764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7CBE0D5-521F-44B8-9C7D-D72EEDFA9D0B}" type="datetime'''5''''''''''''''''''6''''''''''''''%'''''''''''''''''''''">
              <a:rPr lang="en-US" sz="10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56%</a:t>
            </a:fld>
            <a:endParaRPr lang="en-GB" sz="1000" dirty="0">
              <a:sym typeface="+mn-lt"/>
            </a:endParaRPr>
          </a:p>
        </p:txBody>
      </p:sp>
      <p:sp>
        <p:nvSpPr>
          <p:cNvPr id="29" name="Text Placeholder 18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836862" y="3273226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3B0C4F5-14B3-431F-9B44-C7058C1C70E2}" type="datetime'5''''6''''''''%'''''''">
              <a:rPr lang="en-US" sz="10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56%</a:t>
            </a:fld>
            <a:endParaRPr lang="en-GB" sz="1000" dirty="0">
              <a:sym typeface="+mn-lt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760662" y="3077964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0510B10-9BD1-44ED-A2A6-59046D0D5EB2}" type="datetime'''''''5''''''''''''''''''''''''''''''''''''''''''3%'">
              <a:rPr lang="en-US" sz="1000"/>
              <a:pPr/>
              <a:t>53%</a:t>
            </a:fld>
            <a:endParaRPr lang="en-GB" sz="1000" dirty="0">
              <a:sym typeface="+mn-lt"/>
            </a:endParaRPr>
          </a:p>
        </p:txBody>
      </p:sp>
      <p:sp>
        <p:nvSpPr>
          <p:cNvPr id="31" name="Text Placeholder 16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122613" y="2968426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18796A8-BC0E-49CA-BE54-607147F0D606}" type="datetime'''''''''''''''''68''''''''''''''''%'''">
              <a:rPr lang="en-US" sz="1000"/>
              <a:pPr/>
              <a:t>68%</a:t>
            </a:fld>
            <a:endParaRPr lang="en-GB" sz="1000" dirty="0">
              <a:sym typeface="+mn-lt"/>
            </a:endParaRPr>
          </a:p>
        </p:txBody>
      </p:sp>
      <p:sp>
        <p:nvSpPr>
          <p:cNvPr id="32" name="Text Placeholder 35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86283" y="2963987"/>
            <a:ext cx="14525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7E4093D-275E-4451-AE14-271EE7B0E561}" type="datetime'''''K''''ol''''''''lek''tivfelt ''u''t ''''av Fo''rn''ebu'">
              <a:rPr lang="en-US" sz="1100"/>
              <a:pPr/>
              <a:t>Kollektivfelt ut av Fornebu</a:t>
            </a:fld>
            <a:endParaRPr lang="en-GB" sz="1100" dirty="0">
              <a:latin typeface="Arial"/>
              <a:sym typeface="Arial"/>
            </a:endParaRPr>
          </a:p>
        </p:txBody>
      </p:sp>
      <p:sp>
        <p:nvSpPr>
          <p:cNvPr id="33" name="Text Placeholder 33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2632520" y="5170612"/>
            <a:ext cx="176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88D0745-6C88-415F-8E0F-7099AB29EF75}" type="datetime'''''''''''''''''3''''''''%'''''''''''''">
              <a:rPr lang="en-US" sz="1000"/>
              <a:pPr/>
              <a:t>3%</a:t>
            </a:fld>
            <a:endParaRPr lang="en-GB" sz="1000" dirty="0">
              <a:sym typeface="+mn-lt"/>
            </a:endParaRPr>
          </a:p>
        </p:txBody>
      </p:sp>
      <p:sp>
        <p:nvSpPr>
          <p:cNvPr id="34" name="Text Placeholder 26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823020" y="4146674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9D69087-3232-4280-8786-3D79A2B14819}" type="datetime'''''''''''11''%'''''''''''''''''''''''''''''''">
              <a:rPr lang="en-US" sz="10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11%</a:t>
            </a:fld>
            <a:endParaRPr lang="en-GB" sz="1000" dirty="0">
              <a:sym typeface="+mn-lt"/>
            </a:endParaRPr>
          </a:p>
        </p:txBody>
      </p:sp>
      <p:sp>
        <p:nvSpPr>
          <p:cNvPr id="35" name="Text Placeholder 1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02108" y="5097587"/>
            <a:ext cx="18367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100" dirty="0" err="1" smtClean="0">
                <a:sym typeface="+mn-lt"/>
              </a:rPr>
              <a:t>Mulighet</a:t>
            </a:r>
            <a:r>
              <a:rPr lang="en-GB" sz="1100" dirty="0" smtClean="0">
                <a:sym typeface="+mn-lt"/>
              </a:rPr>
              <a:t> for å </a:t>
            </a:r>
            <a:r>
              <a:rPr lang="en-GB" sz="1100" dirty="0" err="1" smtClean="0">
                <a:sym typeface="+mn-lt"/>
              </a:rPr>
              <a:t>arbeide</a:t>
            </a:r>
            <a:r>
              <a:rPr lang="en-GB" sz="1100" dirty="0" smtClean="0">
                <a:sym typeface="+mn-lt"/>
              </a:rPr>
              <a:t> på </a:t>
            </a:r>
            <a:r>
              <a:rPr lang="en-GB" sz="1100" dirty="0" err="1" smtClean="0">
                <a:sym typeface="+mn-lt"/>
              </a:rPr>
              <a:t>reisen</a:t>
            </a:r>
            <a:endParaRPr lang="en-GB" sz="1100" dirty="0">
              <a:sym typeface="+mn-lt"/>
            </a:endParaRPr>
          </a:p>
        </p:txBody>
      </p:sp>
      <p:sp>
        <p:nvSpPr>
          <p:cNvPr id="36" name="Text Placeholder 10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200595" y="4487987"/>
            <a:ext cx="12382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280AEA45-0BB4-4609-B9A6-629C71B97E3E}" type="datetime'''T''''rygg sykkel''p''''ark''''''''''''eri''ng'''''''">
              <a:rPr lang="en-US" sz="1100"/>
              <a:pPr/>
              <a:t>Trygg sykkelparkering</a:t>
            </a:fld>
            <a:endParaRPr lang="en-GB" sz="1100" dirty="0">
              <a:sym typeface="+mn-lt"/>
            </a:endParaRPr>
          </a:p>
        </p:txBody>
      </p:sp>
      <p:sp>
        <p:nvSpPr>
          <p:cNvPr id="37" name="Text Placeholder 28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2680145" y="4451474"/>
            <a:ext cx="176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1D21EB8-5C3C-4CA6-9039-73BFCB073D14}" type="datetime'5%'''">
              <a:rPr lang="en-US" sz="10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endParaRPr lang="en-GB" sz="1000" dirty="0">
              <a:sym typeface="+mn-lt"/>
            </a:endParaRPr>
          </a:p>
        </p:txBody>
      </p:sp>
      <p:sp>
        <p:nvSpPr>
          <p:cNvPr id="38" name="Text Placeholder 27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3051620" y="4256212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CEEA780-AEF2-4157-98C4-857BA6072BB3}" type="datetime'''''''''''''''''''''''''''''''''2''''''''''''''''''''0%'''''">
              <a:rPr lang="en-US" sz="1000"/>
              <a:pPr/>
              <a:t>20%</a:t>
            </a:fld>
            <a:endParaRPr lang="en-GB" sz="1000" dirty="0">
              <a:sym typeface="+mn-lt"/>
            </a:endParaRPr>
          </a:p>
        </p:txBody>
      </p:sp>
      <p:sp>
        <p:nvSpPr>
          <p:cNvPr id="39" name="Text Placeholder 29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689671" y="4561012"/>
            <a:ext cx="176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1A42A33-0DF3-4498-A983-ABC0971FCEA8}" type="datetime'''''''''''5''''''''''''''''''''''''''''''''''''''''''''%'''''">
              <a:rPr lang="en-US" sz="10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5%</a:t>
            </a:fld>
            <a:endParaRPr lang="en-GB" sz="1000" dirty="0">
              <a:sym typeface="+mn-lt"/>
            </a:endParaRPr>
          </a:p>
        </p:txBody>
      </p:sp>
      <p:sp>
        <p:nvSpPr>
          <p:cNvPr id="40" name="Text Placeholder 32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2642045" y="5061074"/>
            <a:ext cx="176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758FAB8-C43A-40B3-86B5-813B3E367DE8}" type="datetime'''''''''''''''''''''''''''3''''''''''%'">
              <a:rPr lang="en-US" sz="10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en-GB" sz="1000" dirty="0">
              <a:sym typeface="+mn-lt"/>
            </a:endParaRPr>
          </a:p>
        </p:txBody>
      </p:sp>
      <p:sp>
        <p:nvSpPr>
          <p:cNvPr id="41" name="Text Placeholder 31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2670620" y="4865812"/>
            <a:ext cx="176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276099B-C50B-4DCB-90AB-5878BBF8B219}" type="datetime'''''4''''''''''''''''''''''''%'''''''''''''''''''''''''">
              <a:rPr lang="en-US" sz="10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en-GB" sz="1000" dirty="0">
              <a:sym typeface="+mn-lt"/>
            </a:endParaRPr>
          </a:p>
        </p:txBody>
      </p:sp>
      <p:sp>
        <p:nvSpPr>
          <p:cNvPr id="42" name="Text Placeholder 30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699195" y="4756274"/>
            <a:ext cx="176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95A0E41-417F-4050-85A7-102670CF810F}" type="datetime'''''''''''''''6''''''''''''%'''''">
              <a:rPr lang="en-US" sz="1000"/>
              <a:pPr/>
              <a:t>6%</a:t>
            </a:fld>
            <a:endParaRPr lang="en-GB" sz="1000" dirty="0">
              <a:sym typeface="+mn-lt"/>
            </a:endParaRPr>
          </a:p>
        </p:txBody>
      </p:sp>
      <p:sp>
        <p:nvSpPr>
          <p:cNvPr id="43" name="Text Placeholder 11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65595" y="4792787"/>
            <a:ext cx="18732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100" dirty="0" err="1" smtClean="0">
                <a:sym typeface="+mn-lt"/>
              </a:rPr>
              <a:t>Trådløs</a:t>
            </a:r>
            <a:r>
              <a:rPr lang="en-US" sz="1100" dirty="0" smtClean="0">
                <a:sym typeface="+mn-lt"/>
              </a:rPr>
              <a:t> </a:t>
            </a:r>
            <a:r>
              <a:rPr lang="en-US" sz="1100" dirty="0" err="1" smtClean="0">
                <a:sym typeface="+mn-lt"/>
              </a:rPr>
              <a:t>internettilgang</a:t>
            </a:r>
            <a:endParaRPr lang="en-GB" sz="1100" dirty="0">
              <a:sym typeface="+mn-lt"/>
            </a:endParaRPr>
          </a:p>
        </p:txBody>
      </p:sp>
      <p:sp>
        <p:nvSpPr>
          <p:cNvPr id="44" name="Text Placeholder 9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146620" y="4183187"/>
            <a:ext cx="12922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80FFD1D-E676-40FA-968A-E594AA9E2A7A}" type="datetime'In''nfa''rtspa''r''''ker''''i''''ng'' ''f''o''r ''b''i''l'''''">
              <a:rPr lang="en-US" sz="1100"/>
              <a:pPr/>
              <a:t>Innfartsparkering for bil</a:t>
            </a:fld>
            <a:endParaRPr lang="en-GB" sz="1100" dirty="0">
              <a:sym typeface="+mn-lt"/>
            </a:endParaRPr>
          </a:p>
        </p:txBody>
      </p:sp>
      <p:sp>
        <p:nvSpPr>
          <p:cNvPr id="45" name="Rectangle 18"/>
          <p:cNvSpPr/>
          <p:nvPr>
            <p:custDataLst>
              <p:tags r:id="rId29"/>
            </p:custDataLst>
          </p:nvPr>
        </p:nvSpPr>
        <p:spPr bwMode="auto">
          <a:xfrm>
            <a:off x="3563888" y="5151983"/>
            <a:ext cx="179388" cy="133350"/>
          </a:xfrm>
          <a:prstGeom prst="rect">
            <a:avLst/>
          </a:prstGeom>
          <a:solidFill>
            <a:srgbClr val="0DC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17"/>
          <p:cNvSpPr/>
          <p:nvPr>
            <p:custDataLst>
              <p:tags r:id="rId30"/>
            </p:custDataLst>
          </p:nvPr>
        </p:nvSpPr>
        <p:spPr bwMode="auto">
          <a:xfrm>
            <a:off x="3563888" y="4948783"/>
            <a:ext cx="179388" cy="13335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Placeholder 14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794076" y="5148808"/>
            <a:ext cx="381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B3BC79C-3D2E-4B39-AE54-5F298E2F4367}" type="datetime'''''B''''i''''''''''''''l''''''''i''''''st''''''''''''e''''r'">
              <a:rPr lang="en-US" sz="11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Bilister</a:t>
            </a:fld>
            <a:endParaRPr lang="en-GB" sz="1100" dirty="0">
              <a:sym typeface="+mn-lt"/>
            </a:endParaRPr>
          </a:p>
        </p:txBody>
      </p:sp>
      <p:sp>
        <p:nvSpPr>
          <p:cNvPr id="48" name="Text Placeholder 13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794076" y="4945608"/>
            <a:ext cx="2460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4919672-F1C1-4513-8046-D56918F03949}" type="datetime'''''A''''''''''l''''l''''''e'''''''''''''' '">
              <a:rPr lang="en-US" sz="110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Alle </a:t>
            </a:fld>
            <a:endParaRPr lang="en-GB" sz="1100" dirty="0">
              <a:sym typeface="+mn-lt"/>
            </a:endParaRPr>
          </a:p>
        </p:txBody>
      </p:sp>
      <p:sp>
        <p:nvSpPr>
          <p:cNvPr id="49" name="Rectangle 5"/>
          <p:cNvSpPr/>
          <p:nvPr/>
        </p:nvSpPr>
        <p:spPr bwMode="gray">
          <a:xfrm>
            <a:off x="4560314" y="1988838"/>
            <a:ext cx="4260158" cy="367240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Placeholder 6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5326435" y="4509120"/>
            <a:ext cx="21447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100" dirty="0" err="1" smtClean="0"/>
              <a:t>Logge</a:t>
            </a:r>
            <a:r>
              <a:rPr lang="en-US" sz="1100" dirty="0" smtClean="0"/>
              <a:t> og </a:t>
            </a:r>
            <a:r>
              <a:rPr lang="en-US" sz="1100" dirty="0" err="1" smtClean="0"/>
              <a:t>følge</a:t>
            </a:r>
            <a:r>
              <a:rPr lang="en-US" sz="1100" dirty="0" smtClean="0"/>
              <a:t> </a:t>
            </a:r>
            <a:r>
              <a:rPr lang="en-US" sz="1100" dirty="0" err="1" smtClean="0"/>
              <a:t>egne</a:t>
            </a:r>
            <a:r>
              <a:rPr lang="en-US" sz="1100" dirty="0" smtClean="0"/>
              <a:t> CO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-besparelser</a:t>
            </a:r>
            <a:endParaRPr lang="en-GB" sz="1100" dirty="0">
              <a:sym typeface="+mn-lt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4810920" y="1844824"/>
            <a:ext cx="3937544" cy="27275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>
            <a:defPPr>
              <a:defRPr lang="nb-NO"/>
            </a:defPPr>
            <a:lvl1pPr>
              <a:defRPr sz="1200" b="1"/>
            </a:lvl1pPr>
          </a:lstStyle>
          <a:p>
            <a:r>
              <a:rPr lang="en-GB" sz="1300" i="1" u="sng" dirty="0" smtClean="0"/>
              <a:t>Info</a:t>
            </a:r>
            <a:r>
              <a:rPr lang="en-GB" sz="1300" i="1" dirty="0" smtClean="0"/>
              <a:t> </a:t>
            </a:r>
            <a:r>
              <a:rPr lang="en-GB" sz="1300" i="1" dirty="0" err="1" smtClean="0"/>
              <a:t>som</a:t>
            </a:r>
            <a:r>
              <a:rPr lang="en-GB" sz="1300" i="1" dirty="0" smtClean="0"/>
              <a:t> </a:t>
            </a:r>
            <a:r>
              <a:rPr lang="en-GB" sz="1300" i="1" dirty="0" err="1" smtClean="0"/>
              <a:t>motiverer</a:t>
            </a:r>
            <a:r>
              <a:rPr lang="en-GB" sz="1300" i="1" dirty="0" smtClean="0"/>
              <a:t> for </a:t>
            </a:r>
            <a:r>
              <a:rPr lang="en-GB" sz="1300" i="1" dirty="0" err="1" smtClean="0"/>
              <a:t>bruk</a:t>
            </a:r>
            <a:r>
              <a:rPr lang="en-GB" sz="1300" i="1" dirty="0" smtClean="0"/>
              <a:t> av </a:t>
            </a:r>
            <a:r>
              <a:rPr lang="en-GB" sz="1300" i="1" dirty="0" err="1" smtClean="0"/>
              <a:t>kollektivtransport</a:t>
            </a:r>
            <a:endParaRPr lang="en-GB" sz="1300" i="1" dirty="0"/>
          </a:p>
        </p:txBody>
      </p:sp>
      <p:graphicFrame>
        <p:nvGraphicFramePr>
          <p:cNvPr id="53" name="Object 1"/>
          <p:cNvGraphicFramePr>
            <a:graphicFrameLocks/>
          </p:cNvGraphicFramePr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2446324018"/>
              </p:ext>
            </p:extLst>
          </p:nvPr>
        </p:nvGraphicFramePr>
        <p:xfrm>
          <a:off x="7446267" y="2832100"/>
          <a:ext cx="1279457" cy="197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2"/>
          </a:graphicData>
        </a:graphic>
      </p:graphicFrame>
      <p:sp>
        <p:nvSpPr>
          <p:cNvPr id="54" name="Text Placeholder 70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5840785" y="3924672"/>
            <a:ext cx="16303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CA15FDC-E340-43C6-BE08-A016ABDC08E3}" type="datetime'In''''fo''t''a''vle som'''' logger'' sy''''kl''''is''t''''er'">
              <a:rPr lang="en-US" sz="1100"/>
              <a:pPr/>
              <a:t>Infotavle som logger syklister</a:t>
            </a:fld>
            <a:endParaRPr lang="en-GB" sz="1100" dirty="0">
              <a:latin typeface="Arial"/>
              <a:sym typeface="Arial"/>
            </a:endParaRPr>
          </a:p>
        </p:txBody>
      </p:sp>
      <p:sp>
        <p:nvSpPr>
          <p:cNvPr id="55" name="Text Placeholder 78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7668517" y="4583113"/>
            <a:ext cx="176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dirty="0" smtClean="0">
                <a:sym typeface="Arial"/>
              </a:rPr>
              <a:t>6%</a:t>
            </a:r>
            <a:endParaRPr lang="en-GB" sz="900" dirty="0">
              <a:latin typeface="Arial"/>
              <a:sym typeface="Arial"/>
            </a:endParaRPr>
          </a:p>
        </p:txBody>
      </p:sp>
      <p:sp>
        <p:nvSpPr>
          <p:cNvPr id="56" name="Text Placeholder 74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7716142" y="4473575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dirty="0" smtClean="0"/>
              <a:t>7%</a:t>
            </a:r>
            <a:endParaRPr lang="en-GB" sz="900" dirty="0">
              <a:latin typeface="Arial"/>
              <a:sym typeface="Arial"/>
            </a:endParaRPr>
          </a:p>
        </p:txBody>
      </p:sp>
      <p:sp>
        <p:nvSpPr>
          <p:cNvPr id="57" name="Text Placeholder 31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5545510" y="4205288"/>
            <a:ext cx="192563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298F01F-A4FD-4166-A042-94473066D60E}" type="datetime'I''nf''or''mas''j''o''ns''''''k''ampanje'' om ''mos''''jon'''">
              <a:rPr lang="en-US" sz="1100"/>
              <a:pPr/>
              <a:t>Informasjonskampanje om mosjon</a:t>
            </a:fld>
            <a:endParaRPr lang="en-GB" sz="1100" dirty="0">
              <a:latin typeface="Arial"/>
              <a:sym typeface="Arial"/>
            </a:endParaRPr>
          </a:p>
        </p:txBody>
      </p:sp>
      <p:sp>
        <p:nvSpPr>
          <p:cNvPr id="58" name="Text Placeholder 34"/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7668517" y="4278313"/>
            <a:ext cx="176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AB2C45-8B3C-4748-B36F-6232A5CE51A3}" type="datetime'''''''''''''''''''''''''7''''''''''''''%'''">
              <a:rPr lang="en-US" sz="900"/>
              <a:pPr/>
              <a:t>7%</a:t>
            </a:fld>
            <a:endParaRPr lang="en-GB" sz="900" dirty="0">
              <a:latin typeface="Arial"/>
              <a:sym typeface="Arial"/>
            </a:endParaRPr>
          </a:p>
        </p:txBody>
      </p:sp>
      <p:sp>
        <p:nvSpPr>
          <p:cNvPr id="59" name="Text Placeholder 33"/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7716142" y="4168775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dirty="0" smtClean="0"/>
              <a:t>9%</a:t>
            </a:r>
          </a:p>
        </p:txBody>
      </p:sp>
      <p:sp>
        <p:nvSpPr>
          <p:cNvPr id="60" name="Text Placeholder 23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7659463" y="4005064"/>
            <a:ext cx="176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dirty="0" smtClean="0"/>
              <a:t>7%</a:t>
            </a:r>
            <a:endParaRPr lang="en-GB" sz="900" dirty="0">
              <a:sym typeface="+mn-lt"/>
            </a:endParaRPr>
          </a:p>
        </p:txBody>
      </p:sp>
      <p:sp>
        <p:nvSpPr>
          <p:cNvPr id="61" name="Text Placeholder 22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7699274" y="3863975"/>
            <a:ext cx="17621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dirty="0" smtClean="0"/>
              <a:t>10%</a:t>
            </a:r>
            <a:endParaRPr lang="en-GB" sz="900" dirty="0">
              <a:sym typeface="+mn-lt"/>
            </a:endParaRPr>
          </a:p>
        </p:txBody>
      </p:sp>
      <p:sp>
        <p:nvSpPr>
          <p:cNvPr id="62" name="Text Placeholder 5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6159871" y="3284984"/>
            <a:ext cx="13112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A69A573-15B9-472A-AF48-075C2A53A8B2}" type="datetime'In''teg''rert rut''''e''p''''l''''a''nl''e''''g''g''e''r'''''">
              <a:rPr lang="en-US" sz="1100" smtClean="0"/>
              <a:pPr/>
              <a:t>Integrert ruteplanlegger</a:t>
            </a:fld>
            <a:r>
              <a:rPr lang="en-US" sz="1100" dirty="0" smtClean="0"/>
              <a:t> for </a:t>
            </a:r>
            <a:r>
              <a:rPr lang="en-US" sz="1100" dirty="0" err="1" smtClean="0"/>
              <a:t>flere</a:t>
            </a:r>
            <a:r>
              <a:rPr lang="en-US" sz="1100" dirty="0" smtClean="0"/>
              <a:t> </a:t>
            </a:r>
            <a:r>
              <a:rPr lang="en-US" sz="1100" dirty="0" err="1" smtClean="0"/>
              <a:t>transportmidler</a:t>
            </a:r>
            <a:endParaRPr lang="en-GB" sz="1100" dirty="0">
              <a:sym typeface="+mn-lt"/>
            </a:endParaRPr>
          </a:p>
        </p:txBody>
      </p:sp>
      <p:sp>
        <p:nvSpPr>
          <p:cNvPr id="63" name="Text Placeholder 21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8249542" y="3378770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B88EB41-4C21-4AB8-93CC-F41C17B7F0DF}" type="datetime'''''''''4''''''0''''''%'''''''''''''''''''">
              <a:rPr lang="en-US" sz="900"/>
              <a:pPr/>
              <a:t>40%</a:t>
            </a:fld>
            <a:endParaRPr lang="en-GB" sz="900" dirty="0">
              <a:sym typeface="+mn-lt"/>
            </a:endParaRPr>
          </a:p>
        </p:txBody>
      </p:sp>
      <p:sp>
        <p:nvSpPr>
          <p:cNvPr id="64" name="Text Placeholder 20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8316217" y="3264470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C86733E-CB88-4F06-B6B2-58F055CB800C}" type="datetime'''''''''''''''4''''''''4''''''%'''''''''''''''''''''''">
              <a:rPr lang="en-US" sz="900"/>
              <a:pPr/>
              <a:t>44%</a:t>
            </a:fld>
            <a:endParaRPr lang="en-GB" sz="900" dirty="0">
              <a:sym typeface="+mn-lt"/>
            </a:endParaRPr>
          </a:p>
        </p:txBody>
      </p:sp>
      <p:sp>
        <p:nvSpPr>
          <p:cNvPr id="65" name="Text Placeholder 4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5321672" y="3564632"/>
            <a:ext cx="21494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100" dirty="0" err="1" smtClean="0"/>
              <a:t>Bedre</a:t>
            </a:r>
            <a:r>
              <a:rPr lang="en-US" sz="1100" dirty="0" smtClean="0"/>
              <a:t> </a:t>
            </a:r>
            <a:r>
              <a:rPr lang="en-US" sz="1100" dirty="0" err="1" smtClean="0"/>
              <a:t>informasjon</a:t>
            </a:r>
            <a:r>
              <a:rPr lang="en-US" sz="1100" dirty="0" smtClean="0"/>
              <a:t> om gang- og </a:t>
            </a:r>
            <a:r>
              <a:rPr lang="en-US" sz="1100" dirty="0" err="1" smtClean="0"/>
              <a:t>sykkelstier</a:t>
            </a:r>
            <a:endParaRPr lang="en-GB" sz="1100" dirty="0">
              <a:sym typeface="+mn-lt"/>
            </a:endParaRPr>
          </a:p>
        </p:txBody>
      </p:sp>
      <p:sp>
        <p:nvSpPr>
          <p:cNvPr id="66" name="Text Placeholder 19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8020942" y="3682554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7B984E4-219B-47CC-BACD-FB9CEB5BA6F5}" type="datetime'''''''''''''''''''''''''''''''''''''''''2''''7%'''''''">
              <a:rPr lang="en-US" sz="900"/>
              <a:pPr/>
              <a:t>27%</a:t>
            </a:fld>
            <a:endParaRPr lang="en-GB" sz="900" dirty="0">
              <a:sym typeface="+mn-lt"/>
            </a:endParaRPr>
          </a:p>
        </p:txBody>
      </p:sp>
      <p:sp>
        <p:nvSpPr>
          <p:cNvPr id="67" name="Text Placeholder 18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8116192" y="3573016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01CE02E-74C5-4A69-9AC6-73BA9183889F}" type="datetime'''''''''''''''''''''''''''''''''33''''''''''''%'''">
              <a:rPr lang="en-US" sz="900"/>
              <a:pPr/>
              <a:t>33%</a:t>
            </a:fld>
            <a:endParaRPr lang="en-GB" sz="900" dirty="0">
              <a:sym typeface="+mn-lt"/>
            </a:endParaRPr>
          </a:p>
        </p:txBody>
      </p:sp>
      <p:sp>
        <p:nvSpPr>
          <p:cNvPr id="68" name="Text Placeholder 35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5220072" y="2976563"/>
            <a:ext cx="22510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100" dirty="0" err="1" smtClean="0"/>
              <a:t>Bedre</a:t>
            </a:r>
            <a:r>
              <a:rPr lang="en-US" sz="1100" dirty="0"/>
              <a:t> </a:t>
            </a:r>
            <a:r>
              <a:rPr lang="en-US" sz="1100" dirty="0" smtClean="0"/>
              <a:t>info om </a:t>
            </a:r>
            <a:r>
              <a:rPr lang="en-US" sz="1100" dirty="0" err="1" smtClean="0"/>
              <a:t>reisetid</a:t>
            </a:r>
            <a:r>
              <a:rPr lang="en-US" sz="1100" dirty="0" smtClean="0"/>
              <a:t> for </a:t>
            </a:r>
            <a:r>
              <a:rPr lang="en-US" sz="1100" dirty="0" err="1" smtClean="0"/>
              <a:t>ulike</a:t>
            </a:r>
            <a:r>
              <a:rPr lang="en-US" sz="1100" dirty="0" smtClean="0"/>
              <a:t> </a:t>
            </a:r>
            <a:r>
              <a:rPr lang="en-US" sz="1100" dirty="0" err="1" smtClean="0"/>
              <a:t>reisevalg</a:t>
            </a:r>
            <a:endParaRPr lang="en-GB" sz="1100" dirty="0">
              <a:latin typeface="Arial"/>
              <a:sym typeface="Arial"/>
            </a:endParaRPr>
          </a:p>
        </p:txBody>
      </p:sp>
      <p:sp>
        <p:nvSpPr>
          <p:cNvPr id="69" name="Text Placeholder 17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8659117" y="3049588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FA6CCA5-F032-49AD-9355-0FAB651ADA1E}" type="datetime'''''''''''''''''6''''''''''''''''''''4''''''%'''''''''''''''''">
              <a:rPr lang="en-US" sz="900"/>
              <a:pPr/>
              <a:t>64%</a:t>
            </a:fld>
            <a:endParaRPr lang="en-GB" sz="900" dirty="0">
              <a:sym typeface="+mn-lt"/>
            </a:endParaRPr>
          </a:p>
        </p:txBody>
      </p:sp>
      <p:sp>
        <p:nvSpPr>
          <p:cNvPr id="70" name="Text Placeholder 16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8497192" y="2940050"/>
            <a:ext cx="233363" cy="1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4288" tIns="0" rIns="14288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DFFE1F6-832C-49CB-B473-407BC82D1070}" type="datetime'''''''''''5''''''''''''''''5''%'''''''">
              <a:rPr lang="en-US" sz="900"/>
              <a:pPr/>
              <a:t>55%</a:t>
            </a:fld>
            <a:endParaRPr lang="en-GB" sz="900" dirty="0">
              <a:sym typeface="+mn-lt"/>
            </a:endParaRPr>
          </a:p>
        </p:txBody>
      </p:sp>
      <p:sp>
        <p:nvSpPr>
          <p:cNvPr id="71" name="Rectangle 18"/>
          <p:cNvSpPr/>
          <p:nvPr>
            <p:custDataLst>
              <p:tags r:id="rId52"/>
            </p:custDataLst>
          </p:nvPr>
        </p:nvSpPr>
        <p:spPr bwMode="auto">
          <a:xfrm>
            <a:off x="8172400" y="5079975"/>
            <a:ext cx="179388" cy="133350"/>
          </a:xfrm>
          <a:prstGeom prst="rect">
            <a:avLst/>
          </a:prstGeom>
          <a:solidFill>
            <a:srgbClr val="0DC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7"/>
          <p:cNvSpPr/>
          <p:nvPr>
            <p:custDataLst>
              <p:tags r:id="rId53"/>
            </p:custDataLst>
          </p:nvPr>
        </p:nvSpPr>
        <p:spPr bwMode="auto">
          <a:xfrm>
            <a:off x="8172400" y="4876775"/>
            <a:ext cx="179388" cy="13335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 Placeholder 14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402588" y="5076800"/>
            <a:ext cx="381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35D2137-F806-45FC-AC86-191A9A2B8F0C}" type="datetime'''''B''''i''''''''''''''l''''''''i''''''st''''''''''''e''''r'">
              <a:rPr lang="en-US" sz="1050"/>
              <a:pPr/>
              <a:t>Bilister</a:t>
            </a:fld>
            <a:endParaRPr lang="en-GB" sz="1050" dirty="0">
              <a:sym typeface="+mn-lt"/>
            </a:endParaRPr>
          </a:p>
        </p:txBody>
      </p:sp>
      <p:sp>
        <p:nvSpPr>
          <p:cNvPr id="74" name="Text Placeholder 13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402588" y="4873600"/>
            <a:ext cx="2460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174625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1548481-E53C-49C0-A051-178E1AB8BB76}" type="datetime'''''A''''''''''l''''l''''''e'''''''''''''' '">
              <a:rPr lang="en-US" sz="1050"/>
              <a:pPr/>
              <a:t>Alle </a:t>
            </a:fld>
            <a:endParaRPr lang="en-GB" sz="1050" dirty="0">
              <a:sym typeface="+mn-lt"/>
            </a:endParaRPr>
          </a:p>
        </p:txBody>
      </p:sp>
      <p:sp>
        <p:nvSpPr>
          <p:cNvPr id="77" name="Text Placeholder 2"/>
          <p:cNvSpPr txBox="1">
            <a:spLocks/>
          </p:cNvSpPr>
          <p:nvPr/>
        </p:nvSpPr>
        <p:spPr>
          <a:xfrm>
            <a:off x="468315" y="1102301"/>
            <a:ext cx="8207375" cy="538139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lang="de-DE" sz="1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B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Utvalgte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B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B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funn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B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fra </a:t>
            </a: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B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spørreundersøkelse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BB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BB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blant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BB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BB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ansatte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BB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på </a:t>
            </a:r>
            <a:r>
              <a:rPr kumimoji="0" lang="en-GB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BBE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Fornebu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BE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hlinkClick r:id="rId63"/>
          </p:cNvPr>
          <p:cNvSpPr/>
          <p:nvPr/>
        </p:nvSpPr>
        <p:spPr>
          <a:xfrm>
            <a:off x="198324" y="6535003"/>
            <a:ext cx="5438005" cy="22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50" dirty="0" smtClean="0">
                <a:solidFill>
                  <a:schemeClr val="tx1"/>
                </a:solidFill>
              </a:rPr>
              <a:t>Kilde: Accenture og </a:t>
            </a:r>
            <a:r>
              <a:rPr lang="nb-NO" sz="1050" dirty="0" err="1" smtClean="0">
                <a:solidFill>
                  <a:schemeClr val="tx1"/>
                </a:solidFill>
              </a:rPr>
              <a:t>SmartCity</a:t>
            </a:r>
            <a:r>
              <a:rPr lang="nb-NO" sz="1050" dirty="0" smtClean="0">
                <a:solidFill>
                  <a:schemeClr val="tx1"/>
                </a:solidFill>
              </a:rPr>
              <a:t> Bærum: Integrerte transportløsninger på Fornebu</a:t>
            </a:r>
            <a:endParaRPr lang="nb-NO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4" y="1"/>
            <a:ext cx="8231017" cy="1102299"/>
          </a:xfrm>
        </p:spPr>
        <p:txBody>
          <a:bodyPr/>
          <a:lstStyle/>
          <a:p>
            <a:r>
              <a:rPr lang="en-GB" dirty="0" smtClean="0">
                <a:solidFill>
                  <a:srgbClr val="008899"/>
                </a:solidFill>
              </a:rPr>
              <a:t>ET TETTERE SAMARBEID PÅ TVERS AV ULIKE AKTØRER, ØKT BEVISSTGJØRING OG MER FLEKSIBLE TRANSPORTLØSNINGER VIL KUNNE GI FORBEDRET MOBILITET </a:t>
            </a:r>
            <a:endParaRPr lang="en-GB" dirty="0">
              <a:solidFill>
                <a:srgbClr val="008899"/>
              </a:solidFill>
            </a:endParaRPr>
          </a:p>
        </p:txBody>
      </p:sp>
      <p:sp>
        <p:nvSpPr>
          <p:cNvPr id="5" name="Right Arrow 4"/>
          <p:cNvSpPr/>
          <p:nvPr/>
        </p:nvSpPr>
        <p:spPr bwMode="gray">
          <a:xfrm rot="5400000">
            <a:off x="2897195" y="3937575"/>
            <a:ext cx="3265164" cy="79208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4103" y="2888387"/>
            <a:ext cx="2788237" cy="22344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400" dirty="0" err="1" smtClean="0"/>
              <a:t>Styrket</a:t>
            </a:r>
            <a:r>
              <a:rPr lang="en-US" altLang="zh-CN" sz="1400" dirty="0" smtClean="0"/>
              <a:t> og </a:t>
            </a:r>
            <a:r>
              <a:rPr lang="en-US" altLang="zh-CN" sz="1400" dirty="0" err="1" smtClean="0"/>
              <a:t>mer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tilpasset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busstilbud</a:t>
            </a:r>
            <a:endParaRPr lang="en-US" altLang="zh-CN" sz="1400" dirty="0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279522" y="2869430"/>
            <a:ext cx="234764" cy="2613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74625" indent="-174625" algn="ctr" fontAlgn="ctr">
              <a:buClr>
                <a:srgbClr val="6699FF"/>
              </a:buClr>
              <a:buFont typeface="Wingdings" pitchFamily="2" charset="2"/>
              <a:buNone/>
            </a:pPr>
            <a:r>
              <a:rPr kumimoji="1" lang="en-US" altLang="ja-JP" sz="1200" b="1" dirty="0">
                <a:solidFill>
                  <a:srgbClr val="FFFFFF"/>
                </a:solidFill>
                <a:ea typeface="MS PGothic" pitchFamily="34" charset="-128"/>
              </a:rPr>
              <a:t>1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04103" y="3355612"/>
            <a:ext cx="2962379" cy="21544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400" dirty="0" err="1" smtClean="0"/>
              <a:t>Tilrettelegge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bedre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samspill</a:t>
            </a:r>
            <a:r>
              <a:rPr lang="en-US" altLang="zh-CN" sz="1400" dirty="0" smtClean="0"/>
              <a:t> med tog</a:t>
            </a:r>
            <a:endParaRPr lang="en-US" altLang="zh-CN" sz="1400" dirty="0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279522" y="3336655"/>
            <a:ext cx="234764" cy="2613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74625" indent="-174625" algn="ctr" fontAlgn="ctr">
              <a:buClr>
                <a:srgbClr val="6699FF"/>
              </a:buClr>
              <a:buFont typeface="Wingdings" pitchFamily="2" charset="2"/>
              <a:buNone/>
            </a:pPr>
            <a:r>
              <a:rPr kumimoji="1" lang="en-US" altLang="ja-JP" sz="1200" b="1" dirty="0" smtClean="0">
                <a:solidFill>
                  <a:srgbClr val="FFFFFF"/>
                </a:solidFill>
                <a:ea typeface="MS PGothic" pitchFamily="34" charset="-128"/>
              </a:rPr>
              <a:t>2</a:t>
            </a:r>
            <a:endParaRPr kumimoji="1" lang="en-US" altLang="ja-JP" sz="1200" b="1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04103" y="4290061"/>
            <a:ext cx="2788237" cy="21544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400" dirty="0" err="1" smtClean="0"/>
              <a:t>Forbedre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sykkel</a:t>
            </a:r>
            <a:r>
              <a:rPr lang="en-US" altLang="zh-CN" sz="1400" dirty="0" smtClean="0"/>
              <a:t>- og </a:t>
            </a:r>
            <a:r>
              <a:rPr lang="en-US" altLang="zh-CN" sz="1400" dirty="0" err="1" smtClean="0"/>
              <a:t>gåtilbud</a:t>
            </a:r>
            <a:r>
              <a:rPr lang="en-US" altLang="zh-CN" sz="1400" dirty="0" smtClean="0"/>
              <a:t> </a:t>
            </a:r>
            <a:endParaRPr lang="en-US" altLang="zh-CN" sz="1400" dirty="0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79522" y="3803879"/>
            <a:ext cx="234764" cy="2613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74625" indent="-174625" algn="ctr" fontAlgn="ctr">
              <a:buClr>
                <a:srgbClr val="6699FF"/>
              </a:buClr>
              <a:buFont typeface="Wingdings" pitchFamily="2" charset="2"/>
              <a:buNone/>
            </a:pPr>
            <a:r>
              <a:rPr kumimoji="1" lang="en-US" altLang="ja-JP" sz="1200" b="1" dirty="0" smtClean="0">
                <a:solidFill>
                  <a:srgbClr val="FFFFFF"/>
                </a:solidFill>
                <a:ea typeface="MS PGothic" pitchFamily="34" charset="-128"/>
              </a:rPr>
              <a:t>3</a:t>
            </a:r>
            <a:endParaRPr kumimoji="1" lang="en-US" altLang="ja-JP" sz="1200" b="1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04103" y="3822836"/>
            <a:ext cx="2962379" cy="21544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400" dirty="0" err="1" smtClean="0"/>
              <a:t>Beholde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båt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som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supplerende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tilbud</a:t>
            </a:r>
            <a:endParaRPr lang="en-US" altLang="zh-CN" sz="1400" dirty="0"/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279522" y="4271104"/>
            <a:ext cx="234764" cy="2613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74625" indent="-174625" algn="ctr" fontAlgn="ctr">
              <a:buClr>
                <a:srgbClr val="6699FF"/>
              </a:buClr>
              <a:buFont typeface="Wingdings" pitchFamily="2" charset="2"/>
              <a:buNone/>
            </a:pPr>
            <a:r>
              <a:rPr kumimoji="1" lang="en-US" altLang="ja-JP" sz="1200" b="1" dirty="0" smtClean="0">
                <a:solidFill>
                  <a:srgbClr val="FFFFFF"/>
                </a:solidFill>
                <a:ea typeface="MS PGothic" pitchFamily="34" charset="-128"/>
              </a:rPr>
              <a:t>4</a:t>
            </a:r>
            <a:endParaRPr kumimoji="1" lang="en-US" altLang="ja-JP" sz="1200" b="1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04103" y="4757285"/>
            <a:ext cx="2788237" cy="22344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400" dirty="0" err="1" smtClean="0"/>
              <a:t>Tilrettelegge</a:t>
            </a:r>
            <a:r>
              <a:rPr lang="en-US" altLang="zh-CN" sz="1400" dirty="0" smtClean="0"/>
              <a:t> for </a:t>
            </a:r>
            <a:r>
              <a:rPr lang="en-US" altLang="zh-CN" sz="1400" dirty="0" err="1" smtClean="0"/>
              <a:t>samkjøring</a:t>
            </a:r>
            <a:endParaRPr lang="en-US" altLang="zh-CN" sz="1400" dirty="0"/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279522" y="4738328"/>
            <a:ext cx="234764" cy="2613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74625" indent="-174625" algn="ctr" fontAlgn="ctr">
              <a:buClr>
                <a:srgbClr val="6699FF"/>
              </a:buClr>
              <a:buFont typeface="Wingdings" pitchFamily="2" charset="2"/>
              <a:buNone/>
            </a:pPr>
            <a:r>
              <a:rPr kumimoji="1" lang="en-US" altLang="ja-JP" sz="1200" b="1" dirty="0" smtClean="0">
                <a:solidFill>
                  <a:srgbClr val="FFFFFF"/>
                </a:solidFill>
                <a:ea typeface="MS PGothic" pitchFamily="34" charset="-128"/>
              </a:rPr>
              <a:t>5</a:t>
            </a:r>
            <a:endParaRPr kumimoji="1" lang="en-US" altLang="ja-JP" sz="1200" b="1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04103" y="5224507"/>
            <a:ext cx="2788237" cy="22344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400" dirty="0" err="1" smtClean="0"/>
              <a:t>Utjevning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av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rushtidstopper</a:t>
            </a:r>
            <a:endParaRPr lang="en-US" altLang="zh-CN" sz="1400" dirty="0"/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279522" y="5205550"/>
            <a:ext cx="234764" cy="2613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74625" indent="-174625" algn="ctr" fontAlgn="ctr">
              <a:buClr>
                <a:srgbClr val="6699FF"/>
              </a:buClr>
              <a:buFont typeface="Wingdings" pitchFamily="2" charset="2"/>
              <a:buNone/>
            </a:pPr>
            <a:r>
              <a:rPr kumimoji="1" lang="en-US" altLang="ja-JP" sz="1200" b="1" dirty="0" smtClean="0">
                <a:solidFill>
                  <a:srgbClr val="FFFFFF"/>
                </a:solidFill>
                <a:ea typeface="MS PGothic" pitchFamily="34" charset="-128"/>
              </a:rPr>
              <a:t>6</a:t>
            </a:r>
            <a:endParaRPr kumimoji="1" lang="en-US" altLang="ja-JP" sz="1200" b="1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" name="Right Arrow 17"/>
          <p:cNvSpPr/>
          <p:nvPr/>
        </p:nvSpPr>
        <p:spPr bwMode="gray">
          <a:xfrm rot="5400000">
            <a:off x="4690485" y="3937575"/>
            <a:ext cx="3265164" cy="79208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6350">
            <a:solidFill>
              <a:srgbClr val="778888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6482" y="2176511"/>
            <a:ext cx="1922570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GB" sz="1400" dirty="0" err="1" smtClean="0"/>
              <a:t>Koordinert</a:t>
            </a:r>
            <a:r>
              <a:rPr lang="en-GB" sz="1400" dirty="0" smtClean="0"/>
              <a:t> </a:t>
            </a:r>
            <a:r>
              <a:rPr lang="en-GB" sz="1400" dirty="0" err="1" smtClean="0"/>
              <a:t>informasjon</a:t>
            </a:r>
            <a:r>
              <a:rPr lang="en-GB" sz="1400" dirty="0" smtClean="0"/>
              <a:t> </a:t>
            </a:r>
            <a:br>
              <a:rPr lang="en-GB" sz="1400" dirty="0" smtClean="0"/>
            </a:br>
            <a:r>
              <a:rPr lang="en-GB" sz="1400" dirty="0" err="1" smtClean="0"/>
              <a:t>og</a:t>
            </a:r>
            <a:r>
              <a:rPr lang="en-GB" sz="1400" dirty="0" smtClean="0"/>
              <a:t> </a:t>
            </a:r>
            <a:r>
              <a:rPr lang="en-GB" sz="1400" dirty="0" err="1" smtClean="0"/>
              <a:t>bevisstgjøring</a:t>
            </a:r>
            <a:endParaRPr lang="en-GB" sz="1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316625" y="6034948"/>
            <a:ext cx="4142381" cy="2881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err="1" smtClean="0"/>
              <a:t>Økt</a:t>
            </a:r>
            <a:r>
              <a:rPr lang="en-GB" sz="1400" dirty="0" smtClean="0"/>
              <a:t> </a:t>
            </a:r>
            <a:r>
              <a:rPr lang="en-GB" sz="1400" dirty="0" err="1" smtClean="0"/>
              <a:t>samlet</a:t>
            </a:r>
            <a:r>
              <a:rPr lang="en-GB" sz="1400" dirty="0" smtClean="0"/>
              <a:t> </a:t>
            </a:r>
            <a:r>
              <a:rPr lang="en-GB" sz="1400" dirty="0" err="1" smtClean="0"/>
              <a:t>effekt</a:t>
            </a:r>
            <a:r>
              <a:rPr lang="en-GB" sz="1400" dirty="0" smtClean="0"/>
              <a:t> </a:t>
            </a:r>
            <a:r>
              <a:rPr lang="en-GB" sz="1400" dirty="0" err="1" smtClean="0"/>
              <a:t>av</a:t>
            </a:r>
            <a:r>
              <a:rPr lang="en-GB" sz="1400" dirty="0" smtClean="0"/>
              <a:t> de </a:t>
            </a:r>
            <a:r>
              <a:rPr lang="en-GB" sz="1400" dirty="0" err="1" smtClean="0"/>
              <a:t>seks</a:t>
            </a:r>
            <a:r>
              <a:rPr lang="en-GB" sz="1400" dirty="0" smtClean="0"/>
              <a:t> </a:t>
            </a:r>
            <a:r>
              <a:rPr lang="en-GB" sz="1400" dirty="0" err="1" smtClean="0"/>
              <a:t>satsningsområdene</a:t>
            </a:r>
            <a:endParaRPr lang="en-GB" sz="1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546550" y="2785477"/>
            <a:ext cx="1152781" cy="274993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>
            <a:defPPr>
              <a:defRPr lang="nb-NO"/>
            </a:defPPr>
            <a:lvl1pPr marL="174625" indent="-174625" algn="ctr" fontAlgn="ctr">
              <a:buClr>
                <a:srgbClr val="6699FF"/>
              </a:buClr>
              <a:buFont typeface="Wingdings" pitchFamily="2" charset="2"/>
              <a:buNone/>
              <a:defRPr kumimoji="1" sz="1200" b="1">
                <a:solidFill>
                  <a:srgbClr val="FFFFFF"/>
                </a:solidFill>
                <a:ea typeface="MS PGothic" pitchFamily="34" charset="-128"/>
              </a:defRPr>
            </a:lvl1pPr>
          </a:lstStyle>
          <a:p>
            <a:r>
              <a:rPr lang="en-GB" dirty="0" err="1" smtClean="0"/>
              <a:t>Forbedret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mobilitet</a:t>
            </a:r>
            <a:endParaRPr lang="en-GB" dirty="0" smtClean="0"/>
          </a:p>
          <a:p>
            <a:r>
              <a:rPr lang="en-GB" dirty="0" smtClean="0"/>
              <a:t>/</a:t>
            </a:r>
          </a:p>
          <a:p>
            <a:r>
              <a:rPr lang="en-GB" dirty="0" err="1" smtClean="0"/>
              <a:t>Redusert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miljøpåvirkning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403074" y="2176511"/>
            <a:ext cx="1905230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400" dirty="0" err="1" smtClean="0"/>
              <a:t>Fleksible</a:t>
            </a:r>
            <a:r>
              <a:rPr lang="en-GB" sz="1400" dirty="0" smtClean="0"/>
              <a:t> </a:t>
            </a:r>
            <a:br>
              <a:rPr lang="en-GB" sz="1400" dirty="0" smtClean="0"/>
            </a:br>
            <a:r>
              <a:rPr lang="en-GB" sz="1400" dirty="0" err="1" smtClean="0"/>
              <a:t>transportløsninger</a:t>
            </a:r>
            <a:endParaRPr lang="en-GB" sz="1400" dirty="0" smtClean="0"/>
          </a:p>
        </p:txBody>
      </p:sp>
      <p:sp>
        <p:nvSpPr>
          <p:cNvPr id="23" name="Right Arrow 22"/>
          <p:cNvSpPr/>
          <p:nvPr/>
        </p:nvSpPr>
        <p:spPr bwMode="gray">
          <a:xfrm>
            <a:off x="3482156" y="2785476"/>
            <a:ext cx="3949833" cy="42926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74625" indent="-174625" algn="ctr" fontAlgn="ctr">
              <a:buClr>
                <a:srgbClr val="6699FF"/>
              </a:buClr>
              <a:buFont typeface="Wingdings" pitchFamily="2" charset="2"/>
              <a:buNone/>
            </a:pPr>
            <a:endParaRPr kumimoji="1" lang="en-GB" sz="1200" b="1" dirty="0" err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4" name="Right Arrow 23"/>
          <p:cNvSpPr/>
          <p:nvPr/>
        </p:nvSpPr>
        <p:spPr bwMode="gray">
          <a:xfrm>
            <a:off x="3482156" y="3252700"/>
            <a:ext cx="3949833" cy="42926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74625" indent="-174625" algn="ctr" fontAlgn="ctr">
              <a:buClr>
                <a:srgbClr val="6699FF"/>
              </a:buClr>
              <a:buFont typeface="Wingdings" pitchFamily="2" charset="2"/>
              <a:buNone/>
            </a:pPr>
            <a:endParaRPr kumimoji="1" lang="en-GB" sz="1200" b="1" dirty="0" err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5" name="Right Arrow 24"/>
          <p:cNvSpPr/>
          <p:nvPr/>
        </p:nvSpPr>
        <p:spPr bwMode="gray">
          <a:xfrm>
            <a:off x="3482156" y="3719925"/>
            <a:ext cx="3949833" cy="42926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74625" indent="-174625" algn="ctr" fontAlgn="ctr">
              <a:buClr>
                <a:srgbClr val="6699FF"/>
              </a:buClr>
              <a:buFont typeface="Wingdings" pitchFamily="2" charset="2"/>
              <a:buNone/>
            </a:pPr>
            <a:endParaRPr kumimoji="1" lang="en-GB" sz="1200" b="1" dirty="0" err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6" name="Right Arrow 25"/>
          <p:cNvSpPr/>
          <p:nvPr/>
        </p:nvSpPr>
        <p:spPr bwMode="gray">
          <a:xfrm>
            <a:off x="3482156" y="4187149"/>
            <a:ext cx="3949833" cy="42926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74625" indent="-174625" algn="ctr" fontAlgn="ctr">
              <a:buClr>
                <a:srgbClr val="6699FF"/>
              </a:buClr>
              <a:buFont typeface="Wingdings" pitchFamily="2" charset="2"/>
              <a:buNone/>
            </a:pPr>
            <a:endParaRPr kumimoji="1" lang="en-GB" sz="1200" b="1" dirty="0" err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7" name="Right Arrow 26"/>
          <p:cNvSpPr/>
          <p:nvPr/>
        </p:nvSpPr>
        <p:spPr bwMode="gray">
          <a:xfrm>
            <a:off x="3482156" y="5121595"/>
            <a:ext cx="3949833" cy="42926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74625" indent="-174625" algn="ctr" fontAlgn="ctr">
              <a:buClr>
                <a:srgbClr val="6699FF"/>
              </a:buClr>
              <a:buFont typeface="Wingdings" pitchFamily="2" charset="2"/>
              <a:buNone/>
            </a:pPr>
            <a:endParaRPr kumimoji="1" lang="en-GB" sz="1200" b="1" dirty="0" err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8" name="Right Arrow 27"/>
          <p:cNvSpPr/>
          <p:nvPr/>
        </p:nvSpPr>
        <p:spPr bwMode="gray">
          <a:xfrm>
            <a:off x="3482156" y="4654373"/>
            <a:ext cx="3949833" cy="42926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174625" indent="-174625" algn="ctr" fontAlgn="ctr">
              <a:buClr>
                <a:srgbClr val="6699FF"/>
              </a:buClr>
              <a:buFont typeface="Wingdings" pitchFamily="2" charset="2"/>
              <a:buNone/>
            </a:pPr>
            <a:endParaRPr kumimoji="1" lang="en-GB" sz="1200" b="1" dirty="0" err="1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95" y="1746609"/>
            <a:ext cx="405298" cy="42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75201" y="2348841"/>
            <a:ext cx="2060164" cy="38589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l"/>
            <a:r>
              <a:rPr lang="en-GB" sz="1600" b="1" dirty="0" err="1" smtClean="0"/>
              <a:t>Satsningsområder</a:t>
            </a:r>
            <a:endParaRPr lang="en-GB" sz="1600" b="1" dirty="0" smtClean="0"/>
          </a:p>
        </p:txBody>
      </p:sp>
      <p:pic>
        <p:nvPicPr>
          <p:cNvPr id="32" name="Picture 56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-1426" r="7214" b="1426"/>
          <a:stretch/>
        </p:blipFill>
        <p:spPr bwMode="auto">
          <a:xfrm>
            <a:off x="6122942" y="1765472"/>
            <a:ext cx="333143" cy="37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4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98978" y="1756594"/>
            <a:ext cx="7836030" cy="30405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600" b="1" kern="120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700" dirty="0" err="1" smtClean="0">
                <a:solidFill>
                  <a:schemeClr val="bg1"/>
                </a:solidFill>
              </a:rPr>
              <a:t>Sømløse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reiser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mellom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ulike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transporttyper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skal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gjøre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det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effektivt</a:t>
            </a:r>
            <a:r>
              <a:rPr lang="en-US" sz="1700" dirty="0" smtClean="0">
                <a:solidFill>
                  <a:schemeClr val="bg1"/>
                </a:solidFill>
              </a:rPr>
              <a:t> å </a:t>
            </a:r>
            <a:r>
              <a:rPr lang="en-US" sz="1700" dirty="0" err="1" smtClean="0">
                <a:solidFill>
                  <a:schemeClr val="bg1"/>
                </a:solidFill>
              </a:rPr>
              <a:t>komme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seg</a:t>
            </a:r>
            <a:r>
              <a:rPr lang="en-US" sz="1700" dirty="0" smtClean="0">
                <a:solidFill>
                  <a:schemeClr val="bg1"/>
                </a:solidFill>
              </a:rPr>
              <a:t> fra A </a:t>
            </a:r>
            <a:r>
              <a:rPr lang="en-US" sz="1700" dirty="0" err="1" smtClean="0">
                <a:solidFill>
                  <a:schemeClr val="bg1"/>
                </a:solidFill>
              </a:rPr>
              <a:t>til</a:t>
            </a:r>
            <a:r>
              <a:rPr lang="en-US" sz="1700" dirty="0" smtClean="0">
                <a:solidFill>
                  <a:schemeClr val="bg1"/>
                </a:solidFill>
              </a:rPr>
              <a:t> B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Nye </a:t>
            </a:r>
            <a:r>
              <a:rPr lang="en-US" sz="1700" dirty="0" err="1">
                <a:solidFill>
                  <a:schemeClr val="bg1"/>
                </a:solidFill>
              </a:rPr>
              <a:t>samarbeidsmodeller</a:t>
            </a:r>
            <a:endParaRPr lang="en-US" sz="1700" dirty="0">
              <a:solidFill>
                <a:schemeClr val="bg1"/>
              </a:solidFill>
            </a:endParaRPr>
          </a:p>
          <a:p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err="1" smtClean="0">
                <a:solidFill>
                  <a:schemeClr val="bg1"/>
                </a:solidFill>
              </a:rPr>
              <a:t>Ulike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typer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transportmidler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er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tilgjengelige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når</a:t>
            </a:r>
            <a:r>
              <a:rPr lang="en-US" sz="1700" dirty="0" smtClean="0">
                <a:solidFill>
                  <a:schemeClr val="bg1"/>
                </a:solidFill>
              </a:rPr>
              <a:t> du </a:t>
            </a:r>
            <a:r>
              <a:rPr lang="en-US" sz="1700" dirty="0" err="1" smtClean="0">
                <a:solidFill>
                  <a:schemeClr val="bg1"/>
                </a:solidFill>
              </a:rPr>
              <a:t>trenger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dem</a:t>
            </a:r>
            <a:r>
              <a:rPr lang="en-US" sz="1700" dirty="0" smtClean="0">
                <a:solidFill>
                  <a:schemeClr val="bg1"/>
                </a:solidFill>
              </a:rPr>
              <a:t> “on demand”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 err="1" smtClean="0">
                <a:solidFill>
                  <a:schemeClr val="bg1"/>
                </a:solidFill>
              </a:rPr>
              <a:t>Fleksibel</a:t>
            </a:r>
            <a:r>
              <a:rPr lang="en-US" sz="1700" dirty="0" smtClean="0">
                <a:solidFill>
                  <a:schemeClr val="bg1"/>
                </a:solidFill>
              </a:rPr>
              <a:t> og </a:t>
            </a:r>
            <a:r>
              <a:rPr lang="en-US" sz="1700" dirty="0" err="1" smtClean="0">
                <a:solidFill>
                  <a:schemeClr val="bg1"/>
                </a:solidFill>
              </a:rPr>
              <a:t>tilpasset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prising</a:t>
            </a:r>
            <a:r>
              <a:rPr lang="en-US" sz="1700" dirty="0" smtClean="0">
                <a:solidFill>
                  <a:schemeClr val="bg1"/>
                </a:solidFill>
              </a:rPr>
              <a:t> av </a:t>
            </a:r>
            <a:r>
              <a:rPr lang="en-US" sz="1700" dirty="0" err="1" smtClean="0">
                <a:solidFill>
                  <a:schemeClr val="bg1"/>
                </a:solidFill>
              </a:rPr>
              <a:t>tjenester</a:t>
            </a:r>
            <a:endParaRPr lang="en-US" sz="1700" dirty="0" smtClean="0">
              <a:solidFill>
                <a:schemeClr val="bg1"/>
              </a:solidFill>
            </a:endParaRPr>
          </a:p>
          <a:p>
            <a:endParaRPr lang="en-US" sz="1700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461182" y="1756594"/>
            <a:ext cx="381857" cy="576000"/>
            <a:chOff x="7403701" y="4934978"/>
            <a:chExt cx="288500" cy="435179"/>
          </a:xfrm>
          <a:solidFill>
            <a:schemeClr val="bg1"/>
          </a:solidFill>
        </p:grpSpPr>
        <p:sp>
          <p:nvSpPr>
            <p:cNvPr id="41" name="Freeform 1593"/>
            <p:cNvSpPr>
              <a:spLocks noEditPoints="1"/>
            </p:cNvSpPr>
            <p:nvPr/>
          </p:nvSpPr>
          <p:spPr bwMode="auto">
            <a:xfrm>
              <a:off x="7403701" y="4934978"/>
              <a:ext cx="288500" cy="435179"/>
            </a:xfrm>
            <a:custGeom>
              <a:avLst/>
              <a:gdLst>
                <a:gd name="T0" fmla="*/ 2147483646 w 229"/>
                <a:gd name="T1" fmla="*/ 2147483646 h 346"/>
                <a:gd name="T2" fmla="*/ 2147483646 w 229"/>
                <a:gd name="T3" fmla="*/ 2147483646 h 346"/>
                <a:gd name="T4" fmla="*/ 2147483646 w 229"/>
                <a:gd name="T5" fmla="*/ 2147483646 h 346"/>
                <a:gd name="T6" fmla="*/ 2147483646 w 229"/>
                <a:gd name="T7" fmla="*/ 2147483646 h 346"/>
                <a:gd name="T8" fmla="*/ 2147483646 w 229"/>
                <a:gd name="T9" fmla="*/ 2147483646 h 346"/>
                <a:gd name="T10" fmla="*/ 2147483646 w 229"/>
                <a:gd name="T11" fmla="*/ 2147483646 h 346"/>
                <a:gd name="T12" fmla="*/ 2147483646 w 229"/>
                <a:gd name="T13" fmla="*/ 2147483646 h 346"/>
                <a:gd name="T14" fmla="*/ 2147483646 w 229"/>
                <a:gd name="T15" fmla="*/ 2147483646 h 346"/>
                <a:gd name="T16" fmla="*/ 2147483646 w 229"/>
                <a:gd name="T17" fmla="*/ 2147483646 h 346"/>
                <a:gd name="T18" fmla="*/ 2147483646 w 229"/>
                <a:gd name="T19" fmla="*/ 2147483646 h 346"/>
                <a:gd name="T20" fmla="*/ 2147483646 w 229"/>
                <a:gd name="T21" fmla="*/ 2147483646 h 346"/>
                <a:gd name="T22" fmla="*/ 2147483646 w 229"/>
                <a:gd name="T23" fmla="*/ 2147483646 h 346"/>
                <a:gd name="T24" fmla="*/ 2147483646 w 229"/>
                <a:gd name="T25" fmla="*/ 2147483646 h 346"/>
                <a:gd name="T26" fmla="*/ 2147483646 w 229"/>
                <a:gd name="T27" fmla="*/ 2147483646 h 346"/>
                <a:gd name="T28" fmla="*/ 2147483646 w 229"/>
                <a:gd name="T29" fmla="*/ 2147483646 h 346"/>
                <a:gd name="T30" fmla="*/ 2147483646 w 229"/>
                <a:gd name="T31" fmla="*/ 2147483646 h 346"/>
                <a:gd name="T32" fmla="*/ 2147483646 w 229"/>
                <a:gd name="T33" fmla="*/ 2147483646 h 346"/>
                <a:gd name="T34" fmla="*/ 2147483646 w 229"/>
                <a:gd name="T35" fmla="*/ 2147483646 h 346"/>
                <a:gd name="T36" fmla="*/ 2147483646 w 229"/>
                <a:gd name="T37" fmla="*/ 2147483646 h 346"/>
                <a:gd name="T38" fmla="*/ 2147483646 w 229"/>
                <a:gd name="T39" fmla="*/ 2147483646 h 346"/>
                <a:gd name="T40" fmla="*/ 2147483646 w 229"/>
                <a:gd name="T41" fmla="*/ 2147483646 h 346"/>
                <a:gd name="T42" fmla="*/ 2147483646 w 229"/>
                <a:gd name="T43" fmla="*/ 2147483646 h 346"/>
                <a:gd name="T44" fmla="*/ 2147483646 w 229"/>
                <a:gd name="T45" fmla="*/ 2147483646 h 346"/>
                <a:gd name="T46" fmla="*/ 2147483646 w 229"/>
                <a:gd name="T47" fmla="*/ 2147483646 h 346"/>
                <a:gd name="T48" fmla="*/ 2147483646 w 229"/>
                <a:gd name="T49" fmla="*/ 2147483646 h 346"/>
                <a:gd name="T50" fmla="*/ 2147483646 w 229"/>
                <a:gd name="T51" fmla="*/ 2147483646 h 346"/>
                <a:gd name="T52" fmla="*/ 2147483646 w 229"/>
                <a:gd name="T53" fmla="*/ 2147483646 h 346"/>
                <a:gd name="T54" fmla="*/ 2147483646 w 229"/>
                <a:gd name="T55" fmla="*/ 2147483646 h 346"/>
                <a:gd name="T56" fmla="*/ 2147483646 w 229"/>
                <a:gd name="T57" fmla="*/ 2147483646 h 346"/>
                <a:gd name="T58" fmla="*/ 2147483646 w 229"/>
                <a:gd name="T59" fmla="*/ 2147483646 h 346"/>
                <a:gd name="T60" fmla="*/ 2147483646 w 229"/>
                <a:gd name="T61" fmla="*/ 0 h 346"/>
                <a:gd name="T62" fmla="*/ 2147483646 w 229"/>
                <a:gd name="T63" fmla="*/ 0 h 346"/>
                <a:gd name="T64" fmla="*/ 2147483646 w 229"/>
                <a:gd name="T65" fmla="*/ 2147483646 h 346"/>
                <a:gd name="T66" fmla="*/ 2147483646 w 229"/>
                <a:gd name="T67" fmla="*/ 2147483646 h 346"/>
                <a:gd name="T68" fmla="*/ 2147483646 w 229"/>
                <a:gd name="T69" fmla="*/ 2147483646 h 346"/>
                <a:gd name="T70" fmla="*/ 2147483646 w 229"/>
                <a:gd name="T71" fmla="*/ 2147483646 h 346"/>
                <a:gd name="T72" fmla="*/ 2147483646 w 229"/>
                <a:gd name="T73" fmla="*/ 2147483646 h 346"/>
                <a:gd name="T74" fmla="*/ 2147483646 w 229"/>
                <a:gd name="T75" fmla="*/ 2147483646 h 346"/>
                <a:gd name="T76" fmla="*/ 2147483646 w 229"/>
                <a:gd name="T77" fmla="*/ 2147483646 h 346"/>
                <a:gd name="T78" fmla="*/ 2147483646 w 229"/>
                <a:gd name="T79" fmla="*/ 2147483646 h 346"/>
                <a:gd name="T80" fmla="*/ 2147483646 w 229"/>
                <a:gd name="T81" fmla="*/ 2147483646 h 346"/>
                <a:gd name="T82" fmla="*/ 2147483646 w 229"/>
                <a:gd name="T83" fmla="*/ 2147483646 h 346"/>
                <a:gd name="T84" fmla="*/ 2147483646 w 229"/>
                <a:gd name="T85" fmla="*/ 2147483646 h 346"/>
                <a:gd name="T86" fmla="*/ 2147483646 w 229"/>
                <a:gd name="T87" fmla="*/ 2147483646 h 346"/>
                <a:gd name="T88" fmla="*/ 2147483646 w 229"/>
                <a:gd name="T89" fmla="*/ 2147483646 h 346"/>
                <a:gd name="T90" fmla="*/ 0 w 229"/>
                <a:gd name="T91" fmla="*/ 2147483646 h 346"/>
                <a:gd name="T92" fmla="*/ 0 w 229"/>
                <a:gd name="T93" fmla="*/ 2147483646 h 346"/>
                <a:gd name="T94" fmla="*/ 2147483646 w 229"/>
                <a:gd name="T95" fmla="*/ 2147483646 h 346"/>
                <a:gd name="T96" fmla="*/ 2147483646 w 229"/>
                <a:gd name="T97" fmla="*/ 2147483646 h 346"/>
                <a:gd name="T98" fmla="*/ 2147483646 w 229"/>
                <a:gd name="T99" fmla="*/ 2147483646 h 346"/>
                <a:gd name="T100" fmla="*/ 2147483646 w 229"/>
                <a:gd name="T101" fmla="*/ 0 h 3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29" h="346">
                  <a:moveTo>
                    <a:pt x="111" y="290"/>
                  </a:moveTo>
                  <a:lnTo>
                    <a:pt x="99" y="292"/>
                  </a:lnTo>
                  <a:lnTo>
                    <a:pt x="90" y="301"/>
                  </a:lnTo>
                  <a:lnTo>
                    <a:pt x="87" y="313"/>
                  </a:lnTo>
                  <a:lnTo>
                    <a:pt x="90" y="324"/>
                  </a:lnTo>
                  <a:lnTo>
                    <a:pt x="99" y="333"/>
                  </a:lnTo>
                  <a:lnTo>
                    <a:pt x="111" y="337"/>
                  </a:lnTo>
                  <a:lnTo>
                    <a:pt x="123" y="333"/>
                  </a:lnTo>
                  <a:lnTo>
                    <a:pt x="132" y="324"/>
                  </a:lnTo>
                  <a:lnTo>
                    <a:pt x="135" y="313"/>
                  </a:lnTo>
                  <a:lnTo>
                    <a:pt x="132" y="301"/>
                  </a:lnTo>
                  <a:lnTo>
                    <a:pt x="123" y="292"/>
                  </a:lnTo>
                  <a:lnTo>
                    <a:pt x="111" y="290"/>
                  </a:lnTo>
                  <a:close/>
                  <a:moveTo>
                    <a:pt x="31" y="26"/>
                  </a:moveTo>
                  <a:lnTo>
                    <a:pt x="29" y="27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273"/>
                  </a:lnTo>
                  <a:lnTo>
                    <a:pt x="28" y="276"/>
                  </a:lnTo>
                  <a:lnTo>
                    <a:pt x="29" y="278"/>
                  </a:lnTo>
                  <a:lnTo>
                    <a:pt x="31" y="278"/>
                  </a:lnTo>
                  <a:lnTo>
                    <a:pt x="199" y="278"/>
                  </a:lnTo>
                  <a:lnTo>
                    <a:pt x="200" y="278"/>
                  </a:lnTo>
                  <a:lnTo>
                    <a:pt x="202" y="276"/>
                  </a:lnTo>
                  <a:lnTo>
                    <a:pt x="202" y="273"/>
                  </a:lnTo>
                  <a:lnTo>
                    <a:pt x="202" y="32"/>
                  </a:lnTo>
                  <a:lnTo>
                    <a:pt x="202" y="28"/>
                  </a:lnTo>
                  <a:lnTo>
                    <a:pt x="200" y="27"/>
                  </a:lnTo>
                  <a:lnTo>
                    <a:pt x="199" y="26"/>
                  </a:lnTo>
                  <a:lnTo>
                    <a:pt x="31" y="26"/>
                  </a:lnTo>
                  <a:close/>
                  <a:moveTo>
                    <a:pt x="31" y="0"/>
                  </a:moveTo>
                  <a:lnTo>
                    <a:pt x="199" y="0"/>
                  </a:lnTo>
                  <a:lnTo>
                    <a:pt x="211" y="2"/>
                  </a:lnTo>
                  <a:lnTo>
                    <a:pt x="221" y="10"/>
                  </a:lnTo>
                  <a:lnTo>
                    <a:pt x="227" y="20"/>
                  </a:lnTo>
                  <a:lnTo>
                    <a:pt x="229" y="32"/>
                  </a:lnTo>
                  <a:lnTo>
                    <a:pt x="229" y="314"/>
                  </a:lnTo>
                  <a:lnTo>
                    <a:pt x="227" y="327"/>
                  </a:lnTo>
                  <a:lnTo>
                    <a:pt x="221" y="338"/>
                  </a:lnTo>
                  <a:lnTo>
                    <a:pt x="211" y="344"/>
                  </a:lnTo>
                  <a:lnTo>
                    <a:pt x="199" y="346"/>
                  </a:lnTo>
                  <a:lnTo>
                    <a:pt x="31" y="346"/>
                  </a:lnTo>
                  <a:lnTo>
                    <a:pt x="19" y="344"/>
                  </a:lnTo>
                  <a:lnTo>
                    <a:pt x="9" y="338"/>
                  </a:lnTo>
                  <a:lnTo>
                    <a:pt x="3" y="327"/>
                  </a:lnTo>
                  <a:lnTo>
                    <a:pt x="0" y="314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9" y="10"/>
                  </a:lnTo>
                  <a:lnTo>
                    <a:pt x="19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2" name="Freeform 1594"/>
            <p:cNvSpPr>
              <a:spLocks/>
            </p:cNvSpPr>
            <p:nvPr/>
          </p:nvSpPr>
          <p:spPr bwMode="auto">
            <a:xfrm>
              <a:off x="7576607" y="5045715"/>
              <a:ext cx="44684" cy="41770"/>
            </a:xfrm>
            <a:custGeom>
              <a:avLst/>
              <a:gdLst>
                <a:gd name="T0" fmla="*/ 2147483646 w 36"/>
                <a:gd name="T1" fmla="*/ 0 h 33"/>
                <a:gd name="T2" fmla="*/ 2147483646 w 36"/>
                <a:gd name="T3" fmla="*/ 0 h 33"/>
                <a:gd name="T4" fmla="*/ 2147483646 w 36"/>
                <a:gd name="T5" fmla="*/ 2147483646 h 33"/>
                <a:gd name="T6" fmla="*/ 2147483646 w 36"/>
                <a:gd name="T7" fmla="*/ 2147483646 h 33"/>
                <a:gd name="T8" fmla="*/ 2147483646 w 36"/>
                <a:gd name="T9" fmla="*/ 2147483646 h 33"/>
                <a:gd name="T10" fmla="*/ 2147483646 w 36"/>
                <a:gd name="T11" fmla="*/ 2147483646 h 33"/>
                <a:gd name="T12" fmla="*/ 2147483646 w 36"/>
                <a:gd name="T13" fmla="*/ 2147483646 h 33"/>
                <a:gd name="T14" fmla="*/ 2147483646 w 36"/>
                <a:gd name="T15" fmla="*/ 2147483646 h 33"/>
                <a:gd name="T16" fmla="*/ 2147483646 w 36"/>
                <a:gd name="T17" fmla="*/ 2147483646 h 33"/>
                <a:gd name="T18" fmla="*/ 2147483646 w 36"/>
                <a:gd name="T19" fmla="*/ 2147483646 h 33"/>
                <a:gd name="T20" fmla="*/ 2147483646 w 36"/>
                <a:gd name="T21" fmla="*/ 2147483646 h 33"/>
                <a:gd name="T22" fmla="*/ 2147483646 w 36"/>
                <a:gd name="T23" fmla="*/ 2147483646 h 33"/>
                <a:gd name="T24" fmla="*/ 2147483646 w 36"/>
                <a:gd name="T25" fmla="*/ 2147483646 h 33"/>
                <a:gd name="T26" fmla="*/ 2147483646 w 36"/>
                <a:gd name="T27" fmla="*/ 2147483646 h 33"/>
                <a:gd name="T28" fmla="*/ 2147483646 w 36"/>
                <a:gd name="T29" fmla="*/ 2147483646 h 33"/>
                <a:gd name="T30" fmla="*/ 0 w 36"/>
                <a:gd name="T31" fmla="*/ 2147483646 h 33"/>
                <a:gd name="T32" fmla="*/ 2147483646 w 36"/>
                <a:gd name="T33" fmla="*/ 2147483646 h 33"/>
                <a:gd name="T34" fmla="*/ 2147483646 w 36"/>
                <a:gd name="T35" fmla="*/ 2147483646 h 33"/>
                <a:gd name="T36" fmla="*/ 2147483646 w 36"/>
                <a:gd name="T37" fmla="*/ 2147483646 h 33"/>
                <a:gd name="T38" fmla="*/ 2147483646 w 36"/>
                <a:gd name="T39" fmla="*/ 0 h 33"/>
                <a:gd name="T40" fmla="*/ 2147483646 w 36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6" h="33">
                  <a:moveTo>
                    <a:pt x="18" y="0"/>
                  </a:moveTo>
                  <a:lnTo>
                    <a:pt x="23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4" y="11"/>
                  </a:lnTo>
                  <a:lnTo>
                    <a:pt x="36" y="16"/>
                  </a:lnTo>
                  <a:lnTo>
                    <a:pt x="34" y="21"/>
                  </a:lnTo>
                  <a:lnTo>
                    <a:pt x="32" y="26"/>
                  </a:lnTo>
                  <a:lnTo>
                    <a:pt x="28" y="29"/>
                  </a:lnTo>
                  <a:lnTo>
                    <a:pt x="23" y="32"/>
                  </a:lnTo>
                  <a:lnTo>
                    <a:pt x="18" y="33"/>
                  </a:lnTo>
                  <a:lnTo>
                    <a:pt x="12" y="32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1595"/>
            <p:cNvSpPr>
              <a:spLocks noEditPoints="1"/>
            </p:cNvSpPr>
            <p:nvPr/>
          </p:nvSpPr>
          <p:spPr bwMode="auto">
            <a:xfrm>
              <a:off x="7453242" y="4980633"/>
              <a:ext cx="184562" cy="294328"/>
            </a:xfrm>
            <a:custGeom>
              <a:avLst/>
              <a:gdLst>
                <a:gd name="T0" fmla="*/ 2147483646 w 147"/>
                <a:gd name="T1" fmla="*/ 2147483646 h 234"/>
                <a:gd name="T2" fmla="*/ 2147483646 w 147"/>
                <a:gd name="T3" fmla="*/ 2147483646 h 234"/>
                <a:gd name="T4" fmla="*/ 2147483646 w 147"/>
                <a:gd name="T5" fmla="*/ 2147483646 h 234"/>
                <a:gd name="T6" fmla="*/ 2147483646 w 147"/>
                <a:gd name="T7" fmla="*/ 2147483646 h 234"/>
                <a:gd name="T8" fmla="*/ 2147483646 w 147"/>
                <a:gd name="T9" fmla="*/ 2147483646 h 234"/>
                <a:gd name="T10" fmla="*/ 2147483646 w 147"/>
                <a:gd name="T11" fmla="*/ 2147483646 h 234"/>
                <a:gd name="T12" fmla="*/ 2147483646 w 147"/>
                <a:gd name="T13" fmla="*/ 2147483646 h 234"/>
                <a:gd name="T14" fmla="*/ 2147483646 w 147"/>
                <a:gd name="T15" fmla="*/ 2147483646 h 234"/>
                <a:gd name="T16" fmla="*/ 2147483646 w 147"/>
                <a:gd name="T17" fmla="*/ 2147483646 h 234"/>
                <a:gd name="T18" fmla="*/ 2147483646 w 147"/>
                <a:gd name="T19" fmla="*/ 2147483646 h 234"/>
                <a:gd name="T20" fmla="*/ 2147483646 w 147"/>
                <a:gd name="T21" fmla="*/ 2147483646 h 234"/>
                <a:gd name="T22" fmla="*/ 2147483646 w 147"/>
                <a:gd name="T23" fmla="*/ 2147483646 h 234"/>
                <a:gd name="T24" fmla="*/ 2147483646 w 147"/>
                <a:gd name="T25" fmla="*/ 2147483646 h 234"/>
                <a:gd name="T26" fmla="*/ 2147483646 w 147"/>
                <a:gd name="T27" fmla="*/ 2147483646 h 234"/>
                <a:gd name="T28" fmla="*/ 2147483646 w 147"/>
                <a:gd name="T29" fmla="*/ 2147483646 h 234"/>
                <a:gd name="T30" fmla="*/ 2147483646 w 147"/>
                <a:gd name="T31" fmla="*/ 2147483646 h 234"/>
                <a:gd name="T32" fmla="*/ 2147483646 w 147"/>
                <a:gd name="T33" fmla="*/ 2147483646 h 234"/>
                <a:gd name="T34" fmla="*/ 2147483646 w 147"/>
                <a:gd name="T35" fmla="*/ 2147483646 h 234"/>
                <a:gd name="T36" fmla="*/ 2147483646 w 147"/>
                <a:gd name="T37" fmla="*/ 2147483646 h 234"/>
                <a:gd name="T38" fmla="*/ 2147483646 w 147"/>
                <a:gd name="T39" fmla="*/ 2147483646 h 234"/>
                <a:gd name="T40" fmla="*/ 2147483646 w 147"/>
                <a:gd name="T41" fmla="*/ 2147483646 h 234"/>
                <a:gd name="T42" fmla="*/ 2147483646 w 147"/>
                <a:gd name="T43" fmla="*/ 2147483646 h 234"/>
                <a:gd name="T44" fmla="*/ 2147483646 w 147"/>
                <a:gd name="T45" fmla="*/ 0 h 234"/>
                <a:gd name="T46" fmla="*/ 2147483646 w 147"/>
                <a:gd name="T47" fmla="*/ 2147483646 h 234"/>
                <a:gd name="T48" fmla="*/ 2147483646 w 147"/>
                <a:gd name="T49" fmla="*/ 2147483646 h 234"/>
                <a:gd name="T50" fmla="*/ 2147483646 w 147"/>
                <a:gd name="T51" fmla="*/ 2147483646 h 234"/>
                <a:gd name="T52" fmla="*/ 2147483646 w 147"/>
                <a:gd name="T53" fmla="*/ 2147483646 h 234"/>
                <a:gd name="T54" fmla="*/ 2147483646 w 147"/>
                <a:gd name="T55" fmla="*/ 2147483646 h 234"/>
                <a:gd name="T56" fmla="*/ 2147483646 w 147"/>
                <a:gd name="T57" fmla="*/ 2147483646 h 234"/>
                <a:gd name="T58" fmla="*/ 2147483646 w 147"/>
                <a:gd name="T59" fmla="*/ 2147483646 h 234"/>
                <a:gd name="T60" fmla="*/ 2147483646 w 147"/>
                <a:gd name="T61" fmla="*/ 2147483646 h 234"/>
                <a:gd name="T62" fmla="*/ 2147483646 w 147"/>
                <a:gd name="T63" fmla="*/ 2147483646 h 234"/>
                <a:gd name="T64" fmla="*/ 2147483646 w 147"/>
                <a:gd name="T65" fmla="*/ 2147483646 h 234"/>
                <a:gd name="T66" fmla="*/ 2147483646 w 147"/>
                <a:gd name="T67" fmla="*/ 2147483646 h 234"/>
                <a:gd name="T68" fmla="*/ 2147483646 w 147"/>
                <a:gd name="T69" fmla="*/ 2147483646 h 234"/>
                <a:gd name="T70" fmla="*/ 2147483646 w 147"/>
                <a:gd name="T71" fmla="*/ 2147483646 h 234"/>
                <a:gd name="T72" fmla="*/ 2147483646 w 147"/>
                <a:gd name="T73" fmla="*/ 2147483646 h 234"/>
                <a:gd name="T74" fmla="*/ 2147483646 w 147"/>
                <a:gd name="T75" fmla="*/ 2147483646 h 234"/>
                <a:gd name="T76" fmla="*/ 2147483646 w 147"/>
                <a:gd name="T77" fmla="*/ 2147483646 h 234"/>
                <a:gd name="T78" fmla="*/ 2147483646 w 147"/>
                <a:gd name="T79" fmla="*/ 2147483646 h 234"/>
                <a:gd name="T80" fmla="*/ 2147483646 w 147"/>
                <a:gd name="T81" fmla="*/ 2147483646 h 234"/>
                <a:gd name="T82" fmla="*/ 2147483646 w 147"/>
                <a:gd name="T83" fmla="*/ 2147483646 h 234"/>
                <a:gd name="T84" fmla="*/ 2147483646 w 147"/>
                <a:gd name="T85" fmla="*/ 2147483646 h 234"/>
                <a:gd name="T86" fmla="*/ 2147483646 w 147"/>
                <a:gd name="T87" fmla="*/ 2147483646 h 234"/>
                <a:gd name="T88" fmla="*/ 2147483646 w 147"/>
                <a:gd name="T89" fmla="*/ 2147483646 h 234"/>
                <a:gd name="T90" fmla="*/ 2147483646 w 147"/>
                <a:gd name="T91" fmla="*/ 2147483646 h 234"/>
                <a:gd name="T92" fmla="*/ 2147483646 w 147"/>
                <a:gd name="T93" fmla="*/ 2147483646 h 234"/>
                <a:gd name="T94" fmla="*/ 2147483646 w 147"/>
                <a:gd name="T95" fmla="*/ 2147483646 h 234"/>
                <a:gd name="T96" fmla="*/ 2147483646 w 147"/>
                <a:gd name="T97" fmla="*/ 2147483646 h 234"/>
                <a:gd name="T98" fmla="*/ 2147483646 w 147"/>
                <a:gd name="T99" fmla="*/ 2147483646 h 2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7" h="234">
                  <a:moveTo>
                    <a:pt x="117" y="161"/>
                  </a:moveTo>
                  <a:lnTo>
                    <a:pt x="106" y="163"/>
                  </a:lnTo>
                  <a:lnTo>
                    <a:pt x="98" y="172"/>
                  </a:lnTo>
                  <a:lnTo>
                    <a:pt x="94" y="183"/>
                  </a:lnTo>
                  <a:lnTo>
                    <a:pt x="98" y="194"/>
                  </a:lnTo>
                  <a:lnTo>
                    <a:pt x="106" y="201"/>
                  </a:lnTo>
                  <a:lnTo>
                    <a:pt x="117" y="205"/>
                  </a:lnTo>
                  <a:lnTo>
                    <a:pt x="130" y="201"/>
                  </a:lnTo>
                  <a:lnTo>
                    <a:pt x="137" y="194"/>
                  </a:lnTo>
                  <a:lnTo>
                    <a:pt x="141" y="183"/>
                  </a:lnTo>
                  <a:lnTo>
                    <a:pt x="137" y="172"/>
                  </a:lnTo>
                  <a:lnTo>
                    <a:pt x="130" y="163"/>
                  </a:lnTo>
                  <a:lnTo>
                    <a:pt x="117" y="161"/>
                  </a:lnTo>
                  <a:close/>
                  <a:moveTo>
                    <a:pt x="36" y="132"/>
                  </a:moveTo>
                  <a:lnTo>
                    <a:pt x="25" y="135"/>
                  </a:lnTo>
                  <a:lnTo>
                    <a:pt x="15" y="141"/>
                  </a:lnTo>
                  <a:lnTo>
                    <a:pt x="8" y="151"/>
                  </a:lnTo>
                  <a:lnTo>
                    <a:pt x="6" y="162"/>
                  </a:lnTo>
                  <a:lnTo>
                    <a:pt x="8" y="173"/>
                  </a:lnTo>
                  <a:lnTo>
                    <a:pt x="15" y="182"/>
                  </a:lnTo>
                  <a:lnTo>
                    <a:pt x="25" y="188"/>
                  </a:lnTo>
                  <a:lnTo>
                    <a:pt x="36" y="190"/>
                  </a:lnTo>
                  <a:lnTo>
                    <a:pt x="47" y="188"/>
                  </a:lnTo>
                  <a:lnTo>
                    <a:pt x="57" y="182"/>
                  </a:lnTo>
                  <a:lnTo>
                    <a:pt x="63" y="173"/>
                  </a:lnTo>
                  <a:lnTo>
                    <a:pt x="65" y="162"/>
                  </a:lnTo>
                  <a:lnTo>
                    <a:pt x="63" y="151"/>
                  </a:lnTo>
                  <a:lnTo>
                    <a:pt x="57" y="141"/>
                  </a:lnTo>
                  <a:lnTo>
                    <a:pt x="47" y="135"/>
                  </a:lnTo>
                  <a:lnTo>
                    <a:pt x="36" y="132"/>
                  </a:lnTo>
                  <a:close/>
                  <a:moveTo>
                    <a:pt x="116" y="43"/>
                  </a:moveTo>
                  <a:lnTo>
                    <a:pt x="103" y="47"/>
                  </a:lnTo>
                  <a:lnTo>
                    <a:pt x="94" y="55"/>
                  </a:lnTo>
                  <a:lnTo>
                    <a:pt x="90" y="68"/>
                  </a:lnTo>
                  <a:lnTo>
                    <a:pt x="94" y="80"/>
                  </a:lnTo>
                  <a:lnTo>
                    <a:pt x="103" y="89"/>
                  </a:lnTo>
                  <a:lnTo>
                    <a:pt x="116" y="93"/>
                  </a:lnTo>
                  <a:lnTo>
                    <a:pt x="129" y="89"/>
                  </a:lnTo>
                  <a:lnTo>
                    <a:pt x="138" y="80"/>
                  </a:lnTo>
                  <a:lnTo>
                    <a:pt x="142" y="68"/>
                  </a:lnTo>
                  <a:lnTo>
                    <a:pt x="138" y="55"/>
                  </a:lnTo>
                  <a:lnTo>
                    <a:pt x="129" y="47"/>
                  </a:lnTo>
                  <a:lnTo>
                    <a:pt x="116" y="43"/>
                  </a:lnTo>
                  <a:close/>
                  <a:moveTo>
                    <a:pt x="23" y="6"/>
                  </a:moveTo>
                  <a:lnTo>
                    <a:pt x="18" y="6"/>
                  </a:lnTo>
                  <a:lnTo>
                    <a:pt x="13" y="8"/>
                  </a:lnTo>
                  <a:lnTo>
                    <a:pt x="10" y="11"/>
                  </a:lnTo>
                  <a:lnTo>
                    <a:pt x="6" y="15"/>
                  </a:lnTo>
                  <a:lnTo>
                    <a:pt x="5" y="19"/>
                  </a:lnTo>
                  <a:lnTo>
                    <a:pt x="3" y="24"/>
                  </a:lnTo>
                  <a:lnTo>
                    <a:pt x="5" y="29"/>
                  </a:lnTo>
                  <a:lnTo>
                    <a:pt x="6" y="34"/>
                  </a:lnTo>
                  <a:lnTo>
                    <a:pt x="10" y="38"/>
                  </a:lnTo>
                  <a:lnTo>
                    <a:pt x="13" y="41"/>
                  </a:lnTo>
                  <a:lnTo>
                    <a:pt x="18" y="42"/>
                  </a:lnTo>
                  <a:lnTo>
                    <a:pt x="23" y="43"/>
                  </a:lnTo>
                  <a:lnTo>
                    <a:pt x="28" y="42"/>
                  </a:lnTo>
                  <a:lnTo>
                    <a:pt x="33" y="41"/>
                  </a:lnTo>
                  <a:lnTo>
                    <a:pt x="37" y="38"/>
                  </a:lnTo>
                  <a:lnTo>
                    <a:pt x="41" y="34"/>
                  </a:lnTo>
                  <a:lnTo>
                    <a:pt x="42" y="29"/>
                  </a:lnTo>
                  <a:lnTo>
                    <a:pt x="43" y="24"/>
                  </a:lnTo>
                  <a:lnTo>
                    <a:pt x="42" y="19"/>
                  </a:lnTo>
                  <a:lnTo>
                    <a:pt x="41" y="15"/>
                  </a:lnTo>
                  <a:lnTo>
                    <a:pt x="37" y="11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3" y="6"/>
                  </a:lnTo>
                  <a:close/>
                  <a:moveTo>
                    <a:pt x="23" y="0"/>
                  </a:moveTo>
                  <a:lnTo>
                    <a:pt x="34" y="3"/>
                  </a:lnTo>
                  <a:lnTo>
                    <a:pt x="43" y="12"/>
                  </a:lnTo>
                  <a:lnTo>
                    <a:pt x="47" y="23"/>
                  </a:lnTo>
                  <a:lnTo>
                    <a:pt x="46" y="34"/>
                  </a:lnTo>
                  <a:lnTo>
                    <a:pt x="42" y="47"/>
                  </a:lnTo>
                  <a:lnTo>
                    <a:pt x="36" y="59"/>
                  </a:lnTo>
                  <a:lnTo>
                    <a:pt x="27" y="67"/>
                  </a:lnTo>
                  <a:lnTo>
                    <a:pt x="95" y="105"/>
                  </a:lnTo>
                  <a:lnTo>
                    <a:pt x="90" y="91"/>
                  </a:lnTo>
                  <a:lnTo>
                    <a:pt x="86" y="78"/>
                  </a:lnTo>
                  <a:lnTo>
                    <a:pt x="84" y="67"/>
                  </a:lnTo>
                  <a:lnTo>
                    <a:pt x="86" y="55"/>
                  </a:lnTo>
                  <a:lnTo>
                    <a:pt x="94" y="45"/>
                  </a:lnTo>
                  <a:lnTo>
                    <a:pt x="104" y="39"/>
                  </a:lnTo>
                  <a:lnTo>
                    <a:pt x="116" y="37"/>
                  </a:lnTo>
                  <a:lnTo>
                    <a:pt x="127" y="39"/>
                  </a:lnTo>
                  <a:lnTo>
                    <a:pt x="137" y="45"/>
                  </a:lnTo>
                  <a:lnTo>
                    <a:pt x="145" y="55"/>
                  </a:lnTo>
                  <a:lnTo>
                    <a:pt x="147" y="67"/>
                  </a:lnTo>
                  <a:lnTo>
                    <a:pt x="146" y="76"/>
                  </a:lnTo>
                  <a:lnTo>
                    <a:pt x="142" y="89"/>
                  </a:lnTo>
                  <a:lnTo>
                    <a:pt x="137" y="102"/>
                  </a:lnTo>
                  <a:lnTo>
                    <a:pt x="131" y="114"/>
                  </a:lnTo>
                  <a:lnTo>
                    <a:pt x="124" y="122"/>
                  </a:lnTo>
                  <a:lnTo>
                    <a:pt x="116" y="125"/>
                  </a:lnTo>
                  <a:lnTo>
                    <a:pt x="114" y="125"/>
                  </a:lnTo>
                  <a:lnTo>
                    <a:pt x="69" y="180"/>
                  </a:lnTo>
                  <a:lnTo>
                    <a:pt x="64" y="194"/>
                  </a:lnTo>
                  <a:lnTo>
                    <a:pt x="58" y="206"/>
                  </a:lnTo>
                  <a:lnTo>
                    <a:pt x="51" y="218"/>
                  </a:lnTo>
                  <a:lnTo>
                    <a:pt x="104" y="224"/>
                  </a:lnTo>
                  <a:lnTo>
                    <a:pt x="98" y="214"/>
                  </a:lnTo>
                  <a:lnTo>
                    <a:pt x="93" y="201"/>
                  </a:lnTo>
                  <a:lnTo>
                    <a:pt x="90" y="190"/>
                  </a:lnTo>
                  <a:lnTo>
                    <a:pt x="89" y="182"/>
                  </a:lnTo>
                  <a:lnTo>
                    <a:pt x="91" y="171"/>
                  </a:lnTo>
                  <a:lnTo>
                    <a:pt x="98" y="162"/>
                  </a:lnTo>
                  <a:lnTo>
                    <a:pt x="106" y="157"/>
                  </a:lnTo>
                  <a:lnTo>
                    <a:pt x="117" y="154"/>
                  </a:lnTo>
                  <a:lnTo>
                    <a:pt x="129" y="157"/>
                  </a:lnTo>
                  <a:lnTo>
                    <a:pt x="137" y="162"/>
                  </a:lnTo>
                  <a:lnTo>
                    <a:pt x="143" y="171"/>
                  </a:lnTo>
                  <a:lnTo>
                    <a:pt x="146" y="182"/>
                  </a:lnTo>
                  <a:lnTo>
                    <a:pt x="145" y="193"/>
                  </a:lnTo>
                  <a:lnTo>
                    <a:pt x="140" y="206"/>
                  </a:lnTo>
                  <a:lnTo>
                    <a:pt x="134" y="220"/>
                  </a:lnTo>
                  <a:lnTo>
                    <a:pt x="126" y="230"/>
                  </a:lnTo>
                  <a:lnTo>
                    <a:pt x="117" y="234"/>
                  </a:lnTo>
                  <a:lnTo>
                    <a:pt x="114" y="234"/>
                  </a:lnTo>
                  <a:lnTo>
                    <a:pt x="111" y="232"/>
                  </a:lnTo>
                  <a:lnTo>
                    <a:pt x="108" y="230"/>
                  </a:lnTo>
                  <a:lnTo>
                    <a:pt x="47" y="223"/>
                  </a:lnTo>
                  <a:lnTo>
                    <a:pt x="43" y="225"/>
                  </a:lnTo>
                  <a:lnTo>
                    <a:pt x="39" y="227"/>
                  </a:lnTo>
                  <a:lnTo>
                    <a:pt x="36" y="227"/>
                  </a:lnTo>
                  <a:lnTo>
                    <a:pt x="26" y="224"/>
                  </a:lnTo>
                  <a:lnTo>
                    <a:pt x="17" y="214"/>
                  </a:lnTo>
                  <a:lnTo>
                    <a:pt x="10" y="200"/>
                  </a:lnTo>
                  <a:lnTo>
                    <a:pt x="5" y="185"/>
                  </a:lnTo>
                  <a:lnTo>
                    <a:pt x="1" y="172"/>
                  </a:lnTo>
                  <a:lnTo>
                    <a:pt x="0" y="159"/>
                  </a:lnTo>
                  <a:lnTo>
                    <a:pt x="2" y="146"/>
                  </a:lnTo>
                  <a:lnTo>
                    <a:pt x="10" y="135"/>
                  </a:lnTo>
                  <a:lnTo>
                    <a:pt x="21" y="127"/>
                  </a:lnTo>
                  <a:lnTo>
                    <a:pt x="36" y="125"/>
                  </a:lnTo>
                  <a:lnTo>
                    <a:pt x="49" y="127"/>
                  </a:lnTo>
                  <a:lnTo>
                    <a:pt x="62" y="135"/>
                  </a:lnTo>
                  <a:lnTo>
                    <a:pt x="69" y="146"/>
                  </a:lnTo>
                  <a:lnTo>
                    <a:pt x="72" y="159"/>
                  </a:lnTo>
                  <a:lnTo>
                    <a:pt x="72" y="164"/>
                  </a:lnTo>
                  <a:lnTo>
                    <a:pt x="70" y="169"/>
                  </a:lnTo>
                  <a:lnTo>
                    <a:pt x="109" y="122"/>
                  </a:lnTo>
                  <a:lnTo>
                    <a:pt x="104" y="119"/>
                  </a:lnTo>
                  <a:lnTo>
                    <a:pt x="100" y="114"/>
                  </a:lnTo>
                  <a:lnTo>
                    <a:pt x="18" y="67"/>
                  </a:lnTo>
                  <a:lnTo>
                    <a:pt x="11" y="59"/>
                  </a:lnTo>
                  <a:lnTo>
                    <a:pt x="5" y="47"/>
                  </a:lnTo>
                  <a:lnTo>
                    <a:pt x="1" y="34"/>
                  </a:lnTo>
                  <a:lnTo>
                    <a:pt x="0" y="23"/>
                  </a:lnTo>
                  <a:lnTo>
                    <a:pt x="2" y="12"/>
                  </a:lnTo>
                  <a:lnTo>
                    <a:pt x="11" y="3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596"/>
            <p:cNvSpPr>
              <a:spLocks/>
            </p:cNvSpPr>
            <p:nvPr/>
          </p:nvSpPr>
          <p:spPr bwMode="auto">
            <a:xfrm>
              <a:off x="7471698" y="5159367"/>
              <a:ext cx="53426" cy="47597"/>
            </a:xfrm>
            <a:custGeom>
              <a:avLst/>
              <a:gdLst>
                <a:gd name="T0" fmla="*/ 2147483646 w 42"/>
                <a:gd name="T1" fmla="*/ 0 h 38"/>
                <a:gd name="T2" fmla="*/ 2147483646 w 42"/>
                <a:gd name="T3" fmla="*/ 2147483646 h 38"/>
                <a:gd name="T4" fmla="*/ 2147483646 w 42"/>
                <a:gd name="T5" fmla="*/ 2147483646 h 38"/>
                <a:gd name="T6" fmla="*/ 2147483646 w 42"/>
                <a:gd name="T7" fmla="*/ 2147483646 h 38"/>
                <a:gd name="T8" fmla="*/ 2147483646 w 42"/>
                <a:gd name="T9" fmla="*/ 2147483646 h 38"/>
                <a:gd name="T10" fmla="*/ 2147483646 w 42"/>
                <a:gd name="T11" fmla="*/ 2147483646 h 38"/>
                <a:gd name="T12" fmla="*/ 2147483646 w 42"/>
                <a:gd name="T13" fmla="*/ 2147483646 h 38"/>
                <a:gd name="T14" fmla="*/ 2147483646 w 42"/>
                <a:gd name="T15" fmla="*/ 2147483646 h 38"/>
                <a:gd name="T16" fmla="*/ 2147483646 w 42"/>
                <a:gd name="T17" fmla="*/ 2147483646 h 38"/>
                <a:gd name="T18" fmla="*/ 0 w 42"/>
                <a:gd name="T19" fmla="*/ 2147483646 h 38"/>
                <a:gd name="T20" fmla="*/ 2147483646 w 42"/>
                <a:gd name="T21" fmla="*/ 2147483646 h 38"/>
                <a:gd name="T22" fmla="*/ 2147483646 w 42"/>
                <a:gd name="T23" fmla="*/ 2147483646 h 38"/>
                <a:gd name="T24" fmla="*/ 2147483646 w 42"/>
                <a:gd name="T25" fmla="*/ 0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38">
                  <a:moveTo>
                    <a:pt x="21" y="0"/>
                  </a:moveTo>
                  <a:lnTo>
                    <a:pt x="31" y="3"/>
                  </a:lnTo>
                  <a:lnTo>
                    <a:pt x="38" y="10"/>
                  </a:lnTo>
                  <a:lnTo>
                    <a:pt x="42" y="20"/>
                  </a:lnTo>
                  <a:lnTo>
                    <a:pt x="38" y="29"/>
                  </a:lnTo>
                  <a:lnTo>
                    <a:pt x="31" y="36"/>
                  </a:lnTo>
                  <a:lnTo>
                    <a:pt x="21" y="38"/>
                  </a:lnTo>
                  <a:lnTo>
                    <a:pt x="11" y="36"/>
                  </a:lnTo>
                  <a:lnTo>
                    <a:pt x="3" y="29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11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597"/>
            <p:cNvSpPr>
              <a:spLocks/>
            </p:cNvSpPr>
            <p:nvPr/>
          </p:nvSpPr>
          <p:spPr bwMode="auto">
            <a:xfrm>
              <a:off x="7465870" y="4995204"/>
              <a:ext cx="33998" cy="32056"/>
            </a:xfrm>
            <a:custGeom>
              <a:avLst/>
              <a:gdLst>
                <a:gd name="T0" fmla="*/ 2147483646 w 27"/>
                <a:gd name="T1" fmla="*/ 0 h 25"/>
                <a:gd name="T2" fmla="*/ 2147483646 w 27"/>
                <a:gd name="T3" fmla="*/ 0 h 25"/>
                <a:gd name="T4" fmla="*/ 2147483646 w 27"/>
                <a:gd name="T5" fmla="*/ 2147483646 h 25"/>
                <a:gd name="T6" fmla="*/ 2147483646 w 27"/>
                <a:gd name="T7" fmla="*/ 2147483646 h 25"/>
                <a:gd name="T8" fmla="*/ 2147483646 w 27"/>
                <a:gd name="T9" fmla="*/ 2147483646 h 25"/>
                <a:gd name="T10" fmla="*/ 2147483646 w 27"/>
                <a:gd name="T11" fmla="*/ 2147483646 h 25"/>
                <a:gd name="T12" fmla="*/ 2147483646 w 27"/>
                <a:gd name="T13" fmla="*/ 2147483646 h 25"/>
                <a:gd name="T14" fmla="*/ 2147483646 w 27"/>
                <a:gd name="T15" fmla="*/ 2147483646 h 25"/>
                <a:gd name="T16" fmla="*/ 2147483646 w 27"/>
                <a:gd name="T17" fmla="*/ 2147483646 h 25"/>
                <a:gd name="T18" fmla="*/ 2147483646 w 27"/>
                <a:gd name="T19" fmla="*/ 2147483646 h 25"/>
                <a:gd name="T20" fmla="*/ 2147483646 w 27"/>
                <a:gd name="T21" fmla="*/ 2147483646 h 25"/>
                <a:gd name="T22" fmla="*/ 2147483646 w 27"/>
                <a:gd name="T23" fmla="*/ 2147483646 h 25"/>
                <a:gd name="T24" fmla="*/ 2147483646 w 27"/>
                <a:gd name="T25" fmla="*/ 2147483646 h 25"/>
                <a:gd name="T26" fmla="*/ 2147483646 w 27"/>
                <a:gd name="T27" fmla="*/ 2147483646 h 25"/>
                <a:gd name="T28" fmla="*/ 0 w 27"/>
                <a:gd name="T29" fmla="*/ 2147483646 h 25"/>
                <a:gd name="T30" fmla="*/ 0 w 27"/>
                <a:gd name="T31" fmla="*/ 2147483646 h 25"/>
                <a:gd name="T32" fmla="*/ 0 w 27"/>
                <a:gd name="T33" fmla="*/ 2147483646 h 25"/>
                <a:gd name="T34" fmla="*/ 2147483646 w 27"/>
                <a:gd name="T35" fmla="*/ 2147483646 h 25"/>
                <a:gd name="T36" fmla="*/ 2147483646 w 27"/>
                <a:gd name="T37" fmla="*/ 2147483646 h 25"/>
                <a:gd name="T38" fmla="*/ 2147483646 w 27"/>
                <a:gd name="T39" fmla="*/ 0 h 25"/>
                <a:gd name="T40" fmla="*/ 2147483646 w 27"/>
                <a:gd name="T41" fmla="*/ 0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25">
                  <a:moveTo>
                    <a:pt x="13" y="0"/>
                  </a:moveTo>
                  <a:lnTo>
                    <a:pt x="17" y="0"/>
                  </a:lnTo>
                  <a:lnTo>
                    <a:pt x="21" y="3"/>
                  </a:lnTo>
                  <a:lnTo>
                    <a:pt x="24" y="5"/>
                  </a:lnTo>
                  <a:lnTo>
                    <a:pt x="26" y="9"/>
                  </a:lnTo>
                  <a:lnTo>
                    <a:pt x="27" y="12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1" y="22"/>
                  </a:lnTo>
                  <a:lnTo>
                    <a:pt x="17" y="25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3"/>
                  </a:lnTo>
                  <a:lnTo>
                    <a:pt x="8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1598"/>
            <p:cNvSpPr>
              <a:spLocks/>
            </p:cNvSpPr>
            <p:nvPr/>
          </p:nvSpPr>
          <p:spPr bwMode="auto">
            <a:xfrm>
              <a:off x="7580493" y="5191423"/>
              <a:ext cx="40798" cy="37884"/>
            </a:xfrm>
            <a:custGeom>
              <a:avLst/>
              <a:gdLst>
                <a:gd name="T0" fmla="*/ 2147483646 w 33"/>
                <a:gd name="T1" fmla="*/ 0 h 30"/>
                <a:gd name="T2" fmla="*/ 2147483646 w 33"/>
                <a:gd name="T3" fmla="*/ 0 h 30"/>
                <a:gd name="T4" fmla="*/ 2147483646 w 33"/>
                <a:gd name="T5" fmla="*/ 2147483646 h 30"/>
                <a:gd name="T6" fmla="*/ 2147483646 w 33"/>
                <a:gd name="T7" fmla="*/ 2147483646 h 30"/>
                <a:gd name="T8" fmla="*/ 2147483646 w 33"/>
                <a:gd name="T9" fmla="*/ 2147483646 h 30"/>
                <a:gd name="T10" fmla="*/ 2147483646 w 33"/>
                <a:gd name="T11" fmla="*/ 2147483646 h 30"/>
                <a:gd name="T12" fmla="*/ 2147483646 w 33"/>
                <a:gd name="T13" fmla="*/ 2147483646 h 30"/>
                <a:gd name="T14" fmla="*/ 2147483646 w 33"/>
                <a:gd name="T15" fmla="*/ 2147483646 h 30"/>
                <a:gd name="T16" fmla="*/ 2147483646 w 33"/>
                <a:gd name="T17" fmla="*/ 2147483646 h 30"/>
                <a:gd name="T18" fmla="*/ 2147483646 w 33"/>
                <a:gd name="T19" fmla="*/ 2147483646 h 30"/>
                <a:gd name="T20" fmla="*/ 2147483646 w 33"/>
                <a:gd name="T21" fmla="*/ 2147483646 h 30"/>
                <a:gd name="T22" fmla="*/ 2147483646 w 33"/>
                <a:gd name="T23" fmla="*/ 2147483646 h 30"/>
                <a:gd name="T24" fmla="*/ 2147483646 w 33"/>
                <a:gd name="T25" fmla="*/ 2147483646 h 30"/>
                <a:gd name="T26" fmla="*/ 2147483646 w 33"/>
                <a:gd name="T27" fmla="*/ 2147483646 h 30"/>
                <a:gd name="T28" fmla="*/ 2147483646 w 33"/>
                <a:gd name="T29" fmla="*/ 2147483646 h 30"/>
                <a:gd name="T30" fmla="*/ 0 w 33"/>
                <a:gd name="T31" fmla="*/ 2147483646 h 30"/>
                <a:gd name="T32" fmla="*/ 2147483646 w 33"/>
                <a:gd name="T33" fmla="*/ 2147483646 h 30"/>
                <a:gd name="T34" fmla="*/ 2147483646 w 33"/>
                <a:gd name="T35" fmla="*/ 2147483646 h 30"/>
                <a:gd name="T36" fmla="*/ 2147483646 w 33"/>
                <a:gd name="T37" fmla="*/ 2147483646 h 30"/>
                <a:gd name="T38" fmla="*/ 2147483646 w 33"/>
                <a:gd name="T39" fmla="*/ 0 h 30"/>
                <a:gd name="T40" fmla="*/ 2147483646 w 33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" h="30">
                  <a:moveTo>
                    <a:pt x="16" y="0"/>
                  </a:moveTo>
                  <a:lnTo>
                    <a:pt x="21" y="0"/>
                  </a:lnTo>
                  <a:lnTo>
                    <a:pt x="26" y="3"/>
                  </a:lnTo>
                  <a:lnTo>
                    <a:pt x="30" y="6"/>
                  </a:lnTo>
                  <a:lnTo>
                    <a:pt x="31" y="10"/>
                  </a:lnTo>
                  <a:lnTo>
                    <a:pt x="33" y="15"/>
                  </a:lnTo>
                  <a:lnTo>
                    <a:pt x="31" y="20"/>
                  </a:lnTo>
                  <a:lnTo>
                    <a:pt x="30" y="24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6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1599"/>
            <p:cNvSpPr>
              <a:spLocks/>
            </p:cNvSpPr>
            <p:nvPr/>
          </p:nvSpPr>
          <p:spPr bwMode="auto">
            <a:xfrm>
              <a:off x="7523181" y="5309931"/>
              <a:ext cx="37884" cy="36912"/>
            </a:xfrm>
            <a:custGeom>
              <a:avLst/>
              <a:gdLst>
                <a:gd name="T0" fmla="*/ 2147483646 w 30"/>
                <a:gd name="T1" fmla="*/ 0 h 29"/>
                <a:gd name="T2" fmla="*/ 2147483646 w 30"/>
                <a:gd name="T3" fmla="*/ 0 h 29"/>
                <a:gd name="T4" fmla="*/ 2147483646 w 30"/>
                <a:gd name="T5" fmla="*/ 2147483646 h 29"/>
                <a:gd name="T6" fmla="*/ 2147483646 w 30"/>
                <a:gd name="T7" fmla="*/ 2147483646 h 29"/>
                <a:gd name="T8" fmla="*/ 2147483646 w 30"/>
                <a:gd name="T9" fmla="*/ 2147483646 h 29"/>
                <a:gd name="T10" fmla="*/ 2147483646 w 30"/>
                <a:gd name="T11" fmla="*/ 2147483646 h 29"/>
                <a:gd name="T12" fmla="*/ 2147483646 w 30"/>
                <a:gd name="T13" fmla="*/ 2147483646 h 29"/>
                <a:gd name="T14" fmla="*/ 2147483646 w 30"/>
                <a:gd name="T15" fmla="*/ 2147483646 h 29"/>
                <a:gd name="T16" fmla="*/ 2147483646 w 30"/>
                <a:gd name="T17" fmla="*/ 2147483646 h 29"/>
                <a:gd name="T18" fmla="*/ 2147483646 w 30"/>
                <a:gd name="T19" fmla="*/ 2147483646 h 29"/>
                <a:gd name="T20" fmla="*/ 2147483646 w 30"/>
                <a:gd name="T21" fmla="*/ 2147483646 h 29"/>
                <a:gd name="T22" fmla="*/ 2147483646 w 30"/>
                <a:gd name="T23" fmla="*/ 2147483646 h 29"/>
                <a:gd name="T24" fmla="*/ 2147483646 w 30"/>
                <a:gd name="T25" fmla="*/ 2147483646 h 29"/>
                <a:gd name="T26" fmla="*/ 2147483646 w 30"/>
                <a:gd name="T27" fmla="*/ 2147483646 h 29"/>
                <a:gd name="T28" fmla="*/ 2147483646 w 30"/>
                <a:gd name="T29" fmla="*/ 2147483646 h 29"/>
                <a:gd name="T30" fmla="*/ 0 w 30"/>
                <a:gd name="T31" fmla="*/ 2147483646 h 29"/>
                <a:gd name="T32" fmla="*/ 2147483646 w 30"/>
                <a:gd name="T33" fmla="*/ 2147483646 h 29"/>
                <a:gd name="T34" fmla="*/ 2147483646 w 30"/>
                <a:gd name="T35" fmla="*/ 2147483646 h 29"/>
                <a:gd name="T36" fmla="*/ 2147483646 w 30"/>
                <a:gd name="T37" fmla="*/ 2147483646 h 29"/>
                <a:gd name="T38" fmla="*/ 2147483646 w 30"/>
                <a:gd name="T39" fmla="*/ 0 h 29"/>
                <a:gd name="T40" fmla="*/ 2147483646 w 30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29">
                  <a:moveTo>
                    <a:pt x="16" y="0"/>
                  </a:moveTo>
                  <a:lnTo>
                    <a:pt x="21" y="0"/>
                  </a:lnTo>
                  <a:lnTo>
                    <a:pt x="24" y="3"/>
                  </a:lnTo>
                  <a:lnTo>
                    <a:pt x="28" y="5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0" y="19"/>
                  </a:lnTo>
                  <a:lnTo>
                    <a:pt x="28" y="22"/>
                  </a:lnTo>
                  <a:lnTo>
                    <a:pt x="24" y="26"/>
                  </a:lnTo>
                  <a:lnTo>
                    <a:pt x="21" y="27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6" y="26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5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9" name="Freeform 17"/>
          <p:cNvSpPr>
            <a:spLocks noChangeAspect="1" noEditPoints="1"/>
          </p:cNvSpPr>
          <p:nvPr/>
        </p:nvSpPr>
        <p:spPr bwMode="auto">
          <a:xfrm>
            <a:off x="324649" y="2639223"/>
            <a:ext cx="639493" cy="390396"/>
          </a:xfrm>
          <a:custGeom>
            <a:avLst/>
            <a:gdLst>
              <a:gd name="T0" fmla="*/ 185 w 210"/>
              <a:gd name="T1" fmla="*/ 47 h 132"/>
              <a:gd name="T2" fmla="*/ 172 w 210"/>
              <a:gd name="T3" fmla="*/ 24 h 132"/>
              <a:gd name="T4" fmla="*/ 153 w 210"/>
              <a:gd name="T5" fmla="*/ 25 h 132"/>
              <a:gd name="T6" fmla="*/ 92 w 210"/>
              <a:gd name="T7" fmla="*/ 0 h 132"/>
              <a:gd name="T8" fmla="*/ 67 w 210"/>
              <a:gd name="T9" fmla="*/ 13 h 132"/>
              <a:gd name="T10" fmla="*/ 49 w 210"/>
              <a:gd name="T11" fmla="*/ 28 h 132"/>
              <a:gd name="T12" fmla="*/ 60 w 210"/>
              <a:gd name="T13" fmla="*/ 42 h 132"/>
              <a:gd name="T14" fmla="*/ 95 w 210"/>
              <a:gd name="T15" fmla="*/ 25 h 132"/>
              <a:gd name="T16" fmla="*/ 179 w 210"/>
              <a:gd name="T17" fmla="*/ 81 h 132"/>
              <a:gd name="T18" fmla="*/ 189 w 210"/>
              <a:gd name="T19" fmla="*/ 79 h 132"/>
              <a:gd name="T20" fmla="*/ 185 w 210"/>
              <a:gd name="T21" fmla="*/ 47 h 132"/>
              <a:gd name="T22" fmla="*/ 22 w 210"/>
              <a:gd name="T23" fmla="*/ 7 h 132"/>
              <a:gd name="T24" fmla="*/ 0 w 210"/>
              <a:gd name="T25" fmla="*/ 76 h 132"/>
              <a:gd name="T26" fmla="*/ 19 w 210"/>
              <a:gd name="T27" fmla="*/ 81 h 132"/>
              <a:gd name="T28" fmla="*/ 36 w 210"/>
              <a:gd name="T29" fmla="*/ 12 h 132"/>
              <a:gd name="T30" fmla="*/ 22 w 210"/>
              <a:gd name="T31" fmla="*/ 7 h 132"/>
              <a:gd name="T32" fmla="*/ 177 w 210"/>
              <a:gd name="T33" fmla="*/ 17 h 132"/>
              <a:gd name="T34" fmla="*/ 195 w 210"/>
              <a:gd name="T35" fmla="*/ 82 h 132"/>
              <a:gd name="T36" fmla="*/ 208 w 210"/>
              <a:gd name="T37" fmla="*/ 80 h 132"/>
              <a:gd name="T38" fmla="*/ 202 w 210"/>
              <a:gd name="T39" fmla="*/ 15 h 132"/>
              <a:gd name="T40" fmla="*/ 177 w 210"/>
              <a:gd name="T41" fmla="*/ 17 h 132"/>
              <a:gd name="T42" fmla="*/ 40 w 210"/>
              <a:gd name="T43" fmla="*/ 16 h 132"/>
              <a:gd name="T44" fmla="*/ 24 w 210"/>
              <a:gd name="T45" fmla="*/ 81 h 132"/>
              <a:gd name="T46" fmla="*/ 40 w 210"/>
              <a:gd name="T47" fmla="*/ 73 h 132"/>
              <a:gd name="T48" fmla="*/ 49 w 210"/>
              <a:gd name="T49" fmla="*/ 77 h 132"/>
              <a:gd name="T50" fmla="*/ 60 w 210"/>
              <a:gd name="T51" fmla="*/ 75 h 132"/>
              <a:gd name="T52" fmla="*/ 68 w 210"/>
              <a:gd name="T53" fmla="*/ 79 h 132"/>
              <a:gd name="T54" fmla="*/ 79 w 210"/>
              <a:gd name="T55" fmla="*/ 77 h 132"/>
              <a:gd name="T56" fmla="*/ 89 w 210"/>
              <a:gd name="T57" fmla="*/ 88 h 132"/>
              <a:gd name="T58" fmla="*/ 103 w 210"/>
              <a:gd name="T59" fmla="*/ 117 h 132"/>
              <a:gd name="T60" fmla="*/ 119 w 210"/>
              <a:gd name="T61" fmla="*/ 128 h 132"/>
              <a:gd name="T62" fmla="*/ 126 w 210"/>
              <a:gd name="T63" fmla="*/ 119 h 132"/>
              <a:gd name="T64" fmla="*/ 111 w 210"/>
              <a:gd name="T65" fmla="*/ 105 h 132"/>
              <a:gd name="T66" fmla="*/ 144 w 210"/>
              <a:gd name="T67" fmla="*/ 111 h 132"/>
              <a:gd name="T68" fmla="*/ 119 w 210"/>
              <a:gd name="T69" fmla="*/ 89 h 132"/>
              <a:gd name="T70" fmla="*/ 160 w 210"/>
              <a:gd name="T71" fmla="*/ 101 h 132"/>
              <a:gd name="T72" fmla="*/ 135 w 210"/>
              <a:gd name="T73" fmla="*/ 80 h 132"/>
              <a:gd name="T74" fmla="*/ 175 w 210"/>
              <a:gd name="T75" fmla="*/ 87 h 132"/>
              <a:gd name="T76" fmla="*/ 136 w 210"/>
              <a:gd name="T77" fmla="*/ 58 h 132"/>
              <a:gd name="T78" fmla="*/ 94 w 210"/>
              <a:gd name="T79" fmla="*/ 32 h 132"/>
              <a:gd name="T80" fmla="*/ 65 w 210"/>
              <a:gd name="T81" fmla="*/ 48 h 132"/>
              <a:gd name="T82" fmla="*/ 48 w 210"/>
              <a:gd name="T83" fmla="*/ 16 h 132"/>
              <a:gd name="T84" fmla="*/ 40 w 210"/>
              <a:gd name="T85" fmla="*/ 16 h 132"/>
              <a:gd name="T86" fmla="*/ 47 w 210"/>
              <a:gd name="T87" fmla="*/ 108 h 132"/>
              <a:gd name="T88" fmla="*/ 62 w 210"/>
              <a:gd name="T89" fmla="*/ 110 h 132"/>
              <a:gd name="T90" fmla="*/ 78 w 210"/>
              <a:gd name="T91" fmla="*/ 118 h 132"/>
              <a:gd name="T92" fmla="*/ 95 w 210"/>
              <a:gd name="T93" fmla="*/ 123 h 132"/>
              <a:gd name="T94" fmla="*/ 83 w 210"/>
              <a:gd name="T95" fmla="*/ 96 h 132"/>
              <a:gd name="T96" fmla="*/ 66 w 210"/>
              <a:gd name="T97" fmla="*/ 88 h 132"/>
              <a:gd name="T98" fmla="*/ 48 w 210"/>
              <a:gd name="T99" fmla="*/ 86 h 132"/>
              <a:gd name="T100" fmla="*/ 47 w 210"/>
              <a:gd name="T101" fmla="*/ 10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32">
                <a:moveTo>
                  <a:pt x="185" y="47"/>
                </a:moveTo>
                <a:cubicBezTo>
                  <a:pt x="183" y="39"/>
                  <a:pt x="179" y="25"/>
                  <a:pt x="172" y="24"/>
                </a:cubicBezTo>
                <a:cubicBezTo>
                  <a:pt x="167" y="22"/>
                  <a:pt x="159" y="26"/>
                  <a:pt x="153" y="25"/>
                </a:cubicBezTo>
                <a:cubicBezTo>
                  <a:pt x="136" y="23"/>
                  <a:pt x="112" y="1"/>
                  <a:pt x="92" y="0"/>
                </a:cubicBezTo>
                <a:cubicBezTo>
                  <a:pt x="86" y="0"/>
                  <a:pt x="73" y="9"/>
                  <a:pt x="67" y="13"/>
                </a:cubicBezTo>
                <a:cubicBezTo>
                  <a:pt x="62" y="16"/>
                  <a:pt x="50" y="21"/>
                  <a:pt x="49" y="28"/>
                </a:cubicBezTo>
                <a:cubicBezTo>
                  <a:pt x="48" y="37"/>
                  <a:pt x="54" y="42"/>
                  <a:pt x="60" y="42"/>
                </a:cubicBezTo>
                <a:cubicBezTo>
                  <a:pt x="74" y="43"/>
                  <a:pt x="80" y="28"/>
                  <a:pt x="95" y="25"/>
                </a:cubicBezTo>
                <a:cubicBezTo>
                  <a:pt x="127" y="40"/>
                  <a:pt x="150" y="64"/>
                  <a:pt x="179" y="81"/>
                </a:cubicBezTo>
                <a:cubicBezTo>
                  <a:pt x="182" y="80"/>
                  <a:pt x="185" y="79"/>
                  <a:pt x="189" y="79"/>
                </a:cubicBezTo>
                <a:cubicBezTo>
                  <a:pt x="189" y="67"/>
                  <a:pt x="188" y="57"/>
                  <a:pt x="185" y="47"/>
                </a:cubicBezTo>
                <a:close/>
                <a:moveTo>
                  <a:pt x="22" y="7"/>
                </a:moveTo>
                <a:cubicBezTo>
                  <a:pt x="12" y="27"/>
                  <a:pt x="4" y="53"/>
                  <a:pt x="0" y="76"/>
                </a:cubicBezTo>
                <a:cubicBezTo>
                  <a:pt x="3" y="80"/>
                  <a:pt x="12" y="80"/>
                  <a:pt x="19" y="81"/>
                </a:cubicBezTo>
                <a:cubicBezTo>
                  <a:pt x="18" y="52"/>
                  <a:pt x="28" y="33"/>
                  <a:pt x="36" y="12"/>
                </a:cubicBezTo>
                <a:cubicBezTo>
                  <a:pt x="31" y="11"/>
                  <a:pt x="29" y="6"/>
                  <a:pt x="22" y="7"/>
                </a:cubicBezTo>
                <a:close/>
                <a:moveTo>
                  <a:pt x="177" y="17"/>
                </a:moveTo>
                <a:cubicBezTo>
                  <a:pt x="188" y="34"/>
                  <a:pt x="196" y="54"/>
                  <a:pt x="195" y="82"/>
                </a:cubicBezTo>
                <a:cubicBezTo>
                  <a:pt x="198" y="80"/>
                  <a:pt x="205" y="82"/>
                  <a:pt x="208" y="80"/>
                </a:cubicBezTo>
                <a:cubicBezTo>
                  <a:pt x="210" y="61"/>
                  <a:pt x="205" y="35"/>
                  <a:pt x="202" y="15"/>
                </a:cubicBezTo>
                <a:cubicBezTo>
                  <a:pt x="195" y="10"/>
                  <a:pt x="186" y="17"/>
                  <a:pt x="177" y="17"/>
                </a:cubicBezTo>
                <a:close/>
                <a:moveTo>
                  <a:pt x="40" y="16"/>
                </a:moveTo>
                <a:cubicBezTo>
                  <a:pt x="33" y="35"/>
                  <a:pt x="24" y="54"/>
                  <a:pt x="24" y="81"/>
                </a:cubicBezTo>
                <a:cubicBezTo>
                  <a:pt x="30" y="80"/>
                  <a:pt x="33" y="73"/>
                  <a:pt x="40" y="73"/>
                </a:cubicBezTo>
                <a:cubicBezTo>
                  <a:pt x="43" y="73"/>
                  <a:pt x="46" y="76"/>
                  <a:pt x="49" y="77"/>
                </a:cubicBezTo>
                <a:cubicBezTo>
                  <a:pt x="53" y="77"/>
                  <a:pt x="57" y="75"/>
                  <a:pt x="60" y="75"/>
                </a:cubicBezTo>
                <a:cubicBezTo>
                  <a:pt x="62" y="75"/>
                  <a:pt x="65" y="78"/>
                  <a:pt x="68" y="79"/>
                </a:cubicBezTo>
                <a:cubicBezTo>
                  <a:pt x="72" y="79"/>
                  <a:pt x="75" y="76"/>
                  <a:pt x="79" y="77"/>
                </a:cubicBezTo>
                <a:cubicBezTo>
                  <a:pt x="86" y="78"/>
                  <a:pt x="88" y="82"/>
                  <a:pt x="89" y="88"/>
                </a:cubicBezTo>
                <a:cubicBezTo>
                  <a:pt x="106" y="89"/>
                  <a:pt x="107" y="103"/>
                  <a:pt x="103" y="117"/>
                </a:cubicBezTo>
                <a:cubicBezTo>
                  <a:pt x="107" y="122"/>
                  <a:pt x="112" y="125"/>
                  <a:pt x="119" y="128"/>
                </a:cubicBezTo>
                <a:cubicBezTo>
                  <a:pt x="122" y="126"/>
                  <a:pt x="126" y="125"/>
                  <a:pt x="126" y="119"/>
                </a:cubicBezTo>
                <a:cubicBezTo>
                  <a:pt x="122" y="113"/>
                  <a:pt x="113" y="112"/>
                  <a:pt x="111" y="105"/>
                </a:cubicBezTo>
                <a:cubicBezTo>
                  <a:pt x="123" y="107"/>
                  <a:pt x="138" y="132"/>
                  <a:pt x="144" y="111"/>
                </a:cubicBezTo>
                <a:cubicBezTo>
                  <a:pt x="137" y="102"/>
                  <a:pt x="124" y="99"/>
                  <a:pt x="119" y="89"/>
                </a:cubicBezTo>
                <a:cubicBezTo>
                  <a:pt x="130" y="88"/>
                  <a:pt x="155" y="127"/>
                  <a:pt x="160" y="101"/>
                </a:cubicBezTo>
                <a:cubicBezTo>
                  <a:pt x="154" y="93"/>
                  <a:pt x="139" y="88"/>
                  <a:pt x="135" y="80"/>
                </a:cubicBezTo>
                <a:cubicBezTo>
                  <a:pt x="148" y="81"/>
                  <a:pt x="176" y="119"/>
                  <a:pt x="175" y="87"/>
                </a:cubicBezTo>
                <a:cubicBezTo>
                  <a:pt x="163" y="77"/>
                  <a:pt x="150" y="68"/>
                  <a:pt x="136" y="58"/>
                </a:cubicBezTo>
                <a:cubicBezTo>
                  <a:pt x="129" y="53"/>
                  <a:pt x="105" y="32"/>
                  <a:pt x="94" y="32"/>
                </a:cubicBezTo>
                <a:cubicBezTo>
                  <a:pt x="86" y="33"/>
                  <a:pt x="78" y="46"/>
                  <a:pt x="65" y="48"/>
                </a:cubicBezTo>
                <a:cubicBezTo>
                  <a:pt x="46" y="51"/>
                  <a:pt x="37" y="29"/>
                  <a:pt x="48" y="16"/>
                </a:cubicBezTo>
                <a:cubicBezTo>
                  <a:pt x="46" y="16"/>
                  <a:pt x="43" y="16"/>
                  <a:pt x="40" y="16"/>
                </a:cubicBezTo>
                <a:close/>
                <a:moveTo>
                  <a:pt x="47" y="108"/>
                </a:moveTo>
                <a:cubicBezTo>
                  <a:pt x="47" y="115"/>
                  <a:pt x="59" y="115"/>
                  <a:pt x="62" y="110"/>
                </a:cubicBezTo>
                <a:cubicBezTo>
                  <a:pt x="60" y="121"/>
                  <a:pt x="72" y="123"/>
                  <a:pt x="78" y="118"/>
                </a:cubicBezTo>
                <a:cubicBezTo>
                  <a:pt x="78" y="127"/>
                  <a:pt x="90" y="129"/>
                  <a:pt x="95" y="123"/>
                </a:cubicBezTo>
                <a:cubicBezTo>
                  <a:pt x="102" y="111"/>
                  <a:pt x="100" y="87"/>
                  <a:pt x="83" y="96"/>
                </a:cubicBezTo>
                <a:cubicBezTo>
                  <a:pt x="90" y="84"/>
                  <a:pt x="70" y="78"/>
                  <a:pt x="66" y="88"/>
                </a:cubicBezTo>
                <a:cubicBezTo>
                  <a:pt x="65" y="79"/>
                  <a:pt x="52" y="79"/>
                  <a:pt x="48" y="86"/>
                </a:cubicBezTo>
                <a:cubicBezTo>
                  <a:pt x="32" y="62"/>
                  <a:pt x="22" y="112"/>
                  <a:pt x="47" y="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414876" y="3993044"/>
            <a:ext cx="499520" cy="504000"/>
            <a:chOff x="6237288" y="4438651"/>
            <a:chExt cx="354013" cy="357188"/>
          </a:xfrm>
          <a:solidFill>
            <a:schemeClr val="bg1"/>
          </a:solidFill>
        </p:grpSpPr>
        <p:sp>
          <p:nvSpPr>
            <p:cNvPr id="52" name="Freeform 637"/>
            <p:cNvSpPr>
              <a:spLocks noEditPoints="1"/>
            </p:cNvSpPr>
            <p:nvPr/>
          </p:nvSpPr>
          <p:spPr bwMode="auto">
            <a:xfrm>
              <a:off x="6237288" y="4438651"/>
              <a:ext cx="354013" cy="357188"/>
            </a:xfrm>
            <a:custGeom>
              <a:avLst/>
              <a:gdLst>
                <a:gd name="T0" fmla="*/ 69 w 139"/>
                <a:gd name="T1" fmla="*/ 140 h 140"/>
                <a:gd name="T2" fmla="*/ 127 w 139"/>
                <a:gd name="T3" fmla="*/ 81 h 140"/>
                <a:gd name="T4" fmla="*/ 123 w 139"/>
                <a:gd name="T5" fmla="*/ 85 h 140"/>
                <a:gd name="T6" fmla="*/ 126 w 139"/>
                <a:gd name="T7" fmla="*/ 88 h 140"/>
                <a:gd name="T8" fmla="*/ 119 w 139"/>
                <a:gd name="T9" fmla="*/ 94 h 140"/>
                <a:gd name="T10" fmla="*/ 120 w 139"/>
                <a:gd name="T11" fmla="*/ 100 h 140"/>
                <a:gd name="T12" fmla="*/ 112 w 139"/>
                <a:gd name="T13" fmla="*/ 105 h 140"/>
                <a:gd name="T14" fmla="*/ 112 w 139"/>
                <a:gd name="T15" fmla="*/ 111 h 140"/>
                <a:gd name="T16" fmla="*/ 104 w 139"/>
                <a:gd name="T17" fmla="*/ 113 h 140"/>
                <a:gd name="T18" fmla="*/ 102 w 139"/>
                <a:gd name="T19" fmla="*/ 119 h 140"/>
                <a:gd name="T20" fmla="*/ 93 w 139"/>
                <a:gd name="T21" fmla="*/ 120 h 140"/>
                <a:gd name="T22" fmla="*/ 90 w 139"/>
                <a:gd name="T23" fmla="*/ 125 h 140"/>
                <a:gd name="T24" fmla="*/ 81 w 139"/>
                <a:gd name="T25" fmla="*/ 124 h 140"/>
                <a:gd name="T26" fmla="*/ 77 w 139"/>
                <a:gd name="T27" fmla="*/ 128 h 140"/>
                <a:gd name="T28" fmla="*/ 69 w 139"/>
                <a:gd name="T29" fmla="*/ 125 h 140"/>
                <a:gd name="T30" fmla="*/ 64 w 139"/>
                <a:gd name="T31" fmla="*/ 129 h 140"/>
                <a:gd name="T32" fmla="*/ 57 w 139"/>
                <a:gd name="T33" fmla="*/ 124 h 140"/>
                <a:gd name="T34" fmla="*/ 51 w 139"/>
                <a:gd name="T35" fmla="*/ 126 h 140"/>
                <a:gd name="T36" fmla="*/ 45 w 139"/>
                <a:gd name="T37" fmla="*/ 120 h 140"/>
                <a:gd name="T38" fmla="*/ 39 w 139"/>
                <a:gd name="T39" fmla="*/ 120 h 140"/>
                <a:gd name="T40" fmla="*/ 34 w 139"/>
                <a:gd name="T41" fmla="*/ 113 h 140"/>
                <a:gd name="T42" fmla="*/ 28 w 139"/>
                <a:gd name="T43" fmla="*/ 112 h 140"/>
                <a:gd name="T44" fmla="*/ 26 w 139"/>
                <a:gd name="T45" fmla="*/ 104 h 140"/>
                <a:gd name="T46" fmla="*/ 20 w 139"/>
                <a:gd name="T47" fmla="*/ 102 h 140"/>
                <a:gd name="T48" fmla="*/ 19 w 139"/>
                <a:gd name="T49" fmla="*/ 93 h 140"/>
                <a:gd name="T50" fmla="*/ 14 w 139"/>
                <a:gd name="T51" fmla="*/ 90 h 140"/>
                <a:gd name="T52" fmla="*/ 13 w 139"/>
                <a:gd name="T53" fmla="*/ 85 h 140"/>
                <a:gd name="T54" fmla="*/ 12 w 139"/>
                <a:gd name="T55" fmla="*/ 77 h 140"/>
                <a:gd name="T56" fmla="*/ 11 w 139"/>
                <a:gd name="T57" fmla="*/ 72 h 140"/>
                <a:gd name="T58" fmla="*/ 14 w 139"/>
                <a:gd name="T59" fmla="*/ 67 h 140"/>
                <a:gd name="T60" fmla="*/ 11 w 139"/>
                <a:gd name="T61" fmla="*/ 58 h 140"/>
                <a:gd name="T62" fmla="*/ 16 w 139"/>
                <a:gd name="T63" fmla="*/ 57 h 140"/>
                <a:gd name="T64" fmla="*/ 13 w 139"/>
                <a:gd name="T65" fmla="*/ 51 h 140"/>
                <a:gd name="T66" fmla="*/ 17 w 139"/>
                <a:gd name="T67" fmla="*/ 47 h 140"/>
                <a:gd name="T68" fmla="*/ 20 w 139"/>
                <a:gd name="T69" fmla="*/ 39 h 140"/>
                <a:gd name="T70" fmla="*/ 23 w 139"/>
                <a:gd name="T71" fmla="*/ 35 h 140"/>
                <a:gd name="T72" fmla="*/ 28 w 139"/>
                <a:gd name="T73" fmla="*/ 33 h 140"/>
                <a:gd name="T74" fmla="*/ 31 w 139"/>
                <a:gd name="T75" fmla="*/ 25 h 140"/>
                <a:gd name="T76" fmla="*/ 36 w 139"/>
                <a:gd name="T77" fmla="*/ 26 h 140"/>
                <a:gd name="T78" fmla="*/ 37 w 139"/>
                <a:gd name="T79" fmla="*/ 20 h 140"/>
                <a:gd name="T80" fmla="*/ 45 w 139"/>
                <a:gd name="T81" fmla="*/ 20 h 140"/>
                <a:gd name="T82" fmla="*/ 50 w 139"/>
                <a:gd name="T83" fmla="*/ 15 h 140"/>
                <a:gd name="T84" fmla="*/ 55 w 139"/>
                <a:gd name="T85" fmla="*/ 14 h 140"/>
                <a:gd name="T86" fmla="*/ 60 w 139"/>
                <a:gd name="T87" fmla="*/ 15 h 140"/>
                <a:gd name="T88" fmla="*/ 68 w 139"/>
                <a:gd name="T89" fmla="*/ 11 h 140"/>
                <a:gd name="T90" fmla="*/ 73 w 139"/>
                <a:gd name="T91" fmla="*/ 15 h 140"/>
                <a:gd name="T92" fmla="*/ 75 w 139"/>
                <a:gd name="T93" fmla="*/ 11 h 140"/>
                <a:gd name="T94" fmla="*/ 83 w 139"/>
                <a:gd name="T95" fmla="*/ 16 h 140"/>
                <a:gd name="T96" fmla="*/ 88 w 139"/>
                <a:gd name="T97" fmla="*/ 15 h 140"/>
                <a:gd name="T98" fmla="*/ 93 w 139"/>
                <a:gd name="T99" fmla="*/ 17 h 140"/>
                <a:gd name="T100" fmla="*/ 98 w 139"/>
                <a:gd name="T101" fmla="*/ 22 h 140"/>
                <a:gd name="T102" fmla="*/ 105 w 139"/>
                <a:gd name="T103" fmla="*/ 23 h 140"/>
                <a:gd name="T104" fmla="*/ 107 w 139"/>
                <a:gd name="T105" fmla="*/ 29 h 140"/>
                <a:gd name="T106" fmla="*/ 111 w 139"/>
                <a:gd name="T107" fmla="*/ 28 h 140"/>
                <a:gd name="T108" fmla="*/ 113 w 139"/>
                <a:gd name="T109" fmla="*/ 36 h 140"/>
                <a:gd name="T110" fmla="*/ 118 w 139"/>
                <a:gd name="T111" fmla="*/ 39 h 140"/>
                <a:gd name="T112" fmla="*/ 121 w 139"/>
                <a:gd name="T113" fmla="*/ 44 h 140"/>
                <a:gd name="T114" fmla="*/ 123 w 139"/>
                <a:gd name="T115" fmla="*/ 51 h 140"/>
                <a:gd name="T116" fmla="*/ 127 w 139"/>
                <a:gd name="T117" fmla="*/ 56 h 140"/>
                <a:gd name="T118" fmla="*/ 124 w 139"/>
                <a:gd name="T119" fmla="*/ 61 h 140"/>
                <a:gd name="T120" fmla="*/ 128 w 139"/>
                <a:gd name="T121" fmla="*/ 63 h 140"/>
                <a:gd name="T122" fmla="*/ 125 w 139"/>
                <a:gd name="T123" fmla="*/ 70 h 140"/>
                <a:gd name="T124" fmla="*/ 127 w 139"/>
                <a:gd name="T125" fmla="*/ 7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" h="140">
                  <a:moveTo>
                    <a:pt x="69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8"/>
                    <a:pt x="31" y="140"/>
                    <a:pt x="69" y="140"/>
                  </a:cubicBezTo>
                  <a:cubicBezTo>
                    <a:pt x="108" y="140"/>
                    <a:pt x="139" y="108"/>
                    <a:pt x="139" y="70"/>
                  </a:cubicBezTo>
                  <a:cubicBezTo>
                    <a:pt x="139" y="32"/>
                    <a:pt x="108" y="0"/>
                    <a:pt x="69" y="0"/>
                  </a:cubicBezTo>
                  <a:close/>
                  <a:moveTo>
                    <a:pt x="127" y="81"/>
                  </a:moveTo>
                  <a:cubicBezTo>
                    <a:pt x="127" y="81"/>
                    <a:pt x="127" y="80"/>
                    <a:pt x="126" y="80"/>
                  </a:cubicBezTo>
                  <a:cubicBezTo>
                    <a:pt x="125" y="80"/>
                    <a:pt x="124" y="81"/>
                    <a:pt x="123" y="82"/>
                  </a:cubicBezTo>
                  <a:cubicBezTo>
                    <a:pt x="123" y="83"/>
                    <a:pt x="123" y="84"/>
                    <a:pt x="123" y="85"/>
                  </a:cubicBezTo>
                  <a:cubicBezTo>
                    <a:pt x="122" y="86"/>
                    <a:pt x="123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5" y="88"/>
                    <a:pt x="125" y="88"/>
                    <a:pt x="126" y="88"/>
                  </a:cubicBezTo>
                  <a:cubicBezTo>
                    <a:pt x="125" y="90"/>
                    <a:pt x="124" y="92"/>
                    <a:pt x="123" y="94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21" y="92"/>
                    <a:pt x="120" y="93"/>
                    <a:pt x="119" y="94"/>
                  </a:cubicBezTo>
                  <a:cubicBezTo>
                    <a:pt x="119" y="95"/>
                    <a:pt x="118" y="96"/>
                    <a:pt x="118" y="96"/>
                  </a:cubicBezTo>
                  <a:cubicBezTo>
                    <a:pt x="117" y="98"/>
                    <a:pt x="118" y="99"/>
                    <a:pt x="119" y="100"/>
                  </a:cubicBezTo>
                  <a:cubicBezTo>
                    <a:pt x="119" y="100"/>
                    <a:pt x="120" y="100"/>
                    <a:pt x="120" y="100"/>
                  </a:cubicBezTo>
                  <a:cubicBezTo>
                    <a:pt x="119" y="102"/>
                    <a:pt x="118" y="103"/>
                    <a:pt x="117" y="105"/>
                  </a:cubicBezTo>
                  <a:cubicBezTo>
                    <a:pt x="117" y="105"/>
                    <a:pt x="116" y="104"/>
                    <a:pt x="116" y="104"/>
                  </a:cubicBezTo>
                  <a:cubicBezTo>
                    <a:pt x="115" y="103"/>
                    <a:pt x="113" y="103"/>
                    <a:pt x="112" y="105"/>
                  </a:cubicBezTo>
                  <a:cubicBezTo>
                    <a:pt x="112" y="105"/>
                    <a:pt x="111" y="106"/>
                    <a:pt x="111" y="106"/>
                  </a:cubicBezTo>
                  <a:cubicBezTo>
                    <a:pt x="110" y="108"/>
                    <a:pt x="110" y="109"/>
                    <a:pt x="111" y="110"/>
                  </a:cubicBezTo>
                  <a:cubicBezTo>
                    <a:pt x="111" y="110"/>
                    <a:pt x="112" y="111"/>
                    <a:pt x="112" y="111"/>
                  </a:cubicBezTo>
                  <a:cubicBezTo>
                    <a:pt x="111" y="112"/>
                    <a:pt x="109" y="113"/>
                    <a:pt x="108" y="115"/>
                  </a:cubicBezTo>
                  <a:cubicBezTo>
                    <a:pt x="108" y="114"/>
                    <a:pt x="108" y="114"/>
                    <a:pt x="107" y="114"/>
                  </a:cubicBezTo>
                  <a:cubicBezTo>
                    <a:pt x="106" y="113"/>
                    <a:pt x="105" y="112"/>
                    <a:pt x="104" y="113"/>
                  </a:cubicBezTo>
                  <a:cubicBezTo>
                    <a:pt x="103" y="114"/>
                    <a:pt x="102" y="114"/>
                    <a:pt x="102" y="115"/>
                  </a:cubicBezTo>
                  <a:cubicBezTo>
                    <a:pt x="100" y="116"/>
                    <a:pt x="100" y="117"/>
                    <a:pt x="101" y="118"/>
                  </a:cubicBezTo>
                  <a:cubicBezTo>
                    <a:pt x="101" y="119"/>
                    <a:pt x="102" y="119"/>
                    <a:pt x="102" y="119"/>
                  </a:cubicBezTo>
                  <a:cubicBezTo>
                    <a:pt x="100" y="120"/>
                    <a:pt x="99" y="121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20"/>
                    <a:pt x="94" y="119"/>
                    <a:pt x="93" y="120"/>
                  </a:cubicBezTo>
                  <a:cubicBezTo>
                    <a:pt x="92" y="120"/>
                    <a:pt x="92" y="121"/>
                    <a:pt x="91" y="121"/>
                  </a:cubicBezTo>
                  <a:cubicBezTo>
                    <a:pt x="89" y="121"/>
                    <a:pt x="89" y="123"/>
                    <a:pt x="89" y="124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88" y="126"/>
                    <a:pt x="86" y="126"/>
                    <a:pt x="84" y="127"/>
                  </a:cubicBezTo>
                  <a:cubicBezTo>
                    <a:pt x="85" y="127"/>
                    <a:pt x="85" y="126"/>
                    <a:pt x="84" y="126"/>
                  </a:cubicBezTo>
                  <a:cubicBezTo>
                    <a:pt x="84" y="125"/>
                    <a:pt x="83" y="124"/>
                    <a:pt x="81" y="124"/>
                  </a:cubicBezTo>
                  <a:cubicBezTo>
                    <a:pt x="81" y="124"/>
                    <a:pt x="80" y="124"/>
                    <a:pt x="79" y="124"/>
                  </a:cubicBezTo>
                  <a:cubicBezTo>
                    <a:pt x="77" y="125"/>
                    <a:pt x="77" y="126"/>
                    <a:pt x="77" y="127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75" y="129"/>
                    <a:pt x="73" y="129"/>
                    <a:pt x="71" y="129"/>
                  </a:cubicBezTo>
                  <a:cubicBezTo>
                    <a:pt x="71" y="129"/>
                    <a:pt x="72" y="128"/>
                    <a:pt x="72" y="128"/>
                  </a:cubicBezTo>
                  <a:cubicBezTo>
                    <a:pt x="72" y="126"/>
                    <a:pt x="70" y="125"/>
                    <a:pt x="69" y="125"/>
                  </a:cubicBezTo>
                  <a:cubicBezTo>
                    <a:pt x="68" y="125"/>
                    <a:pt x="67" y="125"/>
                    <a:pt x="66" y="125"/>
                  </a:cubicBezTo>
                  <a:cubicBezTo>
                    <a:pt x="65" y="125"/>
                    <a:pt x="64" y="126"/>
                    <a:pt x="64" y="128"/>
                  </a:cubicBezTo>
                  <a:cubicBezTo>
                    <a:pt x="64" y="128"/>
                    <a:pt x="64" y="128"/>
                    <a:pt x="64" y="129"/>
                  </a:cubicBezTo>
                  <a:cubicBezTo>
                    <a:pt x="62" y="129"/>
                    <a:pt x="60" y="128"/>
                    <a:pt x="58" y="128"/>
                  </a:cubicBezTo>
                  <a:cubicBezTo>
                    <a:pt x="58" y="128"/>
                    <a:pt x="58" y="127"/>
                    <a:pt x="59" y="127"/>
                  </a:cubicBezTo>
                  <a:cubicBezTo>
                    <a:pt x="59" y="126"/>
                    <a:pt x="58" y="124"/>
                    <a:pt x="57" y="124"/>
                  </a:cubicBezTo>
                  <a:cubicBezTo>
                    <a:pt x="56" y="124"/>
                    <a:pt x="55" y="123"/>
                    <a:pt x="54" y="123"/>
                  </a:cubicBezTo>
                  <a:cubicBezTo>
                    <a:pt x="53" y="123"/>
                    <a:pt x="51" y="124"/>
                    <a:pt x="51" y="125"/>
                  </a:cubicBezTo>
                  <a:cubicBezTo>
                    <a:pt x="51" y="125"/>
                    <a:pt x="51" y="126"/>
                    <a:pt x="51" y="126"/>
                  </a:cubicBezTo>
                  <a:cubicBezTo>
                    <a:pt x="49" y="125"/>
                    <a:pt x="47" y="125"/>
                    <a:pt x="45" y="124"/>
                  </a:cubicBezTo>
                  <a:cubicBezTo>
                    <a:pt x="46" y="124"/>
                    <a:pt x="46" y="123"/>
                    <a:pt x="46" y="123"/>
                  </a:cubicBezTo>
                  <a:cubicBezTo>
                    <a:pt x="47" y="122"/>
                    <a:pt x="46" y="120"/>
                    <a:pt x="45" y="120"/>
                  </a:cubicBezTo>
                  <a:cubicBezTo>
                    <a:pt x="44" y="119"/>
                    <a:pt x="43" y="119"/>
                    <a:pt x="43" y="118"/>
                  </a:cubicBezTo>
                  <a:cubicBezTo>
                    <a:pt x="41" y="118"/>
                    <a:pt x="40" y="118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37" y="119"/>
                    <a:pt x="36" y="118"/>
                    <a:pt x="34" y="117"/>
                  </a:cubicBezTo>
                  <a:cubicBezTo>
                    <a:pt x="34" y="117"/>
                    <a:pt x="35" y="117"/>
                    <a:pt x="35" y="117"/>
                  </a:cubicBezTo>
                  <a:cubicBezTo>
                    <a:pt x="36" y="115"/>
                    <a:pt x="36" y="114"/>
                    <a:pt x="34" y="113"/>
                  </a:cubicBezTo>
                  <a:cubicBezTo>
                    <a:pt x="34" y="112"/>
                    <a:pt x="33" y="112"/>
                    <a:pt x="33" y="111"/>
                  </a:cubicBezTo>
                  <a:cubicBezTo>
                    <a:pt x="31" y="110"/>
                    <a:pt x="30" y="110"/>
                    <a:pt x="29" y="111"/>
                  </a:cubicBezTo>
                  <a:cubicBezTo>
                    <a:pt x="29" y="112"/>
                    <a:pt x="28" y="112"/>
                    <a:pt x="28" y="112"/>
                  </a:cubicBezTo>
                  <a:cubicBezTo>
                    <a:pt x="27" y="111"/>
                    <a:pt x="26" y="110"/>
                    <a:pt x="24" y="108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26" y="107"/>
                    <a:pt x="27" y="105"/>
                    <a:pt x="26" y="104"/>
                  </a:cubicBezTo>
                  <a:cubicBezTo>
                    <a:pt x="25" y="103"/>
                    <a:pt x="25" y="103"/>
                    <a:pt x="24" y="102"/>
                  </a:cubicBezTo>
                  <a:cubicBezTo>
                    <a:pt x="23" y="101"/>
                    <a:pt x="22" y="101"/>
                    <a:pt x="21" y="101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9" y="101"/>
                    <a:pt x="18" y="99"/>
                    <a:pt x="17" y="97"/>
                  </a:cubicBezTo>
                  <a:cubicBezTo>
                    <a:pt x="17" y="97"/>
                    <a:pt x="18" y="97"/>
                    <a:pt x="18" y="97"/>
                  </a:cubicBezTo>
                  <a:cubicBezTo>
                    <a:pt x="19" y="96"/>
                    <a:pt x="20" y="95"/>
                    <a:pt x="19" y="93"/>
                  </a:cubicBezTo>
                  <a:cubicBezTo>
                    <a:pt x="19" y="93"/>
                    <a:pt x="19" y="92"/>
                    <a:pt x="18" y="91"/>
                  </a:cubicBezTo>
                  <a:cubicBezTo>
                    <a:pt x="18" y="90"/>
                    <a:pt x="16" y="89"/>
                    <a:pt x="15" y="9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3" y="88"/>
                    <a:pt x="13" y="87"/>
                    <a:pt x="12" y="85"/>
                  </a:cubicBezTo>
                  <a:cubicBezTo>
                    <a:pt x="12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5" y="84"/>
                    <a:pt x="16" y="83"/>
                    <a:pt x="15" y="82"/>
                  </a:cubicBezTo>
                  <a:cubicBezTo>
                    <a:pt x="15" y="81"/>
                    <a:pt x="15" y="80"/>
                    <a:pt x="15" y="79"/>
                  </a:cubicBezTo>
                  <a:cubicBezTo>
                    <a:pt x="15" y="78"/>
                    <a:pt x="13" y="77"/>
                    <a:pt x="12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6"/>
                    <a:pt x="10" y="74"/>
                    <a:pt x="1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3" y="72"/>
                    <a:pt x="14" y="71"/>
                    <a:pt x="14" y="69"/>
                  </a:cubicBezTo>
                  <a:cubicBezTo>
                    <a:pt x="14" y="68"/>
                    <a:pt x="14" y="68"/>
                    <a:pt x="14" y="67"/>
                  </a:cubicBezTo>
                  <a:cubicBezTo>
                    <a:pt x="14" y="65"/>
                    <a:pt x="13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2"/>
                    <a:pt x="11" y="60"/>
                    <a:pt x="11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5" y="58"/>
                    <a:pt x="16" y="57"/>
                  </a:cubicBezTo>
                  <a:cubicBezTo>
                    <a:pt x="16" y="56"/>
                    <a:pt x="16" y="55"/>
                    <a:pt x="16" y="55"/>
                  </a:cubicBezTo>
                  <a:cubicBezTo>
                    <a:pt x="17" y="53"/>
                    <a:pt x="16" y="52"/>
                    <a:pt x="14" y="51"/>
                  </a:cubicBezTo>
                  <a:cubicBezTo>
                    <a:pt x="14" y="51"/>
                    <a:pt x="14" y="51"/>
                    <a:pt x="13" y="51"/>
                  </a:cubicBezTo>
                  <a:cubicBezTo>
                    <a:pt x="14" y="49"/>
                    <a:pt x="15" y="48"/>
                    <a:pt x="15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2"/>
                    <a:pt x="21" y="40"/>
                    <a:pt x="20" y="39"/>
                  </a:cubicBezTo>
                  <a:cubicBezTo>
                    <a:pt x="20" y="39"/>
                    <a:pt x="19" y="39"/>
                    <a:pt x="19" y="39"/>
                  </a:cubicBezTo>
                  <a:cubicBezTo>
                    <a:pt x="20" y="38"/>
                    <a:pt x="21" y="36"/>
                    <a:pt x="22" y="34"/>
                  </a:cubicBezTo>
                  <a:cubicBezTo>
                    <a:pt x="22" y="35"/>
                    <a:pt x="23" y="35"/>
                    <a:pt x="23" y="35"/>
                  </a:cubicBezTo>
                  <a:cubicBezTo>
                    <a:pt x="23" y="36"/>
                    <a:pt x="24" y="36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4"/>
                    <a:pt x="28" y="34"/>
                    <a:pt x="28" y="33"/>
                  </a:cubicBezTo>
                  <a:cubicBezTo>
                    <a:pt x="29" y="32"/>
                    <a:pt x="29" y="30"/>
                    <a:pt x="28" y="29"/>
                  </a:cubicBezTo>
                  <a:cubicBezTo>
                    <a:pt x="28" y="29"/>
                    <a:pt x="27" y="29"/>
                    <a:pt x="27" y="29"/>
                  </a:cubicBezTo>
                  <a:cubicBezTo>
                    <a:pt x="28" y="27"/>
                    <a:pt x="30" y="26"/>
                    <a:pt x="31" y="25"/>
                  </a:cubicBezTo>
                  <a:cubicBezTo>
                    <a:pt x="31" y="25"/>
                    <a:pt x="32" y="25"/>
                    <a:pt x="32" y="26"/>
                  </a:cubicBezTo>
                  <a:cubicBezTo>
                    <a:pt x="32" y="26"/>
                    <a:pt x="33" y="27"/>
                    <a:pt x="34" y="27"/>
                  </a:cubicBezTo>
                  <a:cubicBezTo>
                    <a:pt x="34" y="27"/>
                    <a:pt x="35" y="27"/>
                    <a:pt x="36" y="26"/>
                  </a:cubicBezTo>
                  <a:cubicBezTo>
                    <a:pt x="36" y="26"/>
                    <a:pt x="37" y="25"/>
                    <a:pt x="38" y="25"/>
                  </a:cubicBezTo>
                  <a:cubicBezTo>
                    <a:pt x="39" y="24"/>
                    <a:pt x="39" y="22"/>
                    <a:pt x="38" y="21"/>
                  </a:cubicBezTo>
                  <a:cubicBezTo>
                    <a:pt x="38" y="21"/>
                    <a:pt x="38" y="20"/>
                    <a:pt x="37" y="20"/>
                  </a:cubicBezTo>
                  <a:cubicBezTo>
                    <a:pt x="39" y="19"/>
                    <a:pt x="41" y="18"/>
                    <a:pt x="42" y="17"/>
                  </a:cubicBezTo>
                  <a:cubicBezTo>
                    <a:pt x="42" y="18"/>
                    <a:pt x="43" y="18"/>
                    <a:pt x="43" y="18"/>
                  </a:cubicBezTo>
                  <a:cubicBezTo>
                    <a:pt x="43" y="19"/>
                    <a:pt x="44" y="20"/>
                    <a:pt x="45" y="20"/>
                  </a:cubicBezTo>
                  <a:cubicBezTo>
                    <a:pt x="45" y="20"/>
                    <a:pt x="46" y="20"/>
                    <a:pt x="46" y="20"/>
                  </a:cubicBezTo>
                  <a:cubicBezTo>
                    <a:pt x="47" y="19"/>
                    <a:pt x="48" y="19"/>
                    <a:pt x="48" y="19"/>
                  </a:cubicBezTo>
                  <a:cubicBezTo>
                    <a:pt x="50" y="18"/>
                    <a:pt x="50" y="17"/>
                    <a:pt x="50" y="15"/>
                  </a:cubicBezTo>
                  <a:cubicBezTo>
                    <a:pt x="50" y="15"/>
                    <a:pt x="50" y="15"/>
                    <a:pt x="49" y="14"/>
                  </a:cubicBezTo>
                  <a:cubicBezTo>
                    <a:pt x="51" y="14"/>
                    <a:pt x="53" y="13"/>
                    <a:pt x="55" y="13"/>
                  </a:cubicBezTo>
                  <a:cubicBezTo>
                    <a:pt x="55" y="13"/>
                    <a:pt x="55" y="13"/>
                    <a:pt x="55" y="14"/>
                  </a:cubicBezTo>
                  <a:cubicBezTo>
                    <a:pt x="55" y="15"/>
                    <a:pt x="56" y="16"/>
                    <a:pt x="5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60" y="15"/>
                    <a:pt x="60" y="15"/>
                  </a:cubicBezTo>
                  <a:cubicBezTo>
                    <a:pt x="62" y="15"/>
                    <a:pt x="63" y="14"/>
                    <a:pt x="63" y="12"/>
                  </a:cubicBezTo>
                  <a:cubicBezTo>
                    <a:pt x="62" y="12"/>
                    <a:pt x="62" y="12"/>
                    <a:pt x="62" y="11"/>
                  </a:cubicBezTo>
                  <a:cubicBezTo>
                    <a:pt x="64" y="11"/>
                    <a:pt x="66" y="11"/>
                    <a:pt x="68" y="11"/>
                  </a:cubicBezTo>
                  <a:cubicBezTo>
                    <a:pt x="68" y="11"/>
                    <a:pt x="68" y="12"/>
                    <a:pt x="68" y="12"/>
                  </a:cubicBezTo>
                  <a:cubicBezTo>
                    <a:pt x="68" y="13"/>
                    <a:pt x="69" y="15"/>
                    <a:pt x="70" y="15"/>
                  </a:cubicBezTo>
                  <a:cubicBezTo>
                    <a:pt x="71" y="15"/>
                    <a:pt x="72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5"/>
                    <a:pt x="75" y="14"/>
                    <a:pt x="76" y="12"/>
                  </a:cubicBezTo>
                  <a:cubicBezTo>
                    <a:pt x="76" y="12"/>
                    <a:pt x="76" y="12"/>
                    <a:pt x="75" y="11"/>
                  </a:cubicBezTo>
                  <a:cubicBezTo>
                    <a:pt x="77" y="11"/>
                    <a:pt x="79" y="12"/>
                    <a:pt x="81" y="12"/>
                  </a:cubicBezTo>
                  <a:cubicBezTo>
                    <a:pt x="81" y="12"/>
                    <a:pt x="81" y="13"/>
                    <a:pt x="81" y="13"/>
                  </a:cubicBezTo>
                  <a:cubicBezTo>
                    <a:pt x="80" y="14"/>
                    <a:pt x="81" y="16"/>
                    <a:pt x="83" y="16"/>
                  </a:cubicBezTo>
                  <a:cubicBezTo>
                    <a:pt x="83" y="16"/>
                    <a:pt x="84" y="17"/>
                    <a:pt x="85" y="17"/>
                  </a:cubicBezTo>
                  <a:cubicBezTo>
                    <a:pt x="85" y="17"/>
                    <a:pt x="86" y="17"/>
                    <a:pt x="86" y="17"/>
                  </a:cubicBezTo>
                  <a:cubicBezTo>
                    <a:pt x="87" y="17"/>
                    <a:pt x="88" y="16"/>
                    <a:pt x="88" y="15"/>
                  </a:cubicBezTo>
                  <a:cubicBezTo>
                    <a:pt x="88" y="15"/>
                    <a:pt x="88" y="14"/>
                    <a:pt x="88" y="14"/>
                  </a:cubicBezTo>
                  <a:cubicBezTo>
                    <a:pt x="90" y="15"/>
                    <a:pt x="92" y="15"/>
                    <a:pt x="94" y="16"/>
                  </a:cubicBezTo>
                  <a:cubicBezTo>
                    <a:pt x="94" y="16"/>
                    <a:pt x="93" y="17"/>
                    <a:pt x="93" y="17"/>
                  </a:cubicBezTo>
                  <a:cubicBezTo>
                    <a:pt x="93" y="18"/>
                    <a:pt x="93" y="20"/>
                    <a:pt x="94" y="21"/>
                  </a:cubicBezTo>
                  <a:cubicBezTo>
                    <a:pt x="95" y="21"/>
                    <a:pt x="96" y="21"/>
                    <a:pt x="97" y="22"/>
                  </a:cubicBezTo>
                  <a:cubicBezTo>
                    <a:pt x="97" y="22"/>
                    <a:pt x="97" y="22"/>
                    <a:pt x="98" y="22"/>
                  </a:cubicBezTo>
                  <a:cubicBezTo>
                    <a:pt x="99" y="22"/>
                    <a:pt x="100" y="22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2" y="21"/>
                    <a:pt x="104" y="22"/>
                    <a:pt x="105" y="23"/>
                  </a:cubicBezTo>
                  <a:cubicBezTo>
                    <a:pt x="105" y="23"/>
                    <a:pt x="105" y="23"/>
                    <a:pt x="104" y="24"/>
                  </a:cubicBezTo>
                  <a:cubicBezTo>
                    <a:pt x="103" y="25"/>
                    <a:pt x="104" y="27"/>
                    <a:pt x="105" y="27"/>
                  </a:cubicBezTo>
                  <a:cubicBezTo>
                    <a:pt x="105" y="28"/>
                    <a:pt x="106" y="29"/>
                    <a:pt x="107" y="29"/>
                  </a:cubicBezTo>
                  <a:cubicBezTo>
                    <a:pt x="107" y="30"/>
                    <a:pt x="108" y="30"/>
                    <a:pt x="108" y="30"/>
                  </a:cubicBezTo>
                  <a:cubicBezTo>
                    <a:pt x="109" y="30"/>
                    <a:pt x="110" y="29"/>
                    <a:pt x="110" y="29"/>
                  </a:cubicBezTo>
                  <a:cubicBezTo>
                    <a:pt x="111" y="29"/>
                    <a:pt x="111" y="28"/>
                    <a:pt x="111" y="28"/>
                  </a:cubicBezTo>
                  <a:cubicBezTo>
                    <a:pt x="112" y="29"/>
                    <a:pt x="114" y="31"/>
                    <a:pt x="115" y="32"/>
                  </a:cubicBezTo>
                  <a:cubicBezTo>
                    <a:pt x="114" y="32"/>
                    <a:pt x="114" y="33"/>
                    <a:pt x="114" y="33"/>
                  </a:cubicBezTo>
                  <a:cubicBezTo>
                    <a:pt x="113" y="34"/>
                    <a:pt x="112" y="35"/>
                    <a:pt x="113" y="36"/>
                  </a:cubicBezTo>
                  <a:cubicBezTo>
                    <a:pt x="114" y="37"/>
                    <a:pt x="114" y="38"/>
                    <a:pt x="115" y="38"/>
                  </a:cubicBezTo>
                  <a:cubicBezTo>
                    <a:pt x="115" y="39"/>
                    <a:pt x="116" y="40"/>
                    <a:pt x="117" y="40"/>
                  </a:cubicBezTo>
                  <a:cubicBezTo>
                    <a:pt x="117" y="40"/>
                    <a:pt x="118" y="39"/>
                    <a:pt x="118" y="39"/>
                  </a:cubicBezTo>
                  <a:cubicBezTo>
                    <a:pt x="119" y="39"/>
                    <a:pt x="119" y="39"/>
                    <a:pt x="119" y="38"/>
                  </a:cubicBezTo>
                  <a:cubicBezTo>
                    <a:pt x="120" y="40"/>
                    <a:pt x="121" y="42"/>
                    <a:pt x="122" y="43"/>
                  </a:cubicBezTo>
                  <a:cubicBezTo>
                    <a:pt x="122" y="43"/>
                    <a:pt x="121" y="43"/>
                    <a:pt x="121" y="44"/>
                  </a:cubicBezTo>
                  <a:cubicBezTo>
                    <a:pt x="120" y="44"/>
                    <a:pt x="119" y="46"/>
                    <a:pt x="120" y="47"/>
                  </a:cubicBezTo>
                  <a:cubicBezTo>
                    <a:pt x="120" y="48"/>
                    <a:pt x="120" y="49"/>
                    <a:pt x="121" y="49"/>
                  </a:cubicBezTo>
                  <a:cubicBezTo>
                    <a:pt x="121" y="50"/>
                    <a:pt x="122" y="51"/>
                    <a:pt x="123" y="51"/>
                  </a:cubicBezTo>
                  <a:cubicBezTo>
                    <a:pt x="123" y="51"/>
                    <a:pt x="124" y="51"/>
                    <a:pt x="124" y="51"/>
                  </a:cubicBezTo>
                  <a:cubicBezTo>
                    <a:pt x="124" y="51"/>
                    <a:pt x="125" y="50"/>
                    <a:pt x="125" y="50"/>
                  </a:cubicBezTo>
                  <a:cubicBezTo>
                    <a:pt x="126" y="52"/>
                    <a:pt x="126" y="54"/>
                    <a:pt x="127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4" y="56"/>
                    <a:pt x="123" y="57"/>
                    <a:pt x="124" y="59"/>
                  </a:cubicBezTo>
                  <a:cubicBezTo>
                    <a:pt x="124" y="60"/>
                    <a:pt x="124" y="61"/>
                    <a:pt x="124" y="61"/>
                  </a:cubicBezTo>
                  <a:cubicBezTo>
                    <a:pt x="124" y="63"/>
                    <a:pt x="125" y="64"/>
                    <a:pt x="127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7" y="63"/>
                    <a:pt x="128" y="63"/>
                    <a:pt x="128" y="63"/>
                  </a:cubicBezTo>
                  <a:cubicBezTo>
                    <a:pt x="128" y="65"/>
                    <a:pt x="128" y="66"/>
                    <a:pt x="128" y="68"/>
                  </a:cubicBezTo>
                  <a:cubicBezTo>
                    <a:pt x="128" y="67"/>
                    <a:pt x="128" y="67"/>
                    <a:pt x="127" y="67"/>
                  </a:cubicBezTo>
                  <a:cubicBezTo>
                    <a:pt x="126" y="67"/>
                    <a:pt x="125" y="69"/>
                    <a:pt x="125" y="70"/>
                  </a:cubicBezTo>
                  <a:cubicBezTo>
                    <a:pt x="125" y="71"/>
                    <a:pt x="125" y="72"/>
                    <a:pt x="125" y="72"/>
                  </a:cubicBezTo>
                  <a:cubicBezTo>
                    <a:pt x="125" y="74"/>
                    <a:pt x="126" y="75"/>
                    <a:pt x="127" y="75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7"/>
                    <a:pt x="128" y="79"/>
                    <a:pt x="127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638"/>
            <p:cNvSpPr>
              <a:spLocks noEditPoints="1"/>
            </p:cNvSpPr>
            <p:nvPr/>
          </p:nvSpPr>
          <p:spPr bwMode="auto">
            <a:xfrm>
              <a:off x="6296025" y="4500563"/>
              <a:ext cx="234950" cy="234950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50 w 92"/>
                <a:gd name="T11" fmla="*/ 69 h 92"/>
                <a:gd name="T12" fmla="*/ 50 w 92"/>
                <a:gd name="T13" fmla="*/ 76 h 92"/>
                <a:gd name="T14" fmla="*/ 42 w 92"/>
                <a:gd name="T15" fmla="*/ 76 h 92"/>
                <a:gd name="T16" fmla="*/ 42 w 92"/>
                <a:gd name="T17" fmla="*/ 69 h 92"/>
                <a:gd name="T18" fmla="*/ 30 w 92"/>
                <a:gd name="T19" fmla="*/ 66 h 92"/>
                <a:gd name="T20" fmla="*/ 32 w 92"/>
                <a:gd name="T21" fmla="*/ 57 h 92"/>
                <a:gd name="T22" fmla="*/ 44 w 92"/>
                <a:gd name="T23" fmla="*/ 61 h 92"/>
                <a:gd name="T24" fmla="*/ 52 w 92"/>
                <a:gd name="T25" fmla="*/ 56 h 92"/>
                <a:gd name="T26" fmla="*/ 44 w 92"/>
                <a:gd name="T27" fmla="*/ 50 h 92"/>
                <a:gd name="T28" fmla="*/ 30 w 92"/>
                <a:gd name="T29" fmla="*/ 36 h 92"/>
                <a:gd name="T30" fmla="*/ 43 w 92"/>
                <a:gd name="T31" fmla="*/ 23 h 92"/>
                <a:gd name="T32" fmla="*/ 43 w 92"/>
                <a:gd name="T33" fmla="*/ 16 h 92"/>
                <a:gd name="T34" fmla="*/ 50 w 92"/>
                <a:gd name="T35" fmla="*/ 16 h 92"/>
                <a:gd name="T36" fmla="*/ 50 w 92"/>
                <a:gd name="T37" fmla="*/ 22 h 92"/>
                <a:gd name="T38" fmla="*/ 61 w 92"/>
                <a:gd name="T39" fmla="*/ 25 h 92"/>
                <a:gd name="T40" fmla="*/ 59 w 92"/>
                <a:gd name="T41" fmla="*/ 33 h 92"/>
                <a:gd name="T42" fmla="*/ 48 w 92"/>
                <a:gd name="T43" fmla="*/ 30 h 92"/>
                <a:gd name="T44" fmla="*/ 42 w 92"/>
                <a:gd name="T45" fmla="*/ 35 h 92"/>
                <a:gd name="T46" fmla="*/ 51 w 92"/>
                <a:gd name="T47" fmla="*/ 41 h 92"/>
                <a:gd name="T48" fmla="*/ 63 w 92"/>
                <a:gd name="T49" fmla="*/ 55 h 92"/>
                <a:gd name="T50" fmla="*/ 50 w 92"/>
                <a:gd name="T51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ubicBezTo>
                    <a:pt x="72" y="92"/>
                    <a:pt x="92" y="71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lose/>
                  <a:moveTo>
                    <a:pt x="50" y="69"/>
                  </a:moveTo>
                  <a:cubicBezTo>
                    <a:pt x="50" y="76"/>
                    <a:pt x="50" y="76"/>
                    <a:pt x="50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37" y="69"/>
                    <a:pt x="33" y="68"/>
                    <a:pt x="30" y="6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5" y="59"/>
                    <a:pt x="39" y="61"/>
                    <a:pt x="44" y="61"/>
                  </a:cubicBezTo>
                  <a:cubicBezTo>
                    <a:pt x="49" y="61"/>
                    <a:pt x="52" y="59"/>
                    <a:pt x="52" y="56"/>
                  </a:cubicBezTo>
                  <a:cubicBezTo>
                    <a:pt x="52" y="53"/>
                    <a:pt x="49" y="51"/>
                    <a:pt x="44" y="50"/>
                  </a:cubicBezTo>
                  <a:cubicBezTo>
                    <a:pt x="36" y="47"/>
                    <a:pt x="30" y="43"/>
                    <a:pt x="30" y="36"/>
                  </a:cubicBezTo>
                  <a:cubicBezTo>
                    <a:pt x="30" y="29"/>
                    <a:pt x="35" y="24"/>
                    <a:pt x="43" y="23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5" y="22"/>
                    <a:pt x="58" y="23"/>
                    <a:pt x="61" y="25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7" y="32"/>
                    <a:pt x="53" y="30"/>
                    <a:pt x="48" y="30"/>
                  </a:cubicBezTo>
                  <a:cubicBezTo>
                    <a:pt x="43" y="30"/>
                    <a:pt x="42" y="33"/>
                    <a:pt x="42" y="35"/>
                  </a:cubicBezTo>
                  <a:cubicBezTo>
                    <a:pt x="42" y="37"/>
                    <a:pt x="44" y="39"/>
                    <a:pt x="51" y="41"/>
                  </a:cubicBezTo>
                  <a:cubicBezTo>
                    <a:pt x="59" y="44"/>
                    <a:pt x="63" y="48"/>
                    <a:pt x="63" y="55"/>
                  </a:cubicBezTo>
                  <a:cubicBezTo>
                    <a:pt x="63" y="62"/>
                    <a:pt x="58" y="67"/>
                    <a:pt x="5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Title 4"/>
          <p:cNvSpPr txBox="1">
            <a:spLocks/>
          </p:cNvSpPr>
          <p:nvPr/>
        </p:nvSpPr>
        <p:spPr bwMode="auto">
          <a:xfrm>
            <a:off x="360031" y="503584"/>
            <a:ext cx="7812369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7200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None/>
              <a:defRPr lang="de-DE" sz="3600" b="1" i="0" kern="1200">
                <a:solidFill>
                  <a:srgbClr val="FFFFFF"/>
                </a:solidFill>
                <a:latin typeface="Arial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200" dirty="0" smtClean="0"/>
              <a:t>VISJON: INGEN BØR HA BEHOV FOR Å EIE EGEN BIL I OSLO OG AKERSHUS</a:t>
            </a:r>
            <a:endParaRPr lang="nb-NO" sz="2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868353" y="5085184"/>
            <a:ext cx="7624317" cy="1440160"/>
            <a:chOff x="868353" y="4221088"/>
            <a:chExt cx="7624317" cy="14401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22982" r="22994" b="22435"/>
            <a:stretch/>
          </p:blipFill>
          <p:spPr>
            <a:xfrm>
              <a:off x="2810563" y="4418642"/>
              <a:ext cx="1045053" cy="104505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3" y="4407437"/>
              <a:ext cx="1584176" cy="106746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75" t="7520" r="12589" b="8407"/>
            <a:stretch/>
          </p:blipFill>
          <p:spPr>
            <a:xfrm>
              <a:off x="6260422" y="4221088"/>
              <a:ext cx="2232248" cy="14401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13650" y="4413819"/>
              <a:ext cx="1688738" cy="105469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91955" y="4972928"/>
            <a:ext cx="58063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 smtClean="0">
                <a:solidFill>
                  <a:schemeClr val="bg1"/>
                </a:solidFill>
              </a:rPr>
              <a:t>Eksempel</a:t>
            </a:r>
            <a:r>
              <a:rPr lang="en-US" sz="1400" i="1" dirty="0" smtClean="0">
                <a:solidFill>
                  <a:schemeClr val="bg1"/>
                </a:solidFill>
              </a:rPr>
              <a:t> på </a:t>
            </a:r>
            <a:r>
              <a:rPr lang="en-US" sz="1400" i="1" dirty="0" err="1" smtClean="0">
                <a:solidFill>
                  <a:schemeClr val="bg1"/>
                </a:solidFill>
              </a:rPr>
              <a:t>tjenester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som</a:t>
            </a:r>
            <a:r>
              <a:rPr lang="en-US" sz="1400" i="1" dirty="0" smtClean="0">
                <a:solidFill>
                  <a:schemeClr val="bg1"/>
                </a:solidFill>
              </a:rPr>
              <a:t> kan </a:t>
            </a:r>
            <a:r>
              <a:rPr lang="en-US" sz="1400" i="1" dirty="0" err="1" smtClean="0">
                <a:solidFill>
                  <a:schemeClr val="bg1"/>
                </a:solidFill>
              </a:rPr>
              <a:t>integreres</a:t>
            </a:r>
            <a:r>
              <a:rPr lang="en-US" sz="1400" i="1" dirty="0" smtClean="0">
                <a:solidFill>
                  <a:schemeClr val="bg1"/>
                </a:solidFill>
              </a:rPr>
              <a:t> med </a:t>
            </a:r>
            <a:r>
              <a:rPr lang="en-US" sz="1400" i="1" dirty="0" err="1" smtClean="0">
                <a:solidFill>
                  <a:schemeClr val="bg1"/>
                </a:solidFill>
              </a:rPr>
              <a:t>Ruter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sitt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kollektivtilbud</a:t>
            </a:r>
            <a:endParaRPr lang="nb-NO" sz="1400" i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43987" y="3238860"/>
            <a:ext cx="414003" cy="514194"/>
            <a:chOff x="2436694" y="3240636"/>
            <a:chExt cx="392115" cy="512767"/>
          </a:xfrm>
          <a:solidFill>
            <a:schemeClr val="bg1"/>
          </a:solidFill>
        </p:grpSpPr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462547" y="3367751"/>
              <a:ext cx="366262" cy="385652"/>
            </a:xfrm>
            <a:custGeom>
              <a:avLst/>
              <a:gdLst>
                <a:gd name="T0" fmla="*/ 138 w 151"/>
                <a:gd name="T1" fmla="*/ 80 h 160"/>
                <a:gd name="T2" fmla="*/ 124 w 151"/>
                <a:gd name="T3" fmla="*/ 93 h 160"/>
                <a:gd name="T4" fmla="*/ 124 w 151"/>
                <a:gd name="T5" fmla="*/ 81 h 160"/>
                <a:gd name="T6" fmla="*/ 110 w 151"/>
                <a:gd name="T7" fmla="*/ 67 h 160"/>
                <a:gd name="T8" fmla="*/ 98 w 151"/>
                <a:gd name="T9" fmla="*/ 75 h 160"/>
                <a:gd name="T10" fmla="*/ 98 w 151"/>
                <a:gd name="T11" fmla="*/ 67 h 160"/>
                <a:gd name="T12" fmla="*/ 84 w 151"/>
                <a:gd name="T13" fmla="*/ 53 h 160"/>
                <a:gd name="T14" fmla="*/ 71 w 151"/>
                <a:gd name="T15" fmla="*/ 62 h 160"/>
                <a:gd name="T16" fmla="*/ 71 w 151"/>
                <a:gd name="T17" fmla="*/ 14 h 160"/>
                <a:gd name="T18" fmla="*/ 58 w 151"/>
                <a:gd name="T19" fmla="*/ 0 h 160"/>
                <a:gd name="T20" fmla="*/ 45 w 151"/>
                <a:gd name="T21" fmla="*/ 14 h 160"/>
                <a:gd name="T22" fmla="*/ 45 w 151"/>
                <a:gd name="T23" fmla="*/ 127 h 160"/>
                <a:gd name="T24" fmla="*/ 26 w 151"/>
                <a:gd name="T25" fmla="*/ 105 h 160"/>
                <a:gd name="T26" fmla="*/ 7 w 151"/>
                <a:gd name="T27" fmla="*/ 102 h 160"/>
                <a:gd name="T28" fmla="*/ 5 w 151"/>
                <a:gd name="T29" fmla="*/ 121 h 160"/>
                <a:gd name="T30" fmla="*/ 28 w 151"/>
                <a:gd name="T31" fmla="*/ 150 h 160"/>
                <a:gd name="T32" fmla="*/ 50 w 151"/>
                <a:gd name="T33" fmla="*/ 160 h 160"/>
                <a:gd name="T34" fmla="*/ 138 w 151"/>
                <a:gd name="T35" fmla="*/ 160 h 160"/>
                <a:gd name="T36" fmla="*/ 151 w 151"/>
                <a:gd name="T37" fmla="*/ 147 h 160"/>
                <a:gd name="T38" fmla="*/ 151 w 151"/>
                <a:gd name="T39" fmla="*/ 93 h 160"/>
                <a:gd name="T40" fmla="*/ 138 w 151"/>
                <a:gd name="T41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160">
                  <a:moveTo>
                    <a:pt x="138" y="80"/>
                  </a:moveTo>
                  <a:cubicBezTo>
                    <a:pt x="130" y="80"/>
                    <a:pt x="124" y="86"/>
                    <a:pt x="124" y="93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73"/>
                    <a:pt x="118" y="67"/>
                    <a:pt x="110" y="67"/>
                  </a:cubicBezTo>
                  <a:cubicBezTo>
                    <a:pt x="105" y="67"/>
                    <a:pt x="100" y="70"/>
                    <a:pt x="98" y="75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0"/>
                    <a:pt x="92" y="53"/>
                    <a:pt x="84" y="53"/>
                  </a:cubicBezTo>
                  <a:cubicBezTo>
                    <a:pt x="78" y="53"/>
                    <a:pt x="73" y="57"/>
                    <a:pt x="71" y="6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6"/>
                    <a:pt x="65" y="0"/>
                    <a:pt x="58" y="0"/>
                  </a:cubicBezTo>
                  <a:cubicBezTo>
                    <a:pt x="51" y="0"/>
                    <a:pt x="45" y="6"/>
                    <a:pt x="45" y="14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1" y="99"/>
                    <a:pt x="13" y="98"/>
                    <a:pt x="7" y="102"/>
                  </a:cubicBezTo>
                  <a:cubicBezTo>
                    <a:pt x="1" y="107"/>
                    <a:pt x="0" y="115"/>
                    <a:pt x="5" y="121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33" y="155"/>
                    <a:pt x="43" y="160"/>
                    <a:pt x="50" y="160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45" y="160"/>
                    <a:pt x="151" y="154"/>
                    <a:pt x="151" y="147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86"/>
                    <a:pt x="145" y="80"/>
                    <a:pt x="138" y="8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596125" y="3240636"/>
              <a:ext cx="34472" cy="64634"/>
            </a:xfrm>
            <a:custGeom>
              <a:avLst/>
              <a:gdLst>
                <a:gd name="T0" fmla="*/ 7 w 14"/>
                <a:gd name="T1" fmla="*/ 27 h 27"/>
                <a:gd name="T2" fmla="*/ 14 w 14"/>
                <a:gd name="T3" fmla="*/ 20 h 27"/>
                <a:gd name="T4" fmla="*/ 14 w 14"/>
                <a:gd name="T5" fmla="*/ 7 h 27"/>
                <a:gd name="T6" fmla="*/ 7 w 14"/>
                <a:gd name="T7" fmla="*/ 0 h 27"/>
                <a:gd name="T8" fmla="*/ 0 w 14"/>
                <a:gd name="T9" fmla="*/ 7 h 27"/>
                <a:gd name="T10" fmla="*/ 0 w 14"/>
                <a:gd name="T11" fmla="*/ 20 h 27"/>
                <a:gd name="T12" fmla="*/ 7 w 14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7">
                  <a:moveTo>
                    <a:pt x="7" y="27"/>
                  </a:moveTo>
                  <a:cubicBezTo>
                    <a:pt x="11" y="27"/>
                    <a:pt x="14" y="24"/>
                    <a:pt x="14" y="2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3" y="27"/>
                    <a:pt x="7" y="2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436694" y="3367751"/>
              <a:ext cx="96952" cy="34472"/>
            </a:xfrm>
            <a:custGeom>
              <a:avLst/>
              <a:gdLst>
                <a:gd name="T0" fmla="*/ 40 w 40"/>
                <a:gd name="T1" fmla="*/ 7 h 14"/>
                <a:gd name="T2" fmla="*/ 33 w 40"/>
                <a:gd name="T3" fmla="*/ 0 h 14"/>
                <a:gd name="T4" fmla="*/ 6 w 40"/>
                <a:gd name="T5" fmla="*/ 0 h 14"/>
                <a:gd name="T6" fmla="*/ 0 w 40"/>
                <a:gd name="T7" fmla="*/ 7 h 14"/>
                <a:gd name="T8" fmla="*/ 6 w 40"/>
                <a:gd name="T9" fmla="*/ 14 h 14"/>
                <a:gd name="T10" fmla="*/ 33 w 40"/>
                <a:gd name="T11" fmla="*/ 14 h 14"/>
                <a:gd name="T12" fmla="*/ 40 w 40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">
                  <a:moveTo>
                    <a:pt x="40" y="7"/>
                  </a:moveTo>
                  <a:cubicBezTo>
                    <a:pt x="40" y="3"/>
                    <a:pt x="37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7" y="14"/>
                    <a:pt x="40" y="11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693077" y="3367751"/>
              <a:ext cx="96952" cy="34472"/>
            </a:xfrm>
            <a:custGeom>
              <a:avLst/>
              <a:gdLst>
                <a:gd name="T0" fmla="*/ 0 w 40"/>
                <a:gd name="T1" fmla="*/ 7 h 14"/>
                <a:gd name="T2" fmla="*/ 7 w 40"/>
                <a:gd name="T3" fmla="*/ 14 h 14"/>
                <a:gd name="T4" fmla="*/ 33 w 40"/>
                <a:gd name="T5" fmla="*/ 14 h 14"/>
                <a:gd name="T6" fmla="*/ 40 w 40"/>
                <a:gd name="T7" fmla="*/ 7 h 14"/>
                <a:gd name="T8" fmla="*/ 33 w 40"/>
                <a:gd name="T9" fmla="*/ 0 h 14"/>
                <a:gd name="T10" fmla="*/ 7 w 40"/>
                <a:gd name="T11" fmla="*/ 0 h 14"/>
                <a:gd name="T12" fmla="*/ 0 w 40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7" y="14"/>
                    <a:pt x="40" y="11"/>
                    <a:pt x="40" y="7"/>
                  </a:cubicBezTo>
                  <a:cubicBezTo>
                    <a:pt x="40" y="3"/>
                    <a:pt x="37" y="0"/>
                    <a:pt x="3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667223" y="3257872"/>
              <a:ext cx="86179" cy="73252"/>
            </a:xfrm>
            <a:custGeom>
              <a:avLst/>
              <a:gdLst>
                <a:gd name="T0" fmla="*/ 11 w 36"/>
                <a:gd name="T1" fmla="*/ 29 h 31"/>
                <a:gd name="T2" fmla="*/ 32 w 36"/>
                <a:gd name="T3" fmla="*/ 13 h 31"/>
                <a:gd name="T4" fmla="*/ 34 w 36"/>
                <a:gd name="T5" fmla="*/ 4 h 31"/>
                <a:gd name="T6" fmla="*/ 25 w 36"/>
                <a:gd name="T7" fmla="*/ 2 h 31"/>
                <a:gd name="T8" fmla="*/ 3 w 36"/>
                <a:gd name="T9" fmla="*/ 18 h 31"/>
                <a:gd name="T10" fmla="*/ 2 w 36"/>
                <a:gd name="T11" fmla="*/ 28 h 31"/>
                <a:gd name="T12" fmla="*/ 11 w 36"/>
                <a:gd name="T1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1" y="29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5" y="11"/>
                    <a:pt x="36" y="7"/>
                    <a:pt x="34" y="4"/>
                  </a:cubicBezTo>
                  <a:cubicBezTo>
                    <a:pt x="32" y="1"/>
                    <a:pt x="27" y="0"/>
                    <a:pt x="25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20"/>
                    <a:pt x="0" y="25"/>
                    <a:pt x="2" y="28"/>
                  </a:cubicBezTo>
                  <a:cubicBezTo>
                    <a:pt x="4" y="31"/>
                    <a:pt x="8" y="31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473320" y="3257872"/>
              <a:ext cx="86179" cy="73252"/>
            </a:xfrm>
            <a:custGeom>
              <a:avLst/>
              <a:gdLst>
                <a:gd name="T0" fmla="*/ 25 w 36"/>
                <a:gd name="T1" fmla="*/ 29 h 31"/>
                <a:gd name="T2" fmla="*/ 34 w 36"/>
                <a:gd name="T3" fmla="*/ 28 h 31"/>
                <a:gd name="T4" fmla="*/ 33 w 36"/>
                <a:gd name="T5" fmla="*/ 18 h 31"/>
                <a:gd name="T6" fmla="*/ 11 w 36"/>
                <a:gd name="T7" fmla="*/ 2 h 31"/>
                <a:gd name="T8" fmla="*/ 2 w 36"/>
                <a:gd name="T9" fmla="*/ 4 h 31"/>
                <a:gd name="T10" fmla="*/ 3 w 36"/>
                <a:gd name="T11" fmla="*/ 13 h 31"/>
                <a:gd name="T12" fmla="*/ 25 w 36"/>
                <a:gd name="T1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25" y="29"/>
                  </a:moveTo>
                  <a:cubicBezTo>
                    <a:pt x="28" y="31"/>
                    <a:pt x="32" y="31"/>
                    <a:pt x="34" y="28"/>
                  </a:cubicBezTo>
                  <a:cubicBezTo>
                    <a:pt x="36" y="25"/>
                    <a:pt x="36" y="20"/>
                    <a:pt x="33" y="18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0" y="11"/>
                    <a:pt x="3" y="13"/>
                  </a:cubicBezTo>
                  <a:lnTo>
                    <a:pt x="25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5305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3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1&quot;&gt;&lt;elem m_fUsage=&quot;8.64914828232700830000E+000&quot;&gt;&lt;m_msothmcolidx val=&quot;0&quot;/&gt;&lt;m_rgb r=&quot;93&quot; g=&quot;d7&quot; b=&quot;ff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TEXTBOX" val="Trenger vi denne - kan dekkes muntlig med neste slid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pXM33oz0i7Lx0cAbE_p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UasvTK.kObH.u5wT_zV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MTijFnl0m0mzLwcS7bO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gT6hIEUi7JX1WcKkS2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1in3b5ME6ChtI0vlpM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aXzPNdGUW_xytXRdXz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7D_B_YPE2YoeJxfpGUh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RpJbrafUu_w.KtZAvxa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YSEbOe0EeMMvDGwiGqY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LVg9tF2kmLFlWbS4CV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cmXRB.FUarWZgtNoi6K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D0FOTddEKQXnfnZTiwH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fZKClpPEGrcEwmy2Ek0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nxDmnTCkSOLj8e9MuM3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v8oEALL0OkvB4lcSix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O4In2en0Gf7opwu_0Fq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6vFyX0H0KDuOIcm20NV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3GjJsOz06TWkB2gmrM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Jo02jFjkuq6dlbMxdBM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WI765noEqIb7EFgiyy6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QwmSnO90GCHdbxCFWxN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6IscYwjEiAjWwL.EIcY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F3gd_u8E.Dwsdetv3.4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TJ06P1UkGsYwu7AQyy2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0xfp.xVEWZk7zI2470P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gfku1cHUKo.tpRh.5ll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5S4IgORU65RNJ8gezx6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WLLOjh50axPhCP.Y2P9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F3Ll823kWcDQxdiCbXD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UasvTK.kObH.u5wT_z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pXM33oz0i7Lx0cAbE_p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b3xkuv60WiWpi8FFFCz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cW4fE99kWk7HwF3V2tl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qfPzzIi0.g0BEMEKsgb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E5u1ENPEyFyG4LGVKER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zdHpFMPUiLVmm8XVpuv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B9L3I_npEq2.KB_Wq_y4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MTijFnl0m0mzLwcS7bO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FgT6hIEUi7JX1WcKkS2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1in3b5ME6ChtI0vlpM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aXzPNdGUW_xytXRdXz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7D_B_YPE2YoeJxfpGUh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RpJbrafUu_w.KtZAvxa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YSEbOe0EeMMvDGwiGqY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LVg9tF2kmLFlWbS4CVO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fZKClpPEGrcEwmy2Ek0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cmXRB.FUarWZgtNoi6K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D0FOTddEKQXnfnZTiwH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gfku1cHUKo.tpRh.5ll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5S4IgORU65RNJ8gezx6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WLLOjh50axPhCP.Y2P9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F3Ll823kWcDQxdiCbX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qRe5RG5UWQv7oeikZhFA"/>
</p:tagLst>
</file>

<file path=ppt/theme/theme1.xml><?xml version="1.0" encoding="utf-8"?>
<a:theme xmlns:a="http://schemas.openxmlformats.org/drawingml/2006/main" name="Accenture Management Consulting Accordian Leafes">
  <a:themeElements>
    <a:clrScheme name="MacroReflection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66AA44"/>
      </a:accent1>
      <a:accent2>
        <a:srgbClr val="00BBEE"/>
      </a:accent2>
      <a:accent3>
        <a:srgbClr val="AA1133"/>
      </a:accent3>
      <a:accent4>
        <a:srgbClr val="002266"/>
      </a:accent4>
      <a:accent5>
        <a:srgbClr val="66AA44"/>
      </a:accent5>
      <a:accent6>
        <a:srgbClr val="00BBEE"/>
      </a:accent6>
      <a:hlink>
        <a:srgbClr val="AA1133"/>
      </a:hlink>
      <a:folHlink>
        <a:srgbClr val="002266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778888">
            <a:lumMod val="20000"/>
            <a:lumOff val="80000"/>
          </a:srgbClr>
        </a:solidFill>
        <a:ln w="6350">
          <a:solidFill>
            <a:srgbClr val="778888">
              <a:lumMod val="20000"/>
              <a:lumOff val="80000"/>
            </a:srgbClr>
          </a:solidFill>
          <a:miter lim="800000"/>
          <a:headEnd/>
          <a:tailEnd/>
        </a:ln>
        <a:effectLst/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err="1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defRPr>
        </a:defPPr>
      </a:lst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algn="l"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ccenture BluePetal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804090_Public Transportation PPT">
  <a:themeElements>
    <a:clrScheme name="Public Transportation Colors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BEE"/>
      </a:accent1>
      <a:accent2>
        <a:srgbClr val="FF0000"/>
      </a:accent2>
      <a:accent3>
        <a:srgbClr val="FF9900"/>
      </a:accent3>
      <a:accent4>
        <a:srgbClr val="66AA44"/>
      </a:accent4>
      <a:accent5>
        <a:srgbClr val="008899"/>
      </a:accent5>
      <a:accent6>
        <a:srgbClr val="002266"/>
      </a:accent6>
      <a:hlink>
        <a:srgbClr val="00BBEE"/>
      </a:hlink>
      <a:folHlink>
        <a:srgbClr val="008899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6BAF954FA94448A7DABA47F6D5FA1" ma:contentTypeVersion="0" ma:contentTypeDescription="Create a new document." ma:contentTypeScope="" ma:versionID="97c545e17f74c8dc91dc1e55c40229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A0ED3A-735D-4018-99C4-00CDD0B3F7F5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C4B960D-7F64-4411-870D-549F04B3D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0B7E12-1E5B-4D95-BACF-A9EA55790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30703</TotalTime>
  <Words>360</Words>
  <Application>Microsoft Office PowerPoint</Application>
  <PresentationFormat>On-screen Show (4:3)</PresentationFormat>
  <Paragraphs>100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Times New Roman</vt:lpstr>
      <vt:lpstr>Wingdings</vt:lpstr>
      <vt:lpstr>Accenture Management Consulting Accordian Leafes</vt:lpstr>
      <vt:lpstr>Accenture BluePetals</vt:lpstr>
      <vt:lpstr>804090_Public Transportation PPT</vt:lpstr>
      <vt:lpstr>think-cell Slide</vt:lpstr>
      <vt:lpstr>Chart</vt:lpstr>
      <vt:lpstr>PowerPoint Presentation</vt:lpstr>
      <vt:lpstr>PowerPoint Presentation</vt:lpstr>
      <vt:lpstr>I EN ANALYSE AV INTEGRERTE TRANSPORTLØSNINGER FOR FORNEBU FANT VI AT DET VAR EN REKKE TILTAK SETT I KOMBINASJON SOM KAN MOTIVERE FOLK TIL Å VELGE KOLLEKTIVT</vt:lpstr>
      <vt:lpstr>ET TETTERE SAMARBEID PÅ TVERS AV ULIKE AKTØRER, ØKT BEVISSTGJØRING OG MER FLEKSIBLE TRANSPORTLØSNINGER VIL KUNNE GI FORBEDRET MOBILITET </vt:lpstr>
      <vt:lpstr>PowerPoint Presentation</vt:lpstr>
    </vt:vector>
  </TitlesOfParts>
  <Company>Accenture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kan bilbruk og rushtrafikk til og fra Fornebu reduseres?</dc:title>
  <dc:creator>Engerud, Martine</dc:creator>
  <cp:lastModifiedBy>trygve.lie</cp:lastModifiedBy>
  <cp:revision>1315</cp:revision>
  <dcterms:created xsi:type="dcterms:W3CDTF">2014-06-26T21:35:50Z</dcterms:created>
  <dcterms:modified xsi:type="dcterms:W3CDTF">2016-03-30T18:53:09Z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0x0101009C16BAF954FA94448A7DABA47F6D5FA1</vt:lpwstr>
  </property>
</Properties>
</file>