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2" r:id="rId1"/>
  </p:sldMasterIdLst>
  <p:notesMasterIdLst>
    <p:notesMasterId r:id="rId11"/>
  </p:notesMasterIdLst>
  <p:sldIdLst>
    <p:sldId id="351" r:id="rId2"/>
    <p:sldId id="359" r:id="rId3"/>
    <p:sldId id="366" r:id="rId4"/>
    <p:sldId id="367" r:id="rId5"/>
    <p:sldId id="368" r:id="rId6"/>
    <p:sldId id="369" r:id="rId7"/>
    <p:sldId id="370" r:id="rId8"/>
    <p:sldId id="371" r:id="rId9"/>
    <p:sldId id="358" r:id="rId10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B3BFE-7B7A-4EAE-AA97-C1E469430427}" type="datetimeFigureOut">
              <a:rPr lang="nb-NO" smtClean="0"/>
              <a:pPr/>
              <a:t>17.11.2013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610D-DA05-4505-9764-83FC32BB8C3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04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95610D-DA05-4505-9764-83FC32BB8C33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7813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2D89-83FD-47FF-96D1-D8CEE6ACEF68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62CD3-9D47-4E06-B764-5E39A16AB750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F2DA-7AF6-4113-BDB5-52FF6C28A8CC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6108-8ACD-48C5-AD71-DF660FB99E5A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88AE9-FC45-4DE9-A509-F191DAC2A06F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61304-FA60-43E4-B65C-B1B947C7F941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40EC-A7FB-4A4A-B726-218C9995B89A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3BE4-6389-4655-B04A-A7DE4FF4AD8A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AB7E-1326-4240-B4EB-26B555F419B6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93EF-C0C6-49A9-A8D3-491527732378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BECD-C48B-4C4A-B1AC-9B5A881B588E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04FD6-1B4B-4D7C-A7F6-4E7E531111B4}" type="datetime1">
              <a:rPr lang="nb-NO" smtClean="0"/>
              <a:pPr/>
              <a:t>17.11.2013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9D198-9850-4973-B468-13DD2417E034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2314574"/>
            <a:ext cx="9144000" cy="1834506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nb-NO" b="1" dirty="0" smtClean="0">
                <a:solidFill>
                  <a:schemeClr val="bg1"/>
                </a:solidFill>
              </a:rPr>
              <a:t>Vest Buss Gruppen</a:t>
            </a:r>
            <a:endParaRPr lang="nb-NO" b="1" dirty="0">
              <a:solidFill>
                <a:schemeClr val="bg1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4149081"/>
            <a:ext cx="9144000" cy="2708658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nb-NO" sz="800" b="1" dirty="0">
              <a:solidFill>
                <a:schemeClr val="tx2"/>
              </a:solidFill>
            </a:endParaRPr>
          </a:p>
          <a:p>
            <a:r>
              <a:rPr lang="nb-NO" b="1" dirty="0" smtClean="0">
                <a:solidFill>
                  <a:schemeClr val="tx2"/>
                </a:solidFill>
              </a:rPr>
              <a:t>Dialogkonferanse Ruter</a:t>
            </a:r>
          </a:p>
          <a:p>
            <a:r>
              <a:rPr lang="nb-NO" sz="2800" dirty="0" smtClean="0">
                <a:solidFill>
                  <a:schemeClr val="accent6">
                    <a:lumMod val="75000"/>
                  </a:schemeClr>
                </a:solidFill>
              </a:rPr>
              <a:t>November 2013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1</a:t>
            </a:fld>
            <a:endParaRPr lang="nb-NO" dirty="0"/>
          </a:p>
        </p:txBody>
      </p:sp>
      <p:pic>
        <p:nvPicPr>
          <p:cNvPr id="5" name="Bilde 4" descr="1-DSC_08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48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" y="332656"/>
            <a:ext cx="8229600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800" dirty="0" smtClean="0"/>
              <a:t>Vest Buss Gruppen</a:t>
            </a:r>
            <a:endParaRPr lang="nb-NO" sz="2800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229600" cy="532859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b-NO" dirty="0" smtClean="0"/>
              <a:t>1. </a:t>
            </a:r>
            <a:r>
              <a:rPr lang="nb-NO" dirty="0" smtClean="0">
                <a:solidFill>
                  <a:srgbClr val="FF0000"/>
                </a:solidFill>
                <a:ea typeface="ＭＳ Ｐゴシック" pitchFamily="34" charset="-128"/>
              </a:rPr>
              <a:t>Ruter vil utnytte den samlede kompetansen bedre </a:t>
            </a:r>
            <a:r>
              <a:rPr lang="nb-NO" dirty="0" smtClean="0">
                <a:ea typeface="ＭＳ Ｐゴシック" pitchFamily="34" charset="-128"/>
              </a:rPr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Operatører</a:t>
            </a:r>
            <a:r>
              <a:rPr lang="en-US" dirty="0" smtClean="0"/>
              <a:t> </a:t>
            </a:r>
            <a:r>
              <a:rPr lang="en-US" dirty="0" err="1" smtClean="0"/>
              <a:t>vil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oftest</a:t>
            </a:r>
            <a:r>
              <a:rPr lang="en-US" dirty="0" smtClean="0"/>
              <a:t> </a:t>
            </a:r>
            <a:r>
              <a:rPr lang="en-US" dirty="0" err="1" smtClean="0"/>
              <a:t>vite</a:t>
            </a:r>
            <a:r>
              <a:rPr lang="en-US" dirty="0" smtClean="0"/>
              <a:t> </a:t>
            </a:r>
            <a:r>
              <a:rPr lang="en-US" dirty="0" err="1" smtClean="0"/>
              <a:t>hvor</a:t>
            </a:r>
            <a:r>
              <a:rPr lang="en-US" dirty="0" smtClean="0"/>
              <a:t> </a:t>
            </a:r>
            <a:r>
              <a:rPr lang="en-US" dirty="0" err="1" smtClean="0"/>
              <a:t>skoen</a:t>
            </a:r>
            <a:r>
              <a:rPr lang="en-US" dirty="0" smtClean="0"/>
              <a:t> </a:t>
            </a:r>
            <a:r>
              <a:rPr lang="en-US" dirty="0" err="1" smtClean="0"/>
              <a:t>trykker</a:t>
            </a:r>
            <a:r>
              <a:rPr lang="en-US" dirty="0" smtClean="0"/>
              <a:t>,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flere</a:t>
            </a:r>
            <a:r>
              <a:rPr lang="en-US" dirty="0" smtClean="0"/>
              <a:t> </a:t>
            </a:r>
            <a:r>
              <a:rPr lang="en-US" dirty="0" err="1" smtClean="0"/>
              <a:t>beslutninger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operatør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positivt</a:t>
            </a:r>
            <a:r>
              <a:rPr lang="en-US" dirty="0" smtClean="0"/>
              <a:t> I </a:t>
            </a:r>
            <a:r>
              <a:rPr lang="en-US" dirty="0" err="1" smtClean="0"/>
              <a:t>våre</a:t>
            </a:r>
            <a:r>
              <a:rPr lang="en-US" dirty="0" smtClean="0"/>
              <a:t> </a:t>
            </a:r>
            <a:r>
              <a:rPr lang="en-US" dirty="0" err="1" smtClean="0"/>
              <a:t>øyne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Dialog, </a:t>
            </a:r>
            <a:r>
              <a:rPr lang="en-US" dirty="0" err="1" smtClean="0"/>
              <a:t>kommunikasjon</a:t>
            </a:r>
            <a:r>
              <a:rPr lang="en-US" dirty="0" smtClean="0"/>
              <a:t>, fag/</a:t>
            </a:r>
            <a:r>
              <a:rPr lang="en-US" dirty="0" err="1" smtClean="0"/>
              <a:t>bransjemøter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bare </a:t>
            </a:r>
            <a:r>
              <a:rPr lang="en-US" dirty="0" err="1" smtClean="0"/>
              <a:t>positivt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2.</a:t>
            </a:r>
            <a:r>
              <a:rPr lang="nb-NO" dirty="0" smtClean="0">
                <a:ea typeface="ＭＳ Ｐゴシック" pitchFamily="34" charset="-128"/>
              </a:rPr>
              <a:t> </a:t>
            </a:r>
            <a:r>
              <a:rPr lang="nb-NO" dirty="0" smtClean="0">
                <a:solidFill>
                  <a:srgbClr val="FF0000"/>
                </a:solidFill>
                <a:ea typeface="ＭＳ Ｐゴシック" pitchFamily="34" charset="-128"/>
              </a:rPr>
              <a:t>Standardisere i stedet for å skreddersy.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Nasjonal</a:t>
            </a:r>
            <a:r>
              <a:rPr lang="en-US" dirty="0" smtClean="0"/>
              <a:t> standard/</a:t>
            </a:r>
            <a:r>
              <a:rPr lang="en-US" dirty="0" err="1" smtClean="0"/>
              <a:t>veileder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en god </a:t>
            </a:r>
            <a:r>
              <a:rPr lang="en-US" dirty="0" err="1" smtClean="0"/>
              <a:t>tanke</a:t>
            </a:r>
            <a:r>
              <a:rPr lang="en-US" dirty="0" smtClean="0"/>
              <a:t> </a:t>
            </a:r>
            <a:r>
              <a:rPr lang="en-US" dirty="0" err="1" smtClean="0"/>
              <a:t>hvis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fylkeskommuner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samles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den. </a:t>
            </a:r>
            <a:r>
              <a:rPr lang="en-US" dirty="0" err="1" smtClean="0"/>
              <a:t>Alle</a:t>
            </a:r>
            <a:r>
              <a:rPr lang="en-US" dirty="0" smtClean="0"/>
              <a:t> store </a:t>
            </a:r>
            <a:r>
              <a:rPr lang="en-US" dirty="0" err="1" smtClean="0"/>
              <a:t>bussprodusenter</a:t>
            </a:r>
            <a:r>
              <a:rPr lang="en-US" dirty="0" smtClean="0"/>
              <a:t> </a:t>
            </a:r>
            <a:r>
              <a:rPr lang="en-US" dirty="0" err="1" smtClean="0"/>
              <a:t>produserer</a:t>
            </a:r>
            <a:r>
              <a:rPr lang="en-US" dirty="0" smtClean="0"/>
              <a:t> </a:t>
            </a:r>
            <a:r>
              <a:rPr lang="en-US" dirty="0" err="1" smtClean="0"/>
              <a:t>standardbusser</a:t>
            </a:r>
            <a:r>
              <a:rPr lang="en-US" dirty="0" smtClean="0"/>
              <a:t> </a:t>
            </a:r>
            <a:r>
              <a:rPr lang="en-US" dirty="0" err="1" smtClean="0"/>
              <a:t>idag</a:t>
            </a:r>
            <a:r>
              <a:rPr lang="en-US" dirty="0" smtClean="0"/>
              <a:t> og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henhold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Dir. 2001/85</a:t>
            </a:r>
          </a:p>
          <a:p>
            <a:pPr>
              <a:buNone/>
            </a:pPr>
            <a:r>
              <a:rPr lang="en-US" dirty="0" smtClean="0"/>
              <a:t>    De </a:t>
            </a:r>
            <a:r>
              <a:rPr lang="en-US" dirty="0" err="1" smtClean="0"/>
              <a:t>fleste</a:t>
            </a:r>
            <a:r>
              <a:rPr lang="en-US" dirty="0" smtClean="0"/>
              <a:t> </a:t>
            </a:r>
            <a:r>
              <a:rPr lang="en-US" dirty="0" err="1" smtClean="0"/>
              <a:t>krav</a:t>
            </a:r>
            <a:r>
              <a:rPr lang="en-US" dirty="0" smtClean="0"/>
              <a:t> </a:t>
            </a:r>
            <a:r>
              <a:rPr lang="en-US" dirty="0" err="1" smtClean="0"/>
              <a:t>bør</a:t>
            </a:r>
            <a:r>
              <a:rPr lang="en-US" dirty="0" smtClean="0"/>
              <a:t> </a:t>
            </a:r>
            <a:r>
              <a:rPr lang="en-US" dirty="0" err="1" smtClean="0"/>
              <a:t>være</a:t>
            </a:r>
            <a:r>
              <a:rPr lang="en-US" dirty="0" smtClean="0"/>
              <a:t> </a:t>
            </a:r>
            <a:r>
              <a:rPr lang="en-US" dirty="0" err="1" smtClean="0"/>
              <a:t>ihenhold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dette</a:t>
            </a:r>
            <a:r>
              <a:rPr lang="en-US" dirty="0" smtClean="0"/>
              <a:t> </a:t>
            </a:r>
            <a:r>
              <a:rPr lang="en-US" dirty="0" err="1" smtClean="0"/>
              <a:t>direktiv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2</a:t>
            </a:fld>
            <a:endParaRPr lang="nb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327" y="541820"/>
            <a:ext cx="1327017" cy="445768"/>
          </a:xfrm>
          <a:prstGeom prst="rect">
            <a:avLst/>
          </a:prstGeom>
        </p:spPr>
      </p:pic>
      <p:pic>
        <p:nvPicPr>
          <p:cNvPr id="7" name="Picture 2" descr="C:\Users\ang\Desktop\IvecoBUS_3D2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5877272"/>
            <a:ext cx="1306488" cy="60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" y="332656"/>
            <a:ext cx="8229600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800" dirty="0" smtClean="0"/>
              <a:t>Vest Buss Gruppen</a:t>
            </a:r>
            <a:endParaRPr lang="nb-NO" sz="2800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229600" cy="5328592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3.</a:t>
            </a:r>
            <a:r>
              <a:rPr lang="nb-NO" dirty="0" smtClean="0">
                <a:ea typeface="ＭＳ Ｐゴシック" pitchFamily="34" charset="-128"/>
              </a:rPr>
              <a:t> </a:t>
            </a:r>
            <a:r>
              <a:rPr lang="nb-NO" dirty="0" smtClean="0">
                <a:solidFill>
                  <a:srgbClr val="FF0000"/>
                </a:solidFill>
                <a:ea typeface="ＭＳ Ｐゴシック" pitchFamily="34" charset="-128"/>
              </a:rPr>
              <a:t>Ruter vil øke bruken av funksjonelle krav på bekostning av tekniske krav.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    Dette er udelt positivt for oss som er leverandør.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     Det kan brukes standardbusser i langt høyere grad, enn tilfellet er i dag. Sparte kostnader  for alle parter.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    </a:t>
            </a:r>
            <a:r>
              <a:rPr lang="nb-NO" dirty="0" smtClean="0"/>
              <a:t>Økt bruk av funksjonelle krav betinger også økt kompetanse hos leverandør.</a:t>
            </a:r>
            <a:endParaRPr lang="nb-NO" dirty="0" smtClean="0">
              <a:ea typeface="ＭＳ Ｐゴシック" pitchFamily="34" charset="-128"/>
            </a:endParaRP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4. </a:t>
            </a:r>
            <a:r>
              <a:rPr lang="nb-NO" dirty="0" smtClean="0">
                <a:solidFill>
                  <a:srgbClr val="FF0000"/>
                </a:solidFill>
                <a:ea typeface="ＭＳ Ｐゴシック" pitchFamily="34" charset="-128"/>
              </a:rPr>
              <a:t>Ta kundene med på råd og kommunisere kundebehov til næringen</a:t>
            </a:r>
            <a:r>
              <a:rPr lang="nb-NO" dirty="0" smtClean="0">
                <a:ea typeface="ＭＳ Ｐゴシック" pitchFamily="34" charset="-128"/>
              </a:rPr>
              <a:t>.  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     Det er kundene vi alle lever av. Målet må være flest mulig fornøyde kunder som lar bilen stå hjemme.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     Kundenes behov/ønsker må analyseres.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3</a:t>
            </a:fld>
            <a:endParaRPr lang="nb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327" y="541820"/>
            <a:ext cx="1327017" cy="445768"/>
          </a:xfrm>
          <a:prstGeom prst="rect">
            <a:avLst/>
          </a:prstGeom>
        </p:spPr>
      </p:pic>
      <p:pic>
        <p:nvPicPr>
          <p:cNvPr id="7" name="Picture 2" descr="C:\Users\ang\Desktop\IvecoBUS_3D2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5877272"/>
            <a:ext cx="1306488" cy="60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" y="332656"/>
            <a:ext cx="8229600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800" dirty="0" smtClean="0"/>
              <a:t>Vest Buss Gruppen</a:t>
            </a:r>
            <a:endParaRPr lang="nb-NO" sz="2800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229600" cy="5328592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5.</a:t>
            </a:r>
            <a:r>
              <a:rPr lang="nb-NO" dirty="0" smtClean="0">
                <a:ea typeface="ＭＳ Ｐゴシック" pitchFamily="34" charset="-128"/>
              </a:rPr>
              <a:t> </a:t>
            </a:r>
            <a:r>
              <a:rPr lang="nb-NO" dirty="0" smtClean="0">
                <a:solidFill>
                  <a:srgbClr val="FF0000"/>
                </a:solidFill>
                <a:ea typeface="ＭＳ Ｐゴシック" pitchFamily="34" charset="-128"/>
              </a:rPr>
              <a:t>Sørge for rett buss på rett sted ved å rydde opp i antall kategorier og legge mer av ansvaret på operatøren. 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    Dette er også ubetinget positivt for oss som leverandør.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    Det betyr større andel standardbusser som også har positiv innvirkning på kostnader.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6. </a:t>
            </a:r>
            <a:r>
              <a:rPr lang="nb-NO" dirty="0" smtClean="0">
                <a:solidFill>
                  <a:srgbClr val="FF0000"/>
                </a:solidFill>
                <a:ea typeface="ＭＳ Ｐゴシック" pitchFamily="34" charset="-128"/>
              </a:rPr>
              <a:t>Utvikle kontrakter som åpner for flåtestyring og gir mer fleksibilitet.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     Hvis krav til f.eks skolebuss/brukt buss skal differensieres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     så må det gjenspeiles i vekting (pris – kvalitet - miljø).</a:t>
            </a:r>
          </a:p>
          <a:p>
            <a:pPr>
              <a:buNone/>
            </a:pPr>
            <a:r>
              <a:rPr lang="nb-NO" dirty="0" smtClean="0">
                <a:ea typeface="ＭＳ Ｐゴシック" pitchFamily="34" charset="-128"/>
              </a:rPr>
              <a:t>     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4</a:t>
            </a:fld>
            <a:endParaRPr lang="nb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327" y="541820"/>
            <a:ext cx="1327017" cy="445768"/>
          </a:xfrm>
          <a:prstGeom prst="rect">
            <a:avLst/>
          </a:prstGeom>
        </p:spPr>
      </p:pic>
      <p:pic>
        <p:nvPicPr>
          <p:cNvPr id="7" name="Picture 2" descr="C:\Users\ang\Desktop\IvecoBUS_3D2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5877272"/>
            <a:ext cx="1306488" cy="60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" y="332656"/>
            <a:ext cx="8229600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800" dirty="0" smtClean="0"/>
              <a:t>Vest Buss Gruppen</a:t>
            </a:r>
            <a:endParaRPr lang="nb-NO" sz="2800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229600" cy="5328592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nb-NO" sz="3800" dirty="0" smtClean="0">
                <a:ea typeface="ＭＳ Ｐゴシック" pitchFamily="34" charset="-128"/>
              </a:rPr>
              <a:t>7</a:t>
            </a:r>
            <a:r>
              <a:rPr lang="nb-NO" sz="3800" dirty="0" smtClean="0">
                <a:solidFill>
                  <a:srgbClr val="FF0000"/>
                </a:solidFill>
                <a:ea typeface="ＭＳ Ｐゴシック" pitchFamily="34" charset="-128"/>
              </a:rPr>
              <a:t>. Implementere en materiellstrategi som peker framover og tar inn kommersiell tilgjengelig teknologi.  </a:t>
            </a:r>
          </a:p>
          <a:p>
            <a:pPr>
              <a:buNone/>
            </a:pPr>
            <a:r>
              <a:rPr lang="nb-NO" sz="3800" dirty="0" smtClean="0">
                <a:ea typeface="ＭＳ Ｐゴシック" pitchFamily="34" charset="-128"/>
              </a:rPr>
              <a:t>     </a:t>
            </a:r>
            <a:r>
              <a:rPr lang="nb-NO" sz="3800" dirty="0" smtClean="0"/>
              <a:t>Lovforslag i EU om å redusere bruken av landbruks- basert biodrivstoff fra 2020 til 5% av total forbruk i </a:t>
            </a:r>
            <a:r>
              <a:rPr lang="nb-NO" sz="3800" dirty="0" err="1" smtClean="0"/>
              <a:t>EU`s</a:t>
            </a:r>
            <a:r>
              <a:rPr lang="nb-NO" sz="3800" dirty="0" smtClean="0"/>
              <a:t> transportsektor.  </a:t>
            </a:r>
          </a:p>
          <a:p>
            <a:pPr>
              <a:buNone/>
            </a:pPr>
            <a:r>
              <a:rPr lang="nb-NO" sz="3800" dirty="0" smtClean="0"/>
              <a:t>     Hvis figuren og tabellen viser et rett scenario for drivstoffutgifter (</a:t>
            </a:r>
            <a:r>
              <a:rPr lang="nb-NO" sz="3800" dirty="0" err="1" smtClean="0"/>
              <a:t>McKinsey</a:t>
            </a:r>
            <a:r>
              <a:rPr lang="nb-NO" sz="3800" dirty="0" smtClean="0"/>
              <a:t> og TØI) + </a:t>
            </a:r>
            <a:r>
              <a:rPr lang="nb-NO" sz="3800" dirty="0" err="1" smtClean="0"/>
              <a:t>Eu`s</a:t>
            </a:r>
            <a:r>
              <a:rPr lang="nb-NO" sz="3800" dirty="0" smtClean="0"/>
              <a:t> lovforslag så kan det være fornuftig med kortere kontrakts perioder i en overgangs fase.</a:t>
            </a:r>
          </a:p>
          <a:p>
            <a:pPr>
              <a:buNone/>
            </a:pPr>
            <a:r>
              <a:rPr lang="nb-NO" sz="3800" dirty="0" smtClean="0"/>
              <a:t>     Problem pr i dag med ingen standard på </a:t>
            </a:r>
            <a:r>
              <a:rPr lang="nb-NO" sz="3800" dirty="0" err="1" smtClean="0"/>
              <a:t>el-busser</a:t>
            </a:r>
            <a:r>
              <a:rPr lang="nb-NO" sz="3800" dirty="0" smtClean="0"/>
              <a:t>.</a:t>
            </a:r>
          </a:p>
          <a:p>
            <a:pPr>
              <a:buNone/>
            </a:pPr>
            <a:r>
              <a:rPr lang="nb-NO" sz="3800" dirty="0" smtClean="0"/>
              <a:t>     Mangel på infrastruktur og mange forskjellige lade løsninger i markedet.  Kan </a:t>
            </a:r>
            <a:r>
              <a:rPr lang="nb-NO" sz="3800" dirty="0" err="1" smtClean="0"/>
              <a:t>Trolley</a:t>
            </a:r>
            <a:r>
              <a:rPr lang="nb-NO" sz="3800" dirty="0" smtClean="0"/>
              <a:t> bussene få et </a:t>
            </a:r>
            <a:r>
              <a:rPr lang="nb-NO" sz="3800" dirty="0" err="1" smtClean="0"/>
              <a:t>come</a:t>
            </a:r>
            <a:r>
              <a:rPr lang="nb-NO" sz="3800" dirty="0" smtClean="0"/>
              <a:t> back de nærmeste årene? Er næringen klar?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>
              <a:ea typeface="ＭＳ Ｐゴシック" pitchFamily="34" charset="-128"/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5</a:t>
            </a:fld>
            <a:endParaRPr lang="nb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327" y="541820"/>
            <a:ext cx="1327017" cy="445768"/>
          </a:xfrm>
          <a:prstGeom prst="rect">
            <a:avLst/>
          </a:prstGeom>
        </p:spPr>
      </p:pic>
      <p:pic>
        <p:nvPicPr>
          <p:cNvPr id="7" name="Picture 2" descr="C:\Users\ang\Desktop\IvecoBUS_3D2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5877272"/>
            <a:ext cx="1306488" cy="60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" y="332656"/>
            <a:ext cx="8229600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800" dirty="0" smtClean="0"/>
              <a:t>Vest Buss Gruppen</a:t>
            </a:r>
            <a:endParaRPr lang="nb-NO" sz="2800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229600" cy="5328592"/>
          </a:xfrm>
          <a:solidFill>
            <a:schemeClr val="bg1"/>
          </a:solidFill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nb-NO" sz="4400" dirty="0" smtClean="0"/>
              <a:t>8.</a:t>
            </a:r>
            <a:r>
              <a:rPr lang="nb-NO" sz="4400" dirty="0" smtClean="0">
                <a:ea typeface="ＭＳ Ｐゴシック" pitchFamily="34" charset="-128"/>
              </a:rPr>
              <a:t> </a:t>
            </a:r>
            <a:r>
              <a:rPr lang="nb-NO" sz="4400" dirty="0" smtClean="0">
                <a:solidFill>
                  <a:srgbClr val="FF0000"/>
                </a:solidFill>
                <a:ea typeface="ＭＳ Ｐゴシック" pitchFamily="34" charset="-128"/>
              </a:rPr>
              <a:t>Rydde i anbudsdokumentene </a:t>
            </a:r>
            <a:r>
              <a:rPr lang="nb-NO" sz="4400" dirty="0" err="1" smtClean="0">
                <a:solidFill>
                  <a:srgbClr val="FF0000"/>
                </a:solidFill>
                <a:ea typeface="ＭＳ Ｐゴシック" pitchFamily="34" charset="-128"/>
              </a:rPr>
              <a:t>bl</a:t>
            </a:r>
            <a:r>
              <a:rPr lang="nb-NO" sz="4400" dirty="0" smtClean="0">
                <a:solidFill>
                  <a:srgbClr val="FF0000"/>
                </a:solidFill>
                <a:ea typeface="ＭＳ Ｐゴシック" pitchFamily="34" charset="-128"/>
              </a:rPr>
              <a:t> a unngå gjentakelse av lovverk. </a:t>
            </a:r>
          </a:p>
          <a:p>
            <a:pPr>
              <a:buNone/>
            </a:pPr>
            <a:r>
              <a:rPr lang="nb-NO" sz="4400" dirty="0" smtClean="0">
                <a:ea typeface="ＭＳ Ｐゴシック" pitchFamily="34" charset="-128"/>
              </a:rPr>
              <a:t>    Som leverandør ser vi kun positivt på dette.</a:t>
            </a:r>
          </a:p>
          <a:p>
            <a:pPr>
              <a:buNone/>
            </a:pPr>
            <a:r>
              <a:rPr lang="nb-NO" sz="4400" dirty="0" smtClean="0">
                <a:ea typeface="ＭＳ Ｐゴシック" pitchFamily="34" charset="-128"/>
              </a:rPr>
              <a:t>9. </a:t>
            </a:r>
            <a:r>
              <a:rPr lang="nb-NO" sz="4400" dirty="0" smtClean="0">
                <a:solidFill>
                  <a:srgbClr val="FF0000"/>
                </a:solidFill>
                <a:ea typeface="ＭＳ Ｐゴシック" pitchFamily="34" charset="-128"/>
              </a:rPr>
              <a:t>Gå foran ved å legge til rette for nasjonal standard for busser.  </a:t>
            </a:r>
          </a:p>
          <a:p>
            <a:pPr>
              <a:buNone/>
            </a:pPr>
            <a:r>
              <a:rPr lang="nb-NO" sz="4400" dirty="0" smtClean="0">
                <a:ea typeface="ＭＳ Ｐゴシック" pitchFamily="34" charset="-128"/>
              </a:rPr>
              <a:t>    Hvis vi kan komme dit at en nasjonal standard vil bli brukt i hele Norge, så ser vi at standardbusser kan brukes i langt større grad. </a:t>
            </a:r>
          </a:p>
          <a:p>
            <a:pPr>
              <a:buNone/>
            </a:pPr>
            <a:r>
              <a:rPr lang="nb-NO" sz="4400" dirty="0" smtClean="0">
                <a:ea typeface="ＭＳ Ｐゴシック" pitchFamily="34" charset="-128"/>
              </a:rPr>
              <a:t>10</a:t>
            </a:r>
            <a:r>
              <a:rPr lang="nb-NO" sz="4400" dirty="0" smtClean="0">
                <a:solidFill>
                  <a:srgbClr val="FF0000"/>
                </a:solidFill>
                <a:ea typeface="ＭＳ Ｐゴシック" pitchFamily="34" charset="-128"/>
              </a:rPr>
              <a:t>. Legge til rette for </a:t>
            </a:r>
            <a:r>
              <a:rPr lang="nb-NO" sz="4400" dirty="0" err="1" smtClean="0">
                <a:solidFill>
                  <a:srgbClr val="FF0000"/>
                </a:solidFill>
                <a:ea typeface="ＭＳ Ｐゴシック" pitchFamily="34" charset="-128"/>
              </a:rPr>
              <a:t>annenhåndsmarked</a:t>
            </a:r>
            <a:r>
              <a:rPr lang="nb-NO" sz="4400" dirty="0" smtClean="0">
                <a:solidFill>
                  <a:srgbClr val="FF0000"/>
                </a:solidFill>
                <a:ea typeface="ＭＳ Ｐゴシック" pitchFamily="34" charset="-128"/>
              </a:rPr>
              <a:t> for busser </a:t>
            </a:r>
            <a:r>
              <a:rPr lang="nb-NO" sz="4400" dirty="0" err="1" smtClean="0">
                <a:solidFill>
                  <a:srgbClr val="FF0000"/>
                </a:solidFill>
                <a:ea typeface="ＭＳ Ｐゴシック" pitchFamily="34" charset="-128"/>
              </a:rPr>
              <a:t>bl</a:t>
            </a:r>
            <a:r>
              <a:rPr lang="nb-NO" sz="4400" dirty="0" smtClean="0">
                <a:solidFill>
                  <a:srgbClr val="FF0000"/>
                </a:solidFill>
                <a:ea typeface="ＭＳ Ｐゴシック" pitchFamily="34" charset="-128"/>
              </a:rPr>
              <a:t> a ved gjennomgang av designkrav.</a:t>
            </a:r>
          </a:p>
          <a:p>
            <a:pPr>
              <a:buNone/>
            </a:pPr>
            <a:r>
              <a:rPr lang="nb-NO" sz="4400" dirty="0" smtClean="0">
                <a:ea typeface="ＭＳ Ｐゴシック" pitchFamily="34" charset="-128"/>
              </a:rPr>
              <a:t>     Design burde vært felles for hele Norge slik at bussene kan brukes på tvers av alle fylkesgrenser.</a:t>
            </a:r>
          </a:p>
          <a:p>
            <a:pPr>
              <a:buNone/>
            </a:pPr>
            <a:r>
              <a:rPr lang="nb-NO" sz="4400" dirty="0" smtClean="0">
                <a:ea typeface="ＭＳ Ｐゴシック" pitchFamily="34" charset="-128"/>
              </a:rPr>
              <a:t>      Bruk av brukte busser som mangler vedtatt design er god bruk av ressurser. 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 smtClean="0">
              <a:ea typeface="ＭＳ Ｐゴシック" pitchFamily="34" charset="-128"/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6</a:t>
            </a:fld>
            <a:endParaRPr lang="nb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327" y="541820"/>
            <a:ext cx="1327017" cy="445768"/>
          </a:xfrm>
          <a:prstGeom prst="rect">
            <a:avLst/>
          </a:prstGeom>
        </p:spPr>
      </p:pic>
      <p:pic>
        <p:nvPicPr>
          <p:cNvPr id="7" name="Picture 2" descr="C:\Users\ang\Desktop\IvecoBUS_3D2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5877272"/>
            <a:ext cx="1306488" cy="60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" y="332656"/>
            <a:ext cx="8229600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800" dirty="0" smtClean="0"/>
              <a:t>Vest Buss Gruppen</a:t>
            </a:r>
            <a:endParaRPr lang="nb-NO" sz="2800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229600" cy="5328592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nb-NO" sz="7200" dirty="0" smtClean="0"/>
              <a:t>Kommentarer til </a:t>
            </a:r>
            <a:r>
              <a:rPr lang="nb-NO" sz="7200" dirty="0" smtClean="0"/>
              <a:t>materialbeskrivelsen</a:t>
            </a:r>
            <a:r>
              <a:rPr lang="nb-NO" sz="7200" dirty="0" smtClean="0"/>
              <a:t>.</a:t>
            </a:r>
          </a:p>
          <a:p>
            <a:pPr>
              <a:buNone/>
            </a:pPr>
            <a:endParaRPr lang="nb-NO" sz="7200" dirty="0" smtClean="0"/>
          </a:p>
          <a:p>
            <a:r>
              <a:rPr lang="nb-NO" sz="7200" b="1" dirty="0" smtClean="0"/>
              <a:t>3.2.3 Kommunikasjon</a:t>
            </a:r>
            <a:endParaRPr lang="nb-NO" sz="7200" dirty="0" smtClean="0"/>
          </a:p>
          <a:p>
            <a:pPr>
              <a:buNone/>
            </a:pPr>
            <a:r>
              <a:rPr lang="nb-NO" sz="7200" dirty="0" smtClean="0"/>
              <a:t>      Mobiltelefon må kunne brukes dersom det er med </a:t>
            </a:r>
            <a:r>
              <a:rPr lang="nb-NO" sz="7200" dirty="0" err="1" smtClean="0"/>
              <a:t>handsfree</a:t>
            </a:r>
            <a:r>
              <a:rPr lang="nb-NO" sz="7200" dirty="0" smtClean="0"/>
              <a:t> eller telefon beregnet for kjøretøy. </a:t>
            </a:r>
          </a:p>
          <a:p>
            <a:r>
              <a:rPr lang="nb-NO" sz="7200" b="1" dirty="0" smtClean="0"/>
              <a:t>4.1.2 Dører</a:t>
            </a:r>
            <a:endParaRPr lang="nb-NO" sz="7200" dirty="0" smtClean="0"/>
          </a:p>
          <a:p>
            <a:r>
              <a:rPr lang="nb-NO" sz="7200" dirty="0" smtClean="0"/>
              <a:t>- Klasse III. For å kunne ha rullestolheis i dør 2 må </a:t>
            </a:r>
            <a:r>
              <a:rPr lang="nb-NO" sz="7200" dirty="0" err="1" smtClean="0"/>
              <a:t>dørkonfigurasjon</a:t>
            </a:r>
            <a:r>
              <a:rPr lang="nb-NO" sz="7200" dirty="0" smtClean="0"/>
              <a:t> 1+2+0 også kunne benyttes</a:t>
            </a:r>
          </a:p>
          <a:p>
            <a:r>
              <a:rPr lang="nb-NO" sz="7200" dirty="0" smtClean="0"/>
              <a:t>- Klasse II &lt;13,5m. Her må </a:t>
            </a:r>
            <a:r>
              <a:rPr lang="nb-NO" sz="7200" dirty="0" err="1" smtClean="0"/>
              <a:t>dørkonfigurasjon</a:t>
            </a:r>
            <a:r>
              <a:rPr lang="nb-NO" sz="7200" dirty="0" smtClean="0"/>
              <a:t> 1+2+0 også kunne benyttes</a:t>
            </a:r>
          </a:p>
          <a:p>
            <a:r>
              <a:rPr lang="nb-NO" sz="7200" dirty="0" smtClean="0"/>
              <a:t>- Klasse II &gt;13,5m. Her må </a:t>
            </a:r>
            <a:r>
              <a:rPr lang="nb-NO" sz="7200" dirty="0" err="1" smtClean="0"/>
              <a:t>dørkonfigurasjon</a:t>
            </a:r>
            <a:r>
              <a:rPr lang="nb-NO" sz="7200" dirty="0" smtClean="0"/>
              <a:t> 1+2+1 også kunne benyttes</a:t>
            </a:r>
          </a:p>
          <a:p>
            <a:r>
              <a:rPr lang="nb-NO" sz="7200" dirty="0" smtClean="0"/>
              <a:t>- Klasse I &lt;11m. De aller fleste busser i denne størrelsen er 12-12,5m Derfor bør det være skille for </a:t>
            </a:r>
            <a:r>
              <a:rPr lang="nb-NO" sz="7200" dirty="0" err="1" smtClean="0"/>
              <a:t>dørvalg</a:t>
            </a:r>
            <a:endParaRPr lang="nb-NO" sz="7200" dirty="0" smtClean="0"/>
          </a:p>
          <a:p>
            <a:r>
              <a:rPr lang="nb-NO" sz="7200" dirty="0" smtClean="0"/>
              <a:t>- Døråpning må referere til EU-direktivet </a:t>
            </a:r>
          </a:p>
          <a:p>
            <a:r>
              <a:rPr lang="nb-NO" sz="7200" b="1" dirty="0" smtClean="0"/>
              <a:t>4.1.4 Kontrastfarger</a:t>
            </a:r>
            <a:endParaRPr lang="nb-NO" sz="7200" dirty="0" smtClean="0"/>
          </a:p>
          <a:p>
            <a:r>
              <a:rPr lang="nb-NO" sz="7200" dirty="0" smtClean="0"/>
              <a:t>- Er trinnkanter inkludert reposkanter?</a:t>
            </a:r>
          </a:p>
          <a:p>
            <a:pPr>
              <a:buNone/>
            </a:pPr>
            <a:endParaRPr lang="nb-NO" sz="7200" dirty="0" smtClean="0"/>
          </a:p>
          <a:p>
            <a:pPr>
              <a:buNone/>
            </a:pPr>
            <a:endParaRPr lang="nb-NO" dirty="0" smtClean="0">
              <a:ea typeface="ＭＳ Ｐゴシック" pitchFamily="34" charset="-128"/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7</a:t>
            </a:fld>
            <a:endParaRPr lang="nb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327" y="541820"/>
            <a:ext cx="1327017" cy="445768"/>
          </a:xfrm>
          <a:prstGeom prst="rect">
            <a:avLst/>
          </a:prstGeom>
        </p:spPr>
      </p:pic>
      <p:pic>
        <p:nvPicPr>
          <p:cNvPr id="7" name="Picture 2" descr="C:\Users\ang\Desktop\IvecoBUS_3D2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5877272"/>
            <a:ext cx="1306488" cy="60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" y="332656"/>
            <a:ext cx="8229600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800" dirty="0" smtClean="0"/>
              <a:t>Vest Buss Gruppen</a:t>
            </a:r>
            <a:endParaRPr lang="nb-NO" sz="2800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229600" cy="5328592"/>
          </a:xfrm>
          <a:solidFill>
            <a:schemeClr val="bg1"/>
          </a:solidFill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nb-NO" sz="4200" dirty="0" smtClean="0"/>
              <a:t>Kommentarer til </a:t>
            </a:r>
            <a:r>
              <a:rPr lang="nb-NO" sz="4200" dirty="0" smtClean="0"/>
              <a:t>materialbeskrivelsen</a:t>
            </a:r>
            <a:r>
              <a:rPr lang="nb-NO" sz="4200" dirty="0" smtClean="0"/>
              <a:t>.</a:t>
            </a:r>
          </a:p>
          <a:p>
            <a:pPr>
              <a:buNone/>
            </a:pPr>
            <a:endParaRPr lang="nb-NO" sz="2600" dirty="0" smtClean="0"/>
          </a:p>
          <a:p>
            <a:r>
              <a:rPr lang="nb-NO" sz="3300" b="1" dirty="0" smtClean="0"/>
              <a:t>4.1.7 Barnevognplass/ rullestolplass</a:t>
            </a:r>
            <a:endParaRPr lang="nb-NO" sz="3300" dirty="0" smtClean="0"/>
          </a:p>
          <a:p>
            <a:r>
              <a:rPr lang="nb-NO" sz="3300" dirty="0" smtClean="0"/>
              <a:t>- Lengde på barnevognplass har direkte innflytelse på antall sitteplasser. Dette må være med i betraktningene ved et slikt krav. Busser er gjerne konstruert etter kravene i EU-direktivet. Slike krav fører oftest til spesialtilpasninger av kjøretøyet.</a:t>
            </a:r>
          </a:p>
          <a:p>
            <a:pPr>
              <a:buNone/>
            </a:pPr>
            <a:r>
              <a:rPr lang="nb-NO" sz="3300" dirty="0" smtClean="0"/>
              <a:t> </a:t>
            </a:r>
          </a:p>
          <a:p>
            <a:r>
              <a:rPr lang="nb-NO" sz="3300" b="1" dirty="0" smtClean="0"/>
              <a:t>5.1.1 Linjenummer og destinasjonsskilter</a:t>
            </a:r>
            <a:endParaRPr lang="nb-NO" sz="3300" dirty="0" smtClean="0"/>
          </a:p>
          <a:p>
            <a:r>
              <a:rPr lang="nb-NO" sz="3300" dirty="0" smtClean="0"/>
              <a:t>- Er det krav til </a:t>
            </a:r>
            <a:r>
              <a:rPr lang="nb-NO" sz="3300" dirty="0" err="1" smtClean="0"/>
              <a:t>RGB-farge</a:t>
            </a:r>
            <a:r>
              <a:rPr lang="nb-NO" sz="3300" dirty="0" smtClean="0"/>
              <a:t> i nummerdel eller?</a:t>
            </a:r>
          </a:p>
          <a:p>
            <a:pPr>
              <a:buNone/>
            </a:pPr>
            <a:r>
              <a:rPr lang="nb-NO" sz="3300" dirty="0" smtClean="0"/>
              <a:t> </a:t>
            </a:r>
          </a:p>
          <a:p>
            <a:r>
              <a:rPr lang="nb-NO" sz="3300" b="1" dirty="0" smtClean="0"/>
              <a:t>5.2.1 Stoppsignalskilt/ skjerm</a:t>
            </a:r>
            <a:endParaRPr lang="nb-NO" sz="3300" dirty="0" smtClean="0"/>
          </a:p>
          <a:p>
            <a:r>
              <a:rPr lang="nb-NO" sz="3300" dirty="0" smtClean="0"/>
              <a:t>- Lysskilt for stoppsignal bør har teksten «</a:t>
            </a:r>
            <a:r>
              <a:rPr lang="nb-NO" sz="3300" dirty="0" err="1" smtClean="0"/>
              <a:t>Stop</a:t>
            </a:r>
            <a:r>
              <a:rPr lang="nb-NO" sz="3300" dirty="0" smtClean="0"/>
              <a:t>» og ikke «Stopper» (</a:t>
            </a:r>
            <a:r>
              <a:rPr lang="nb-NO" sz="3300" dirty="0" err="1" smtClean="0"/>
              <a:t>Stop</a:t>
            </a:r>
            <a:r>
              <a:rPr lang="nb-NO" sz="3300" dirty="0" smtClean="0"/>
              <a:t> er internasjonalt)</a:t>
            </a:r>
          </a:p>
          <a:p>
            <a:pPr>
              <a:buNone/>
            </a:pPr>
            <a:r>
              <a:rPr lang="nb-NO" sz="3300" dirty="0" smtClean="0"/>
              <a:t> </a:t>
            </a:r>
          </a:p>
          <a:p>
            <a:r>
              <a:rPr lang="nb-NO" sz="3300" b="1" dirty="0" smtClean="0"/>
              <a:t>5.2.2 Plass for lommeruter og annen publikumsinformasjon</a:t>
            </a:r>
            <a:endParaRPr lang="nb-NO" sz="3300" dirty="0" smtClean="0"/>
          </a:p>
          <a:p>
            <a:r>
              <a:rPr lang="nb-NO" sz="3300" dirty="0" smtClean="0"/>
              <a:t>- Informasjonsvegg er en direkte spesialtilpasning</a:t>
            </a:r>
          </a:p>
          <a:p>
            <a:pPr>
              <a:buNone/>
            </a:pPr>
            <a:r>
              <a:rPr lang="nb-NO" sz="3300" dirty="0" smtClean="0"/>
              <a:t> </a:t>
            </a:r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7200" dirty="0" smtClean="0"/>
          </a:p>
          <a:p>
            <a:pPr>
              <a:buNone/>
            </a:pPr>
            <a:endParaRPr lang="nb-NO" dirty="0" smtClean="0">
              <a:ea typeface="ＭＳ Ｐゴシック" pitchFamily="34" charset="-128"/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8</a:t>
            </a:fld>
            <a:endParaRPr lang="nb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327" y="541820"/>
            <a:ext cx="1327017" cy="445768"/>
          </a:xfrm>
          <a:prstGeom prst="rect">
            <a:avLst/>
          </a:prstGeom>
        </p:spPr>
      </p:pic>
      <p:pic>
        <p:nvPicPr>
          <p:cNvPr id="7" name="Picture 2" descr="C:\Users\ang\Desktop\IvecoBUS_3D2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5877272"/>
            <a:ext cx="1306488" cy="60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" y="332656"/>
            <a:ext cx="8229600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800" dirty="0" smtClean="0"/>
              <a:t>Vest Buss Gruppen </a:t>
            </a:r>
            <a:endParaRPr lang="nb-NO" sz="2800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229600" cy="5328592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nb-NO" sz="2400" dirty="0" smtClean="0"/>
              <a:t> </a:t>
            </a:r>
          </a:p>
          <a:p>
            <a:r>
              <a:rPr lang="nb-NO" sz="1700" b="1" dirty="0" smtClean="0"/>
              <a:t>5.3 Automatisk </a:t>
            </a:r>
            <a:r>
              <a:rPr lang="nb-NO" sz="1700" b="1" dirty="0" err="1" smtClean="0"/>
              <a:t>audiell</a:t>
            </a:r>
            <a:r>
              <a:rPr lang="nb-NO" sz="1700" b="1" dirty="0" smtClean="0"/>
              <a:t> og visuell stoppestedsannonsering</a:t>
            </a:r>
            <a:endParaRPr lang="nb-NO" sz="1700" dirty="0" smtClean="0"/>
          </a:p>
          <a:p>
            <a:r>
              <a:rPr lang="nb-NO" sz="1700" dirty="0" smtClean="0"/>
              <a:t>- Er dette en del av </a:t>
            </a:r>
            <a:r>
              <a:rPr lang="nb-NO" sz="1700" dirty="0" err="1" smtClean="0"/>
              <a:t>SIS-systemet</a:t>
            </a:r>
            <a:r>
              <a:rPr lang="nb-NO" sz="1700" dirty="0" smtClean="0"/>
              <a:t>?</a:t>
            </a:r>
          </a:p>
          <a:p>
            <a:pPr>
              <a:buNone/>
            </a:pPr>
            <a:r>
              <a:rPr lang="nb-NO" sz="1700" dirty="0" smtClean="0"/>
              <a:t> </a:t>
            </a:r>
          </a:p>
          <a:p>
            <a:r>
              <a:rPr lang="nb-NO" sz="1700" b="1" dirty="0" smtClean="0"/>
              <a:t>7.2 Komfortkrav til seter</a:t>
            </a:r>
            <a:endParaRPr lang="nb-NO" sz="1700" dirty="0" smtClean="0"/>
          </a:p>
          <a:p>
            <a:r>
              <a:rPr lang="nb-NO" sz="1700" dirty="0" smtClean="0"/>
              <a:t>- «Flest mulig sitteplasser skal være plassert i bussens reiseretning og være plassert uten innvendige trinn (</a:t>
            </a:r>
            <a:r>
              <a:rPr lang="nb-NO" sz="1700" dirty="0" err="1" smtClean="0"/>
              <a:t>podester</a:t>
            </a:r>
            <a:r>
              <a:rPr lang="nb-NO" sz="1700" dirty="0" smtClean="0"/>
              <a:t>).» Skal bussen være uten storepos? (flatt gulv)</a:t>
            </a:r>
          </a:p>
          <a:p>
            <a:r>
              <a:rPr lang="nb-NO" sz="1700" dirty="0" smtClean="0"/>
              <a:t> </a:t>
            </a:r>
          </a:p>
          <a:p>
            <a:r>
              <a:rPr lang="nb-NO" sz="1700" b="1" dirty="0" smtClean="0"/>
              <a:t>9. Dører </a:t>
            </a:r>
            <a:endParaRPr lang="nb-NO" sz="1700" dirty="0" smtClean="0"/>
          </a:p>
          <a:p>
            <a:r>
              <a:rPr lang="nb-NO" sz="1700" dirty="0" smtClean="0"/>
              <a:t>-  Innsvingdører er ikke tilgjengelig på alle modeller. Dette bør i hovedsak være anbefaling for </a:t>
            </a:r>
            <a:r>
              <a:rPr lang="nb-NO" sz="1700" dirty="0" err="1" smtClean="0"/>
              <a:t>lavgulv/laventré</a:t>
            </a:r>
            <a:endParaRPr lang="nb-NO" sz="1700" dirty="0" smtClean="0"/>
          </a:p>
          <a:p>
            <a:r>
              <a:rPr lang="nb-NO" sz="2400" dirty="0" smtClean="0"/>
              <a:t> </a:t>
            </a:r>
          </a:p>
          <a:p>
            <a:r>
              <a:rPr lang="nb-NO" sz="2400" b="1" dirty="0" smtClean="0"/>
              <a:t>9.1 </a:t>
            </a:r>
            <a:r>
              <a:rPr lang="nb-NO" sz="2400" b="1" dirty="0" err="1" smtClean="0"/>
              <a:t>Dørbetjening</a:t>
            </a:r>
            <a:endParaRPr lang="nb-NO" sz="2400" dirty="0" smtClean="0"/>
          </a:p>
          <a:p>
            <a:r>
              <a:rPr lang="nb-NO" sz="2400" dirty="0" smtClean="0"/>
              <a:t>- Dette er en spesialtilpasning</a:t>
            </a:r>
          </a:p>
          <a:p>
            <a:r>
              <a:rPr lang="nb-NO" sz="2400" dirty="0" smtClean="0"/>
              <a:t> </a:t>
            </a:r>
          </a:p>
          <a:p>
            <a:pPr>
              <a:buNone/>
            </a:pPr>
            <a:endParaRPr lang="nb-NO" sz="2400" dirty="0" smtClean="0"/>
          </a:p>
          <a:p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D198-9850-4973-B468-13DD2417E034}" type="slidenum">
              <a:rPr lang="nb-NO" smtClean="0"/>
              <a:pPr/>
              <a:t>9</a:t>
            </a:fld>
            <a:endParaRPr lang="nb-NO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47" b="100000" l="0" r="100000">
                        <a14:foregroundMark x1="71372" y1="77419" x2="70706" y2="68602"/>
                        <a14:backgroundMark x1="74567" y1="85806" x2="77497" y2="85806"/>
                        <a14:backgroundMark x1="69640" y1="86237" x2="69640" y2="86237"/>
                        <a14:backgroundMark x1="30093" y1="29677" x2="30093" y2="29677"/>
                        <a14:backgroundMark x1="31691" y1="43656" x2="31691" y2="43656"/>
                        <a14:backgroundMark x1="10386" y1="40215" x2="10386" y2="40215"/>
                        <a14:backgroundMark x1="3196" y1="34194" x2="60586" y2="46237"/>
                        <a14:backgroundMark x1="98802" y1="32258" x2="55792" y2="44946"/>
                        <a14:backgroundMark x1="50200" y1="57419" x2="133" y2="52903"/>
                        <a14:backgroundMark x1="51531" y1="60860" x2="99068" y2="64946"/>
                        <a14:backgroundMark x1="70839" y1="64086" x2="72437" y2="79785"/>
                        <a14:backgroundMark x1="48336" y1="61075" x2="54594" y2="62151"/>
                        <a14:backgroundMark x1="71638" y1="78280" x2="70706" y2="668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6779096" cy="41252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327" y="554853"/>
            <a:ext cx="1327017" cy="445768"/>
          </a:xfrm>
          <a:prstGeom prst="rect">
            <a:avLst/>
          </a:prstGeom>
        </p:spPr>
      </p:pic>
      <p:pic>
        <p:nvPicPr>
          <p:cNvPr id="1026" name="Picture 2" descr="C:\Users\ang\Desktop\IvecoBUS_3D201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3" y="5877272"/>
            <a:ext cx="1306488" cy="60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31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7793</TotalTime>
  <Words>614</Words>
  <Application>Microsoft Office PowerPoint</Application>
  <PresentationFormat>Skjermfremvisning (4:3)</PresentationFormat>
  <Paragraphs>125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Office-tema</vt:lpstr>
      <vt:lpstr>Vest Buss Gruppen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Vest Buss Gruppen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Per Dag Nedreberg</dc:creator>
  <cp:lastModifiedBy>Arild Rune Nedreberg</cp:lastModifiedBy>
  <cp:revision>626</cp:revision>
  <cp:lastPrinted>2012-12-17T11:39:04Z</cp:lastPrinted>
  <dcterms:created xsi:type="dcterms:W3CDTF">2011-01-12T07:34:47Z</dcterms:created>
  <dcterms:modified xsi:type="dcterms:W3CDTF">2013-11-17T23:01:27Z</dcterms:modified>
</cp:coreProperties>
</file>