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9" r:id="rId2"/>
  </p:sldMasterIdLst>
  <p:notesMasterIdLst>
    <p:notesMasterId r:id="rId9"/>
  </p:notesMasterIdLst>
  <p:handoutMasterIdLst>
    <p:handoutMasterId r:id="rId10"/>
  </p:handoutMasterIdLst>
  <p:sldIdLst>
    <p:sldId id="256" r:id="rId3"/>
    <p:sldId id="483" r:id="rId4"/>
    <p:sldId id="477" r:id="rId5"/>
    <p:sldId id="481" r:id="rId6"/>
    <p:sldId id="473" r:id="rId7"/>
    <p:sldId id="446" r:id="rId8"/>
  </p:sldIdLst>
  <p:sldSz cx="9144000" cy="5145088"/>
  <p:notesSz cx="6669088" cy="9753600"/>
  <p:custDataLst>
    <p:tags r:id="rId11"/>
  </p:custDataLst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pos="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gde Ellen Marie" initials="REM" lastIdx="4" clrIdx="0"/>
  <p:cmAuthor id="1" name="Ambrose Sian" initials="AS" lastIdx="4" clrIdx="1">
    <p:extLst>
      <p:ext uri="{19B8F6BF-5375-455C-9EA6-DF929625EA0E}">
        <p15:presenceInfo xmlns:p15="http://schemas.microsoft.com/office/powerpoint/2012/main" userId="S-1-5-21-2036031588-730629661-1306914269-593709" providerId="AD"/>
      </p:ext>
    </p:extLst>
  </p:cmAuthor>
  <p:cmAuthor id="2" name="Rosenvinge Marit Victoria" initials="RMV" lastIdx="4" clrIdx="2">
    <p:extLst>
      <p:ext uri="{19B8F6BF-5375-455C-9EA6-DF929625EA0E}">
        <p15:presenceInfo xmlns:p15="http://schemas.microsoft.com/office/powerpoint/2012/main" userId="S-1-5-21-2036031588-730629661-1306914269-2820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070"/>
    <a:srgbClr val="999999"/>
    <a:srgbClr val="F5F5F5"/>
    <a:srgbClr val="FF9900"/>
    <a:srgbClr val="32374B"/>
    <a:srgbClr val="252525"/>
    <a:srgbClr val="555555"/>
    <a:srgbClr val="006BB3"/>
    <a:srgbClr val="AAAAB4"/>
    <a:srgbClr val="6E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iddels stil 1 -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iddels stil 2 -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2" autoAdjust="0"/>
    <p:restoredTop sz="81499" autoAdjust="0"/>
  </p:normalViewPr>
  <p:slideViewPr>
    <p:cSldViewPr snapToGrid="0">
      <p:cViewPr varScale="1">
        <p:scale>
          <a:sx n="92" d="100"/>
          <a:sy n="92" d="100"/>
        </p:scale>
        <p:origin x="514" y="67"/>
      </p:cViewPr>
      <p:guideLst>
        <p:guide orient="horz" pos="3117"/>
        <p:guide/>
        <p:guide orient="horz" pos="78"/>
      </p:guideLst>
    </p:cSldViewPr>
  </p:slideViewPr>
  <p:outlineViewPr>
    <p:cViewPr>
      <p:scale>
        <a:sx n="33" d="100"/>
        <a:sy n="33" d="100"/>
      </p:scale>
      <p:origin x="0" y="-81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30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9502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6946" y="0"/>
            <a:ext cx="2890568" cy="489502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833A975A-5B52-4671-B03B-182C9A66A5E2}" type="datetimeFigureOut">
              <a:rPr lang="nb-NO" smtClean="0"/>
              <a:t>03.05.2016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64098"/>
            <a:ext cx="2890568" cy="489502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6946" y="9264098"/>
            <a:ext cx="2890568" cy="489502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42809F2F-EE9F-46AF-8606-225FEB20413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9063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89374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03.05.2016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19200"/>
            <a:ext cx="5849938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9" tIns="45499" rIns="90999" bIns="45499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0999" tIns="45499" rIns="90999" bIns="45499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264227"/>
            <a:ext cx="2889938" cy="489373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9373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09575" y="1219200"/>
            <a:ext cx="5849938" cy="32924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335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6.emf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oleObject" Target="../embeddings/oleObject6.bin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oleObject" Target="../embeddings/oleObject7.bin"/><Relationship Id="rId2" Type="http://schemas.openxmlformats.org/officeDocument/2006/relationships/tags" Target="../tags/tag20.xml"/><Relationship Id="rId1" Type="http://schemas.openxmlformats.org/officeDocument/2006/relationships/vmlDrawing" Target="../drawings/vmlDrawing6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oleObject" Target="../embeddings/oleObject8.bin"/><Relationship Id="rId2" Type="http://schemas.openxmlformats.org/officeDocument/2006/relationships/tags" Target="../tags/tag24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8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7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å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1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egion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6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Trik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46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04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16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mulighet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95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le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77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- hvit b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86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4"/>
            <a:ext cx="9145535" cy="51474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"/>
            <a:ext cx="9145535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9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69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02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5528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388620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30001"/>
            <a:ext cx="3886206" cy="38709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70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145012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46050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0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6050" cy="119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396875" y="217953"/>
            <a:ext cx="8350250" cy="44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4391759" y="4934192"/>
            <a:ext cx="346075" cy="10583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ts val="844"/>
              </a:lnSpc>
              <a:defRPr sz="600" b="0">
                <a:solidFill>
                  <a:schemeClr val="tx2"/>
                </a:solidFill>
              </a:defRPr>
            </a:lvl1pPr>
          </a:lstStyle>
          <a:p>
            <a:fld id="{07DDA470-64EC-4838-8513-FA93D4181BA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94190" y="836804"/>
            <a:ext cx="8354157" cy="19578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eaLnBrk="1" hangingPunct="1">
              <a:lnSpc>
                <a:spcPct val="106000"/>
              </a:lnSpc>
              <a:spcBef>
                <a:spcPct val="15000"/>
              </a:spcBef>
              <a:buFont typeface="Wingdings 2" pitchFamily="18" charset="2"/>
              <a:buNone/>
              <a:defRPr sz="1200" b="1" smtClean="0"/>
            </a:lvl1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4189" y="1038546"/>
            <a:ext cx="8350251" cy="3701605"/>
          </a:xfrm>
          <a:prstGeom prst="rect">
            <a:avLst/>
          </a:prstGeom>
        </p:spPr>
        <p:txBody>
          <a:bodyPr wrap="square" lIns="0" tIns="0" rIns="0" bIns="0"/>
          <a:lstStyle>
            <a:lvl1pPr marL="135767" indent="-13576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1050">
                <a:solidFill>
                  <a:schemeClr val="tx2"/>
                </a:solidFill>
              </a:defRPr>
            </a:lvl1pPr>
            <a:lvl2pPr marL="270344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−"/>
              <a:defRPr sz="900">
                <a:solidFill>
                  <a:schemeClr val="tx2"/>
                </a:solidFill>
              </a:defRPr>
            </a:lvl2pPr>
            <a:lvl3pPr marL="406112" indent="-1286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900">
                <a:solidFill>
                  <a:schemeClr val="tx2"/>
                </a:solidFill>
              </a:defRPr>
            </a:lvl3pPr>
            <a:lvl4pPr marL="533542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−"/>
              <a:defRPr sz="900">
                <a:solidFill>
                  <a:schemeClr val="tx2"/>
                </a:solidFill>
              </a:defRPr>
            </a:lvl4pPr>
            <a:lvl5pPr marL="668119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900">
                <a:solidFill>
                  <a:schemeClr val="tx2"/>
                </a:solidFill>
              </a:defRPr>
            </a:lvl5pPr>
            <a:lvl6pPr marL="675180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810216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945252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1080288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887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lysbildenummer 5"/>
          <p:cNvSpPr txBox="1">
            <a:spLocks/>
          </p:cNvSpPr>
          <p:nvPr userDrawn="1"/>
        </p:nvSpPr>
        <p:spPr>
          <a:xfrm>
            <a:off x="281486" y="4773108"/>
            <a:ext cx="450850" cy="209284"/>
          </a:xfrm>
          <a:prstGeom prst="rect">
            <a:avLst/>
          </a:prstGeom>
        </p:spPr>
        <p:txBody>
          <a:bodyPr vert="horz" lIns="102374" tIns="51187" rIns="102374" bIns="51187" rtlCol="0" anchor="ctr"/>
          <a:lstStyle>
            <a:defPPr>
              <a:defRPr lang="nb-NO"/>
            </a:defPPr>
            <a:lvl1pPr marL="0" algn="r" defTabSz="457200" rtl="0" eaLnBrk="1" latinLnBrk="0" hangingPunct="1">
              <a:defRPr sz="6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/>
            <a:fld id="{83B4E45F-D134-8245-A94A-D2F709D4AD3D}" type="slidenum">
              <a:rPr lang="nb-NO" sz="600" b="1" kern="0" smtClean="0">
                <a:solidFill>
                  <a:srgbClr val="E60000"/>
                </a:solidFill>
              </a:rPr>
              <a:pPr defTabSz="914126"/>
              <a:t>‹#›</a:t>
            </a:fld>
            <a:endParaRPr lang="nb-NO" sz="600" b="1" kern="0" dirty="0">
              <a:solidFill>
                <a:srgbClr val="E60000"/>
              </a:solidFill>
            </a:endParaRPr>
          </a:p>
        </p:txBody>
      </p:sp>
      <p:sp>
        <p:nvSpPr>
          <p:cNvPr id="22" name="TekstSylinder 21"/>
          <p:cNvSpPr txBox="1"/>
          <p:nvPr userDrawn="1"/>
        </p:nvSpPr>
        <p:spPr>
          <a:xfrm>
            <a:off x="599488" y="4785389"/>
            <a:ext cx="684803" cy="18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 side 114</a:t>
            </a:r>
            <a:endParaRPr lang="nb-NO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Bilde 4" descr="Ruter_signatur_hel_roed_transparent_bakgrun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0" y="4625637"/>
            <a:ext cx="985840" cy="378506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sz="quarter" idx="10"/>
          </p:nvPr>
        </p:nvSpPr>
        <p:spPr>
          <a:xfrm>
            <a:off x="941388" y="4878306"/>
            <a:ext cx="914400" cy="91468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8525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46050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8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6050" cy="119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6" name="Text Placeholder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4189" y="3585655"/>
            <a:ext cx="4012470" cy="17135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eaLnBrk="1" hangingPunct="1">
              <a:lnSpc>
                <a:spcPct val="106000"/>
              </a:lnSpc>
              <a:spcBef>
                <a:spcPct val="15000"/>
              </a:spcBef>
              <a:buFont typeface="Wingdings 2" pitchFamily="18" charset="2"/>
              <a:buNone/>
              <a:defRPr b="1" smtClean="0"/>
            </a:lvl1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10" name="Title Placeholder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393935" y="1631039"/>
            <a:ext cx="4024200" cy="591353"/>
          </a:xfrm>
          <a:prstGeom prst="rect">
            <a:avLst/>
          </a:prstGeom>
        </p:spPr>
        <p:txBody>
          <a:bodyPr/>
          <a:lstStyle>
            <a:lvl1pPr marL="0" marR="0" indent="0" defTabSz="718690" rtl="0" eaLnBrk="0" fontAlgn="base" latinLnBrk="0" hangingPunct="0">
              <a:lnSpc>
                <a:spcPts val="2101"/>
              </a:lnSpc>
              <a:spcBef>
                <a:spcPct val="0"/>
              </a:spcBef>
              <a:spcAft>
                <a:spcPct val="0"/>
              </a:spcAft>
              <a:tabLst/>
              <a:defRPr sz="2101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pic>
        <p:nvPicPr>
          <p:cNvPr id="6" name="Picture 225" descr="R:\supportfunksjoner\Marked\Marked_for_alle\Logoer\Deloitte\Word og Powerpoint\Deloitte RGB Office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7" y="324220"/>
            <a:ext cx="2035420" cy="31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4189" y="2221967"/>
            <a:ext cx="4023946" cy="737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1"/>
              </a:lnSpc>
              <a:spcBef>
                <a:spcPts val="0"/>
              </a:spcBef>
              <a:defRPr sz="210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018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46050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2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6050" cy="119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396875" y="217953"/>
            <a:ext cx="8350250" cy="44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4391759" y="4934192"/>
            <a:ext cx="346075" cy="10583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ts val="844"/>
              </a:lnSpc>
              <a:defRPr sz="600" b="0">
                <a:solidFill>
                  <a:schemeClr val="tx2"/>
                </a:solidFill>
              </a:defRPr>
            </a:lvl1pPr>
          </a:lstStyle>
          <a:p>
            <a:fld id="{07DDA470-64EC-4838-8513-FA93D4181BA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94190" y="836804"/>
            <a:ext cx="8354157" cy="19578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eaLnBrk="1" hangingPunct="1">
              <a:lnSpc>
                <a:spcPct val="106000"/>
              </a:lnSpc>
              <a:spcBef>
                <a:spcPct val="15000"/>
              </a:spcBef>
              <a:buFont typeface="Wingdings 2" pitchFamily="18" charset="2"/>
              <a:buNone/>
              <a:defRPr sz="1200" b="1" smtClean="0"/>
            </a:lvl1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4189" y="1038546"/>
            <a:ext cx="8350251" cy="3701605"/>
          </a:xfrm>
          <a:prstGeom prst="rect">
            <a:avLst/>
          </a:prstGeom>
        </p:spPr>
        <p:txBody>
          <a:bodyPr wrap="square" lIns="0" tIns="0" rIns="0" bIns="0"/>
          <a:lstStyle>
            <a:lvl1pPr marL="135767" indent="-13576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1050">
                <a:solidFill>
                  <a:schemeClr val="tx2"/>
                </a:solidFill>
              </a:defRPr>
            </a:lvl1pPr>
            <a:lvl2pPr marL="270344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−"/>
              <a:defRPr sz="900">
                <a:solidFill>
                  <a:schemeClr val="tx2"/>
                </a:solidFill>
              </a:defRPr>
            </a:lvl2pPr>
            <a:lvl3pPr marL="406112" indent="-1286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900">
                <a:solidFill>
                  <a:schemeClr val="tx2"/>
                </a:solidFill>
              </a:defRPr>
            </a:lvl3pPr>
            <a:lvl4pPr marL="533542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−"/>
              <a:defRPr sz="900">
                <a:solidFill>
                  <a:schemeClr val="tx2"/>
                </a:solidFill>
              </a:defRPr>
            </a:lvl4pPr>
            <a:lvl5pPr marL="668119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900">
                <a:solidFill>
                  <a:schemeClr val="tx2"/>
                </a:solidFill>
              </a:defRPr>
            </a:lvl5pPr>
            <a:lvl6pPr marL="675180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810216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945252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1080288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1803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46050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6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6050" cy="119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Placeholder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396875" y="217953"/>
            <a:ext cx="8350250" cy="44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4391759" y="4934192"/>
            <a:ext cx="346075" cy="10583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ts val="844"/>
              </a:lnSpc>
              <a:defRPr sz="600" b="0">
                <a:solidFill>
                  <a:schemeClr val="tx2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7" name="Text Placeholder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94189" y="833030"/>
            <a:ext cx="4023946" cy="19578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eaLnBrk="1" hangingPunct="1">
              <a:lnSpc>
                <a:spcPct val="106000"/>
              </a:lnSpc>
              <a:spcBef>
                <a:spcPct val="15000"/>
              </a:spcBef>
              <a:buFont typeface="Wingdings 2" pitchFamily="18" charset="2"/>
              <a:buNone/>
              <a:defRPr sz="1200" b="1" smtClean="0"/>
            </a:lvl1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750777" y="833030"/>
            <a:ext cx="3997569" cy="19578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1200" b="1"/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90125" y="1038078"/>
            <a:ext cx="4021259" cy="3698032"/>
          </a:xfrm>
          <a:prstGeom prst="rect">
            <a:avLst/>
          </a:prstGeom>
        </p:spPr>
        <p:txBody>
          <a:bodyPr wrap="square" lIns="0" tIns="0" rIns="0" bIns="0"/>
          <a:lstStyle>
            <a:lvl1pPr marL="135767" indent="-13576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1050">
                <a:solidFill>
                  <a:schemeClr val="tx2"/>
                </a:solidFill>
              </a:defRPr>
            </a:lvl1pPr>
            <a:lvl2pPr marL="270344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−"/>
              <a:defRPr sz="900">
                <a:solidFill>
                  <a:schemeClr val="tx2"/>
                </a:solidFill>
              </a:defRPr>
            </a:lvl2pPr>
            <a:lvl3pPr marL="406112" indent="-1286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900">
                <a:solidFill>
                  <a:schemeClr val="tx2"/>
                </a:solidFill>
              </a:defRPr>
            </a:lvl3pPr>
            <a:lvl4pPr marL="533542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−"/>
              <a:defRPr sz="900">
                <a:solidFill>
                  <a:schemeClr val="tx2"/>
                </a:solidFill>
              </a:defRPr>
            </a:lvl4pPr>
            <a:lvl5pPr marL="668119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900">
                <a:solidFill>
                  <a:schemeClr val="tx2"/>
                </a:solidFill>
              </a:defRPr>
            </a:lvl5pPr>
            <a:lvl6pPr marL="675180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810216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945252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1080288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750777" y="1038079"/>
            <a:ext cx="3996350" cy="3701605"/>
          </a:xfrm>
          <a:prstGeom prst="rect">
            <a:avLst/>
          </a:prstGeom>
        </p:spPr>
        <p:txBody>
          <a:bodyPr wrap="square" lIns="0" tIns="0" rIns="0" bIns="0"/>
          <a:lstStyle>
            <a:lvl1pPr marL="135767" indent="-13576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1050">
                <a:solidFill>
                  <a:schemeClr val="tx2"/>
                </a:solidFill>
              </a:defRPr>
            </a:lvl1pPr>
            <a:lvl2pPr marL="270344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−"/>
              <a:defRPr sz="900">
                <a:solidFill>
                  <a:schemeClr val="tx2"/>
                </a:solidFill>
              </a:defRPr>
            </a:lvl2pPr>
            <a:lvl3pPr marL="406112" indent="-1286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900">
                <a:solidFill>
                  <a:schemeClr val="tx2"/>
                </a:solidFill>
              </a:defRPr>
            </a:lvl3pPr>
            <a:lvl4pPr marL="533542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−"/>
              <a:defRPr sz="900">
                <a:solidFill>
                  <a:schemeClr val="tx2"/>
                </a:solidFill>
              </a:defRPr>
            </a:lvl4pPr>
            <a:lvl5pPr marL="668119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900">
                <a:solidFill>
                  <a:schemeClr val="tx2"/>
                </a:solidFill>
              </a:defRPr>
            </a:lvl5pPr>
            <a:lvl6pPr marL="675180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810216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945252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1080288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408083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objec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46050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0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6050" cy="119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Placeholder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396875" y="217953"/>
            <a:ext cx="8350250" cy="44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94189" y="1034715"/>
            <a:ext cx="4023946" cy="3700414"/>
          </a:xfrm>
          <a:prstGeom prst="rect">
            <a:avLst/>
          </a:prstGeom>
        </p:spPr>
        <p:txBody>
          <a:bodyPr lIns="0" tIns="0" rIns="0" bIns="0"/>
          <a:lstStyle>
            <a:lvl1pPr marL="135767" indent="-135767">
              <a:lnSpc>
                <a:spcPct val="100000"/>
              </a:lnSpc>
              <a:spcBef>
                <a:spcPts val="450"/>
              </a:spcBef>
              <a:buFont typeface="Arial" pitchFamily="34" charset="0"/>
              <a:buChar char="•"/>
              <a:defRPr sz="1050"/>
            </a:lvl1pPr>
            <a:lvl2pPr marL="271535" indent="-135767">
              <a:spcBef>
                <a:spcPts val="450"/>
              </a:spcBef>
              <a:buFont typeface="Arial" pitchFamily="34" charset="0"/>
              <a:buChar char="‒"/>
              <a:defRPr sz="900"/>
            </a:lvl2pPr>
            <a:lvl3pPr marL="407302" indent="-135767">
              <a:lnSpc>
                <a:spcPct val="100000"/>
              </a:lnSpc>
              <a:spcBef>
                <a:spcPts val="450"/>
              </a:spcBef>
              <a:buFont typeface="Arial" pitchFamily="34" charset="0"/>
              <a:buChar char="•"/>
              <a:defRPr sz="900"/>
            </a:lvl3pPr>
            <a:lvl4pPr marL="535924" indent="-128622">
              <a:lnSpc>
                <a:spcPct val="100000"/>
              </a:lnSpc>
              <a:spcBef>
                <a:spcPts val="450"/>
              </a:spcBef>
              <a:buFont typeface="Arial" pitchFamily="34" charset="0"/>
              <a:buChar char="‒"/>
              <a:defRPr baseline="0"/>
            </a:lvl4pPr>
            <a:lvl5pPr marL="671692" indent="-135767">
              <a:lnSpc>
                <a:spcPct val="100000"/>
              </a:lnSpc>
              <a:spcBef>
                <a:spcPts val="450"/>
              </a:spcBef>
              <a:buFont typeface="Arial" pitchFamily="34" charset="0"/>
              <a:buChar char="•"/>
              <a:defRPr baseline="0"/>
            </a:lvl5pPr>
            <a:lvl6pPr marL="407302" indent="0">
              <a:lnSpc>
                <a:spcPct val="100000"/>
              </a:lnSpc>
              <a:spcBef>
                <a:spcPts val="450"/>
              </a:spcBef>
              <a:buFont typeface="Arial" pitchFamily="34" charset="0"/>
              <a:buNone/>
              <a:defRPr sz="900">
                <a:solidFill>
                  <a:schemeClr val="tx2"/>
                </a:solidFill>
              </a:defRPr>
            </a:lvl6pPr>
            <a:lvl7pPr marL="535924" indent="0">
              <a:spcBef>
                <a:spcPts val="450"/>
              </a:spcBef>
              <a:buFont typeface="Arial" pitchFamily="34" charset="0"/>
              <a:buNone/>
              <a:defRPr>
                <a:solidFill>
                  <a:schemeClr val="tx2"/>
                </a:solidFill>
              </a:defRPr>
            </a:lvl7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4391759" y="4934192"/>
            <a:ext cx="346075" cy="10583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ts val="844"/>
              </a:lnSpc>
              <a:defRPr sz="600" b="0">
                <a:solidFill>
                  <a:schemeClr val="tx2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6" name="Text Placeholder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94189" y="833030"/>
            <a:ext cx="4023946" cy="19578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eaLnBrk="1" hangingPunct="1">
              <a:lnSpc>
                <a:spcPct val="106000"/>
              </a:lnSpc>
              <a:spcBef>
                <a:spcPct val="15000"/>
              </a:spcBef>
              <a:buFont typeface="Wingdings 2" pitchFamily="18" charset="2"/>
              <a:buNone/>
              <a:defRPr sz="1200" b="1" smtClean="0"/>
            </a:lvl1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750777" y="833030"/>
            <a:ext cx="3997569" cy="19578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1200" b="1"/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777" y="1034716"/>
            <a:ext cx="3997569" cy="3684931"/>
          </a:xfrm>
          <a:prstGeom prst="rect">
            <a:avLst/>
          </a:prstGeom>
        </p:spPr>
        <p:txBody>
          <a:bodyPr wrap="square" lIns="0" tIns="0" rIns="0" bIns="0"/>
          <a:lstStyle>
            <a:lvl1pPr marL="135767" indent="-13576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1050">
                <a:solidFill>
                  <a:schemeClr val="tx2"/>
                </a:solidFill>
              </a:defRPr>
            </a:lvl1pPr>
            <a:lvl2pPr marL="270344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−"/>
              <a:defRPr sz="900">
                <a:solidFill>
                  <a:schemeClr val="tx2"/>
                </a:solidFill>
              </a:defRPr>
            </a:lvl2pPr>
            <a:lvl3pPr marL="406112" indent="-1286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900">
                <a:solidFill>
                  <a:schemeClr val="tx2"/>
                </a:solidFill>
              </a:defRPr>
            </a:lvl3pPr>
            <a:lvl4pPr marL="533542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−"/>
              <a:defRPr sz="900">
                <a:solidFill>
                  <a:schemeClr val="tx2"/>
                </a:solidFill>
              </a:defRPr>
            </a:lvl4pPr>
            <a:lvl5pPr marL="668119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900">
                <a:solidFill>
                  <a:schemeClr val="tx2"/>
                </a:solidFill>
              </a:defRPr>
            </a:lvl5pPr>
            <a:lvl6pPr marL="675180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810216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945252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1080288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88950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46050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8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6050" cy="119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8" tIns="27008" rIns="27008" bIns="27008" rtlCol="0" anchor="ctr"/>
          <a:lstStyle/>
          <a:p>
            <a:pPr algn="ctr"/>
            <a:endParaRPr lang="en-GB" sz="1050" dirty="0" smtClean="0"/>
          </a:p>
        </p:txBody>
      </p:sp>
      <p:sp>
        <p:nvSpPr>
          <p:cNvPr id="8" name="Title Placeholder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142820" y="2165414"/>
            <a:ext cx="3996982" cy="846833"/>
          </a:xfrm>
          <a:prstGeom prst="rect">
            <a:avLst/>
          </a:prstGeom>
        </p:spPr>
        <p:txBody>
          <a:bodyPr/>
          <a:lstStyle>
            <a:lvl1pPr marL="0" marR="0" indent="0" defTabSz="718690" rtl="0" eaLnBrk="0" fontAlgn="base" latinLnBrk="0" hangingPunct="0">
              <a:lnSpc>
                <a:spcPts val="2101"/>
              </a:lnSpc>
              <a:spcBef>
                <a:spcPct val="0"/>
              </a:spcBef>
              <a:spcAft>
                <a:spcPct val="0"/>
              </a:spcAft>
              <a:tabLst/>
              <a:defRPr sz="2101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7" name="SD_VAR_Footer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53384" y="4935811"/>
            <a:ext cx="657231" cy="10259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718690">
              <a:lnSpc>
                <a:spcPts val="846"/>
              </a:lnSpc>
              <a:defRPr/>
            </a:pPr>
            <a:r>
              <a:rPr lang="en-GB" sz="600" dirty="0" smtClean="0">
                <a:solidFill>
                  <a:schemeClr val="tx2"/>
                </a:solidFill>
              </a:rPr>
              <a:t>© 2015 Deloitte AS</a:t>
            </a:r>
          </a:p>
        </p:txBody>
      </p:sp>
    </p:spTree>
    <p:extLst>
      <p:ext uri="{BB962C8B-B14F-4D97-AF65-F5344CB8AC3E}">
        <p14:creationId xmlns:p14="http://schemas.microsoft.com/office/powerpoint/2010/main" val="2425161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4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4391759" y="4934192"/>
            <a:ext cx="346075" cy="10583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ts val="844"/>
              </a:lnSpc>
              <a:defRPr sz="600" b="0">
                <a:solidFill>
                  <a:schemeClr val="tx2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</p:spTree>
    <p:extLst>
      <p:ext uri="{BB962C8B-B14F-4D97-AF65-F5344CB8AC3E}">
        <p14:creationId xmlns:p14="http://schemas.microsoft.com/office/powerpoint/2010/main" val="40141709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6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8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2.xml"/><Relationship Id="rId50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13" Type="http://schemas.openxmlformats.org/officeDocument/2006/relationships/tags" Target="../tags/tag11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2.xml"/><Relationship Id="rId12" Type="http://schemas.openxmlformats.org/officeDocument/2006/relationships/tags" Target="../tags/tag10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6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ags" Target="../tags/tag9.xml"/><Relationship Id="rId5" Type="http://schemas.openxmlformats.org/officeDocument/2006/relationships/slideLayout" Target="../slideLayouts/slideLayout49.xml"/><Relationship Id="rId15" Type="http://schemas.openxmlformats.org/officeDocument/2006/relationships/oleObject" Target="../embeddings/oleObject3.bin"/><Relationship Id="rId10" Type="http://schemas.openxmlformats.org/officeDocument/2006/relationships/tags" Target="../tags/tag8.xml"/><Relationship Id="rId4" Type="http://schemas.openxmlformats.org/officeDocument/2006/relationships/slideLayout" Target="../slideLayouts/slideLayout48.xml"/><Relationship Id="rId9" Type="http://schemas.openxmlformats.org/officeDocument/2006/relationships/tags" Target="../tags/tag7.xml"/><Relationship Id="rId14" Type="http://schemas.openxmlformats.org/officeDocument/2006/relationships/tags" Target="../tags/tag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26196846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think-cell Slide" r:id="rId48" imgW="473" imgH="470" progId="TCLayout.ActiveDocument.1">
                  <p:embed/>
                </p:oleObj>
              </mc:Choice>
              <mc:Fallback>
                <p:oleObj name="think-cell Slide" r:id="rId48" imgW="473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de 3"/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"/>
            <a:ext cx="9144000" cy="514502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6" r:id="rId4"/>
    <p:sldLayoutId id="2147483688" r:id="rId5"/>
    <p:sldLayoutId id="2147483685" r:id="rId6"/>
    <p:sldLayoutId id="2147483695" r:id="rId7"/>
    <p:sldLayoutId id="2147483687" r:id="rId8"/>
    <p:sldLayoutId id="2147483692" r:id="rId9"/>
    <p:sldLayoutId id="2147483693" r:id="rId10"/>
    <p:sldLayoutId id="2147483697" r:id="rId11"/>
    <p:sldLayoutId id="2147483682" r:id="rId12"/>
    <p:sldLayoutId id="2147483683" r:id="rId13"/>
    <p:sldLayoutId id="2147483691" r:id="rId14"/>
    <p:sldLayoutId id="2147483690" r:id="rId15"/>
    <p:sldLayoutId id="2147483689" r:id="rId16"/>
    <p:sldLayoutId id="2147483694" r:id="rId17"/>
    <p:sldLayoutId id="2147483684" r:id="rId18"/>
    <p:sldLayoutId id="2147483681" r:id="rId19"/>
    <p:sldLayoutId id="2147483696" r:id="rId20"/>
    <p:sldLayoutId id="2147483662" r:id="rId21"/>
    <p:sldLayoutId id="2147483706" r:id="rId22"/>
    <p:sldLayoutId id="2147483663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664" r:id="rId32"/>
    <p:sldLayoutId id="2147483707" r:id="rId33"/>
    <p:sldLayoutId id="2147483672" r:id="rId34"/>
    <p:sldLayoutId id="2147483673" r:id="rId35"/>
    <p:sldLayoutId id="2147483674" r:id="rId36"/>
    <p:sldLayoutId id="2147483675" r:id="rId37"/>
    <p:sldLayoutId id="2147483676" r:id="rId38"/>
    <p:sldLayoutId id="2147483666" r:id="rId39"/>
    <p:sldLayoutId id="2147483667" r:id="rId40"/>
    <p:sldLayoutId id="2147483677" r:id="rId41"/>
    <p:sldLayoutId id="2147483678" r:id="rId42"/>
    <p:sldLayoutId id="2147483708" r:id="rId43"/>
    <p:sldLayoutId id="2147483716" r:id="rId44"/>
  </p:sldLayoutIdLst>
  <p:hf hdr="0" ftr="0" dt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rgbClr val="707070"/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5" name="Rectangle 1" hidden="1"/>
          <p:cNvGraphicFramePr>
            <a:graphicFrameLocks/>
          </p:cNvGraphicFramePr>
          <p:nvPr>
            <p:custDataLst>
              <p:tags r:id="rId9"/>
            </p:custDataLst>
          </p:nvPr>
        </p:nvGraphicFramePr>
        <p:xfrm>
          <a:off x="1" y="0"/>
          <a:ext cx="146050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8" name="think-cell Slide" r:id="rId15" imgW="0" imgH="0" progId="TCLayout.ActiveDocument.1">
                  <p:embed/>
                </p:oleObj>
              </mc:Choice>
              <mc:Fallback>
                <p:oleObj name="think-cell Slide" r:id="rId1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6050" cy="119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9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4391759" y="4934192"/>
            <a:ext cx="346075" cy="10583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ts val="844"/>
              </a:lnSpc>
              <a:defRPr sz="600" b="0">
                <a:solidFill>
                  <a:schemeClr val="tx2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85350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396875" y="225098"/>
            <a:ext cx="8350250" cy="44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8" name="SD_VAR_Footer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53384" y="4935811"/>
            <a:ext cx="657231" cy="10259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718690">
              <a:lnSpc>
                <a:spcPts val="846"/>
              </a:lnSpc>
              <a:defRPr/>
            </a:pPr>
            <a:r>
              <a:rPr lang="en-GB" sz="600" dirty="0" smtClean="0">
                <a:solidFill>
                  <a:schemeClr val="tx2"/>
                </a:solidFill>
              </a:rPr>
              <a:t>© 2015 Deloitte AS</a:t>
            </a:r>
          </a:p>
        </p:txBody>
      </p:sp>
      <p:sp>
        <p:nvSpPr>
          <p:cNvPr id="6" name="SD_USR_Identity" hidden="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77702" y="4935392"/>
            <a:ext cx="386324" cy="10259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718690">
              <a:lnSpc>
                <a:spcPts val="846"/>
              </a:lnSpc>
              <a:defRPr/>
            </a:pPr>
            <a:r>
              <a:rPr lang="en-GB" sz="600" dirty="0" smtClean="0">
                <a:solidFill>
                  <a:schemeClr val="tx2"/>
                </a:solidFill>
              </a:rPr>
              <a:t>Deloitte AS</a:t>
            </a:r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196846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9" name="think-cell Slide" r:id="rId16" imgW="473" imgH="470" progId="TCLayout.ActiveDocument.1">
                  <p:embed/>
                </p:oleObj>
              </mc:Choice>
              <mc:Fallback>
                <p:oleObj name="think-cell Slide" r:id="rId16" imgW="473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e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3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18139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18139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defTabSz="718139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defTabSz="718139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defTabSz="718139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322403" algn="l" rtl="0" eaLnBrk="1" fontAlgn="base" hangingPunct="1">
        <a:spcBef>
          <a:spcPct val="0"/>
        </a:spcBef>
        <a:spcAft>
          <a:spcPct val="0"/>
        </a:spcAft>
        <a:defRPr sz="1725" b="1">
          <a:solidFill>
            <a:schemeClr val="accent1"/>
          </a:solidFill>
          <a:latin typeface="Arial" charset="0"/>
        </a:defRPr>
      </a:lvl6pPr>
      <a:lvl7pPr marL="644806" algn="l" rtl="0" eaLnBrk="1" fontAlgn="base" hangingPunct="1">
        <a:spcBef>
          <a:spcPct val="0"/>
        </a:spcBef>
        <a:spcAft>
          <a:spcPct val="0"/>
        </a:spcAft>
        <a:defRPr sz="1725" b="1">
          <a:solidFill>
            <a:schemeClr val="accent1"/>
          </a:solidFill>
          <a:latin typeface="Arial" charset="0"/>
        </a:defRPr>
      </a:lvl7pPr>
      <a:lvl8pPr marL="967209" algn="l" rtl="0" eaLnBrk="1" fontAlgn="base" hangingPunct="1">
        <a:spcBef>
          <a:spcPct val="0"/>
        </a:spcBef>
        <a:spcAft>
          <a:spcPct val="0"/>
        </a:spcAft>
        <a:defRPr sz="1725" b="1">
          <a:solidFill>
            <a:schemeClr val="accent1"/>
          </a:solidFill>
          <a:latin typeface="Arial" charset="0"/>
        </a:defRPr>
      </a:lvl8pPr>
      <a:lvl9pPr marL="1289612" algn="l" rtl="0" eaLnBrk="1" fontAlgn="base" hangingPunct="1">
        <a:spcBef>
          <a:spcPct val="0"/>
        </a:spcBef>
        <a:spcAft>
          <a:spcPct val="0"/>
        </a:spcAft>
        <a:defRPr sz="1725" b="1">
          <a:solidFill>
            <a:schemeClr val="accent1"/>
          </a:solidFill>
          <a:latin typeface="Arial" charset="0"/>
        </a:defRPr>
      </a:lvl9pPr>
    </p:titleStyle>
    <p:bodyStyle>
      <a:lvl1pPr marL="269153" indent="-269153" algn="l" defTabSz="718139" rtl="0" eaLnBrk="1" fontAlgn="base" hangingPunct="1">
        <a:lnSpc>
          <a:spcPct val="106000"/>
        </a:lnSpc>
        <a:spcBef>
          <a:spcPts val="1013"/>
        </a:spcBef>
        <a:spcAft>
          <a:spcPct val="0"/>
        </a:spcAft>
        <a:buFont typeface="Arial" charset="0"/>
        <a:defRPr lang="en-US" sz="105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142913" indent="-142913" algn="l" defTabSz="718139" rtl="0" eaLnBrk="1" fontAlgn="base" hangingPunct="1">
        <a:lnSpc>
          <a:spcPct val="106000"/>
        </a:lnSpc>
        <a:spcBef>
          <a:spcPts val="1013"/>
        </a:spcBef>
        <a:spcAft>
          <a:spcPct val="0"/>
        </a:spcAft>
        <a:buFont typeface="Arial" charset="0"/>
        <a:buChar char="•"/>
        <a:defRPr lang="en-US" sz="1050" kern="1200" dirty="0">
          <a:solidFill>
            <a:schemeClr val="tx2"/>
          </a:solidFill>
          <a:latin typeface="+mn-lt"/>
          <a:ea typeface="+mj-ea"/>
          <a:cs typeface="+mj-cs"/>
        </a:defRPr>
      </a:lvl2pPr>
      <a:lvl3pPr marL="279872" indent="-136959" algn="l" defTabSz="718139" rtl="0" eaLnBrk="1" fontAlgn="base" hangingPunct="1">
        <a:lnSpc>
          <a:spcPct val="106000"/>
        </a:lnSpc>
        <a:spcBef>
          <a:spcPts val="431"/>
        </a:spcBef>
        <a:spcAft>
          <a:spcPct val="0"/>
        </a:spcAft>
        <a:buFont typeface="Arial" charset="0"/>
        <a:buChar char="‒"/>
        <a:defRPr lang="en-US" sz="900" kern="1200" dirty="0">
          <a:solidFill>
            <a:schemeClr val="tx2"/>
          </a:solidFill>
          <a:latin typeface="+mn-lt"/>
          <a:ea typeface="+mj-ea"/>
          <a:cs typeface="+mj-cs"/>
        </a:defRPr>
      </a:lvl3pPr>
      <a:lvl4pPr marL="423976" indent="-142913" algn="l" defTabSz="718139" rtl="0" eaLnBrk="1" fontAlgn="base" hangingPunct="1">
        <a:lnSpc>
          <a:spcPct val="106000"/>
        </a:lnSpc>
        <a:spcBef>
          <a:spcPts val="431"/>
        </a:spcBef>
        <a:spcAft>
          <a:spcPct val="0"/>
        </a:spcAft>
        <a:buFont typeface="Arial" charset="0"/>
        <a:buChar char="•"/>
        <a:defRPr lang="en-US" sz="900" kern="1200" dirty="0">
          <a:solidFill>
            <a:schemeClr val="tx2"/>
          </a:solidFill>
          <a:latin typeface="+mn-lt"/>
          <a:ea typeface="+mj-ea"/>
          <a:cs typeface="+mj-cs"/>
        </a:defRPr>
      </a:lvl4pPr>
      <a:lvl5pPr marL="558552" indent="-134577" algn="l" defTabSz="718139" rtl="0" eaLnBrk="1" fontAlgn="base" hangingPunct="1">
        <a:lnSpc>
          <a:spcPct val="106000"/>
        </a:lnSpc>
        <a:spcBef>
          <a:spcPts val="431"/>
        </a:spcBef>
        <a:spcAft>
          <a:spcPct val="0"/>
        </a:spcAft>
        <a:buFont typeface="Arial" charset="0"/>
        <a:buChar char="‒"/>
        <a:defRPr lang="en-GB" sz="900" kern="1200" dirty="0">
          <a:solidFill>
            <a:schemeClr val="tx2"/>
          </a:solidFill>
          <a:latin typeface="+mn-lt"/>
          <a:ea typeface="+mj-ea"/>
          <a:cs typeface="+mj-cs"/>
        </a:defRPr>
      </a:lvl5pPr>
      <a:lvl6pPr marL="631373" indent="-128738" algn="l" defTabSz="644806" rtl="0" eaLnBrk="1" latinLnBrk="0" hangingPunct="1">
        <a:spcBef>
          <a:spcPts val="0"/>
        </a:spcBef>
        <a:spcAft>
          <a:spcPts val="212"/>
        </a:spcAft>
        <a:buFont typeface="Arial" pitchFamily="34" charset="0"/>
        <a:buChar char="•"/>
        <a:defRPr sz="1125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761229" indent="-129857" algn="l" defTabSz="644806" rtl="0" eaLnBrk="1" latinLnBrk="0" hangingPunct="1">
        <a:spcBef>
          <a:spcPts val="0"/>
        </a:spcBef>
        <a:spcAft>
          <a:spcPts val="212"/>
        </a:spcAft>
        <a:buFont typeface="Arial" pitchFamily="34" charset="0"/>
        <a:buChar char="‒"/>
        <a:defRPr sz="975" kern="1200">
          <a:solidFill>
            <a:schemeClr val="accent1"/>
          </a:solidFill>
          <a:latin typeface="+mn-lt"/>
          <a:ea typeface="+mn-ea"/>
          <a:cs typeface="+mn-cs"/>
        </a:defRPr>
      </a:lvl7pPr>
      <a:lvl8pPr marL="883250" indent="-122021" algn="l" defTabSz="644806" rtl="0" eaLnBrk="1" latinLnBrk="0" hangingPunct="1">
        <a:spcBef>
          <a:spcPts val="0"/>
        </a:spcBef>
        <a:spcAft>
          <a:spcPts val="212"/>
        </a:spcAft>
        <a:buFont typeface="Arial" pitchFamily="34" charset="0"/>
        <a:buChar char="•"/>
        <a:defRPr sz="975" kern="1200">
          <a:solidFill>
            <a:schemeClr val="accent1"/>
          </a:solidFill>
          <a:latin typeface="+mn-lt"/>
          <a:ea typeface="+mn-ea"/>
          <a:cs typeface="+mn-cs"/>
        </a:defRPr>
      </a:lvl8pPr>
      <a:lvl9pPr marL="1011987" indent="-128738" algn="l" defTabSz="644806" rtl="0" eaLnBrk="1" latinLnBrk="0" hangingPunct="1">
        <a:spcBef>
          <a:spcPts val="0"/>
        </a:spcBef>
        <a:spcAft>
          <a:spcPts val="212"/>
        </a:spcAft>
        <a:buFont typeface="Arial" pitchFamily="34" charset="0"/>
        <a:buChar char="‒"/>
        <a:defRPr sz="975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4806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22403" algn="l" defTabSz="644806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44806" algn="l" defTabSz="644806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67209" algn="l" defTabSz="644806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89612" algn="l" defTabSz="644806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12015" algn="l" defTabSz="644806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934418" algn="l" defTabSz="644806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256820" algn="l" defTabSz="644806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579224" algn="l" defTabSz="644806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-894" y="811902"/>
            <a:ext cx="9143621" cy="3380695"/>
          </a:xfrm>
        </p:spPr>
        <p:txBody>
          <a:bodyPr/>
          <a:lstStyle/>
          <a:p>
            <a:r>
              <a:rPr lang="nb-NO" dirty="0" smtClean="0"/>
              <a:t>Strategiforum</a:t>
            </a:r>
            <a:br>
              <a:rPr lang="nb-NO" dirty="0" smtClean="0"/>
            </a:br>
            <a:r>
              <a:rPr lang="nb-NO" sz="4000" dirty="0" smtClean="0"/>
              <a:t>Inntektssikring</a:t>
            </a:r>
            <a:endParaRPr lang="nb-NO" sz="4000" dirty="0"/>
          </a:p>
        </p:txBody>
      </p:sp>
      <p:sp>
        <p:nvSpPr>
          <p:cNvPr id="8" name="Undertittel 7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8549"/>
          </a:xfrm>
        </p:spPr>
        <p:txBody>
          <a:bodyPr/>
          <a:lstStyle/>
          <a:p>
            <a:r>
              <a:rPr lang="nb-NO" dirty="0" smtClean="0"/>
              <a:t>Mars 2016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9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623887" y="1966900"/>
            <a:ext cx="7886700" cy="615553"/>
          </a:xfrm>
        </p:spPr>
        <p:txBody>
          <a:bodyPr/>
          <a:lstStyle/>
          <a:p>
            <a:r>
              <a:rPr lang="nb-NO" sz="4000" dirty="0" smtClean="0"/>
              <a:t>2015</a:t>
            </a:r>
            <a:endParaRPr lang="nb-NO" sz="40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243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515244"/>
            <a:ext cx="6373307" cy="369332"/>
          </a:xfrm>
        </p:spPr>
        <p:txBody>
          <a:bodyPr/>
          <a:lstStyle/>
          <a:p>
            <a:r>
              <a:rPr lang="nb-NO" sz="2400" dirty="0" smtClean="0"/>
              <a:t>Ambisiøst mål og målet nås i januar 2016</a:t>
            </a:r>
            <a:endParaRPr lang="nb-NO" sz="2400" dirty="0"/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732494" y="1180883"/>
            <a:ext cx="5756564" cy="2902248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0" bIns="45720" rtlCol="0" anchor="t">
            <a:noAutofit/>
          </a:bodyPr>
          <a:lstStyle>
            <a:lvl1pPr marL="256500" indent="-256500" algn="l" defTabSz="68569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70707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1pPr>
            <a:lvl2pPr marL="704850" indent="-170855" algn="l" defTabSz="685697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2374B"/>
              </a:buClr>
              <a:buFont typeface="Arial" panose="020B0604020202020204" pitchFamily="34" charset="0"/>
              <a:buChar char="­"/>
              <a:defRPr sz="20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2pPr>
            <a:lvl3pPr marL="1009650" indent="-170855" algn="l" defTabSz="685697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2374B"/>
              </a:buClr>
              <a:buFont typeface="Arial" panose="020B0604020202020204" pitchFamily="34" charset="0"/>
              <a:buChar char="­"/>
              <a:defRPr sz="20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3pPr>
            <a:lvl4pPr marL="1309688" indent="-170855" algn="l" defTabSz="685697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2374B"/>
              </a:buClr>
              <a:buFont typeface="Arial" panose="020B0604020202020204" pitchFamily="34" charset="0"/>
              <a:buChar char="­"/>
              <a:defRPr sz="20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4pPr>
            <a:lvl5pPr marL="1647825" indent="-170855" algn="l" defTabSz="685697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2374B"/>
              </a:buClr>
              <a:buFont typeface="Arial" panose="020B0604020202020204" pitchFamily="34" charset="0"/>
              <a:buChar char="­"/>
              <a:defRPr sz="20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5pPr>
            <a:lvl6pPr marL="1885667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16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64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13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nb-NO" sz="1800" dirty="0" smtClean="0"/>
              <a:t>Mål om å løfte andel betalende passasjerer til 95% virker uoppnåelig på starten av 2015</a:t>
            </a:r>
          </a:p>
          <a:p>
            <a:r>
              <a:rPr lang="nb-NO" sz="1800" dirty="0" smtClean="0"/>
              <a:t>Full mobilisering </a:t>
            </a:r>
            <a:r>
              <a:rPr lang="nb-NO" sz="1800" dirty="0"/>
              <a:t>i </a:t>
            </a:r>
            <a:r>
              <a:rPr lang="nb-NO" sz="1800" dirty="0" smtClean="0"/>
              <a:t>Ruter for å sikre måloppnåelse, </a:t>
            </a:r>
            <a:r>
              <a:rPr lang="nb-NO" sz="1800" dirty="0"/>
              <a:t>alle tiltak vurderes og nye tiltak iverksettes</a:t>
            </a:r>
          </a:p>
          <a:p>
            <a:r>
              <a:rPr lang="nb-NO" sz="1800" dirty="0"/>
              <a:t>Tett og godt samarbeid med operatørene for å vurdere og utnytte alle </a:t>
            </a:r>
            <a:r>
              <a:rPr lang="nb-NO" sz="1800" dirty="0" smtClean="0"/>
              <a:t>muligheter</a:t>
            </a:r>
          </a:p>
          <a:p>
            <a:endParaRPr lang="nb-NO" sz="1800" dirty="0"/>
          </a:p>
          <a:p>
            <a:pPr marL="285750" indent="-285750"/>
            <a:r>
              <a:rPr lang="nb-NO" sz="1800" b="1" dirty="0"/>
              <a:t>Målet om 95% betalende passasjerer nås i januar/februar 2016 takket være </a:t>
            </a:r>
            <a:r>
              <a:rPr lang="nb-NO" sz="1800" b="1" dirty="0" smtClean="0"/>
              <a:t>fullt fokus hos </a:t>
            </a:r>
            <a:r>
              <a:rPr lang="nb-NO" sz="1800" b="1" dirty="0"/>
              <a:t>operatører og hos </a:t>
            </a:r>
            <a:r>
              <a:rPr lang="nb-NO" sz="1800" b="1" dirty="0" smtClean="0"/>
              <a:t>Ruter</a:t>
            </a:r>
          </a:p>
          <a:p>
            <a:pPr marL="285750" indent="-285750"/>
            <a:r>
              <a:rPr lang="nb-NO" sz="1800" b="1" dirty="0" smtClean="0"/>
              <a:t>Vi ser positiv utvikling på alle driftsarter</a:t>
            </a:r>
            <a:endParaRPr lang="nb-NO" sz="1800" b="1" dirty="0"/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749" y="699910"/>
            <a:ext cx="1131302" cy="1696952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749" y="2763163"/>
            <a:ext cx="1131302" cy="16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5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433191"/>
            <a:ext cx="7980536" cy="861774"/>
          </a:xfrm>
        </p:spPr>
        <p:txBody>
          <a:bodyPr/>
          <a:lstStyle/>
          <a:p>
            <a:r>
              <a:rPr lang="nb-NO" dirty="0" smtClean="0"/>
              <a:t>Tett samarbeid mellom operatører og Ruter mht. inntektssikringstiltak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827" y="1621037"/>
            <a:ext cx="6028995" cy="2988264"/>
          </a:xfrm>
        </p:spPr>
        <p:txBody>
          <a:bodyPr>
            <a:noAutofit/>
          </a:bodyPr>
          <a:lstStyle/>
          <a:p>
            <a:r>
              <a:rPr lang="nb-NO" dirty="0" smtClean="0"/>
              <a:t>Regelmessige møter og diskusjoner i inntektssikringsgruppen</a:t>
            </a:r>
          </a:p>
          <a:p>
            <a:r>
              <a:rPr lang="nb-NO" dirty="0" smtClean="0"/>
              <a:t>Deltagelse på ledermøter hos operatørene for å diskutere inntektssikringstiltak</a:t>
            </a:r>
          </a:p>
          <a:p>
            <a:r>
              <a:rPr lang="nb-NO" dirty="0" smtClean="0"/>
              <a:t>Deltagelse på sjåførmøter for å informere og diskutere inntektssikring</a:t>
            </a:r>
          </a:p>
          <a:p>
            <a:r>
              <a:rPr lang="nb-NO" dirty="0" smtClean="0"/>
              <a:t>Villighet fra operatørenes side til å teste nye tiltak, eksempelvis endret </a:t>
            </a:r>
            <a:r>
              <a:rPr lang="nb-NO" dirty="0"/>
              <a:t>påstigningsmønster på linje </a:t>
            </a:r>
            <a:r>
              <a:rPr lang="nb-NO" dirty="0" smtClean="0"/>
              <a:t>74 og ekstra </a:t>
            </a:r>
            <a:r>
              <a:rPr lang="nb-NO" dirty="0"/>
              <a:t>oppfølging av oppetiden på </a:t>
            </a:r>
            <a:r>
              <a:rPr lang="nb-NO" dirty="0" smtClean="0"/>
              <a:t>Trikken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5" name="Bilde 4" descr="https://scontent-fra3-1.xx.fbcdn.net/hphotos-xpl1/v/t1.0-9/12063624_10153661927792356_6663994771319187868_n.jpg?oh=2d0faa62b26db656e6ded9533599c4aa&amp;oe=568523A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980" y="1215627"/>
            <a:ext cx="1505205" cy="1728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l="1" t="41894" r="1672"/>
          <a:stretch/>
        </p:blipFill>
        <p:spPr>
          <a:xfrm>
            <a:off x="6847908" y="3215749"/>
            <a:ext cx="1941045" cy="12814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17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634"/>
            <a:ext cx="7980536" cy="430887"/>
          </a:xfrm>
        </p:spPr>
        <p:txBody>
          <a:bodyPr/>
          <a:lstStyle/>
          <a:p>
            <a:r>
              <a:rPr lang="nb-NO" dirty="0" smtClean="0"/>
              <a:t>Tiltak og prosjekter i 2016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0649" y="1425750"/>
            <a:ext cx="5351662" cy="3057079"/>
          </a:xfrm>
        </p:spPr>
        <p:txBody>
          <a:bodyPr>
            <a:normAutofit fontScale="85000" lnSpcReduction="20000"/>
          </a:bodyPr>
          <a:lstStyle/>
          <a:p>
            <a:r>
              <a:rPr lang="nb-NO" sz="1800" kern="0" dirty="0" smtClean="0"/>
              <a:t>Fortsatt fokus på å øke oppetiden på billettutstyret</a:t>
            </a:r>
          </a:p>
          <a:p>
            <a:r>
              <a:rPr lang="nb-NO" sz="1800" kern="0" dirty="0" smtClean="0"/>
              <a:t>Jevnlig vurdering av billettkontroll-gjennomføringen fortsetter </a:t>
            </a:r>
            <a:r>
              <a:rPr lang="nb-NO" sz="1800" kern="0" dirty="0" smtClean="0"/>
              <a:t>(tidspunkt, sted, form og størrelse)</a:t>
            </a:r>
          </a:p>
          <a:p>
            <a:r>
              <a:rPr lang="nb-NO" sz="1800" kern="0" dirty="0" smtClean="0"/>
              <a:t>Deltagelse på sjåførmøter og avdelingsmøter for å informere om inntektssikring og samle gode innspill</a:t>
            </a:r>
          </a:p>
          <a:p>
            <a:r>
              <a:rPr lang="nb-NO" sz="1800" kern="0" dirty="0" smtClean="0"/>
              <a:t>Inntektssikringsgruppen fortsetter med regelmessige møter for å sikre involvering og utvikling av nye tiltak</a:t>
            </a:r>
          </a:p>
          <a:p>
            <a:r>
              <a:rPr lang="nb-NO" sz="1800" kern="0" dirty="0" smtClean="0"/>
              <a:t>Ny kommunikasjonsstrategi vurderes basert på kvalitative og kvantitative undersøkelser</a:t>
            </a:r>
          </a:p>
          <a:p>
            <a:r>
              <a:rPr lang="nb-NO" sz="1800" dirty="0"/>
              <a:t>Utprøving av ny </a:t>
            </a:r>
            <a:r>
              <a:rPr lang="nb-NO" sz="1800" dirty="0" smtClean="0"/>
              <a:t>teknologi (iBeacon) </a:t>
            </a:r>
            <a:r>
              <a:rPr lang="nb-NO" sz="1800" dirty="0"/>
              <a:t>med mål om å skissere </a:t>
            </a:r>
            <a:r>
              <a:rPr lang="nb-NO" sz="1800" dirty="0" smtClean="0"/>
              <a:t>fremtidig målbilde for billettering</a:t>
            </a:r>
          </a:p>
          <a:p>
            <a:r>
              <a:rPr lang="nb-NO" sz="1800" dirty="0" smtClean="0"/>
              <a:t>Utvikling av nye billettkonsepter er i gang</a:t>
            </a:r>
          </a:p>
          <a:p>
            <a:r>
              <a:rPr lang="nb-NO" sz="1800" kern="0" dirty="0" smtClean="0"/>
              <a:t>En oppdatert analyse av det optimale målet for andelen betalende skal utarbeides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223" y="3339053"/>
            <a:ext cx="878433" cy="129073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381" y="2318144"/>
            <a:ext cx="973642" cy="143492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/>
          <a:srcRect l="5593" t="11824" r="4732" b="36033"/>
          <a:stretch/>
        </p:blipFill>
        <p:spPr>
          <a:xfrm>
            <a:off x="6865278" y="1076447"/>
            <a:ext cx="1977501" cy="861237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 rotWithShape="1">
          <a:blip r:embed="rId5"/>
          <a:srcRect l="25315" t="5544" r="22548" b="20660"/>
          <a:stretch/>
        </p:blipFill>
        <p:spPr>
          <a:xfrm>
            <a:off x="6475064" y="2029705"/>
            <a:ext cx="1152794" cy="114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94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5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© &lt;/prefix&gt;&#10;    &lt;value&gt;%Date:yyyy%&lt;/value&gt;&#10;    &lt;postfix&gt;&lt;/postfix&gt;&#10;  &lt;/element&gt;&#10;  &lt;element&gt;&#10;    &lt;prefix&gt; &lt;/prefix&gt;&#10;    &lt;value&gt;%SD_USR_Identity%&lt;/value&gt;&#10;    &lt;postfix&gt;&lt;/postfix&gt;&#10;  &lt;/element&gt;&#10;&lt;/content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© &lt;/prefix&gt;&#10;    &lt;value&gt;%Date:yyyy%&lt;/value&gt;&#10;    &lt;postfix&gt;&lt;/postfix&gt;&#10;  &lt;/element&gt;&#10;  &lt;element&gt;&#10;    &lt;prefix&gt; &lt;/prefix&gt;&#10;    &lt;value&gt;%SD_USR_Identity%&lt;/value&gt;&#10;    &lt;postfix&gt;&lt;/postfix&gt;&#10;  &lt;/element&gt;&#10;&lt;/content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6gZUHI7U.w1ICioesDW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t4qghrOkWWm.Js.7P3w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B9fTc4JHkCQnNNj5c_nC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LDglv5U06EnDdhVprkn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6gZUHI7U.w1ICioesD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rOAfh9x0SClT9j6N8U1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LDglv5U06EnDdhVprkn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6gZUHI7U.w1ICioesDW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rOAfh9x0SClT9j6N8U1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LDglv5U06EnDdhVprkn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6gZUHI7U.w1ICioesDW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t4qghrOkWWm.Js.7P3w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© &lt;/prefix&gt;&#10;    &lt;value&gt;%Date:yyyy%&lt;/value&gt;&#10;    &lt;postfix&gt;&lt;/postfix&gt;&#10;  &lt;/element&gt;&#10;  &lt;element&gt;&#10;    &lt;prefix&gt; &lt;/prefix&gt;&#10;    &lt;value&gt;%SD_USR_Identity%&lt;/value&gt;&#10;    &lt;postfix&gt;&lt;/postfix&gt;&#10;  &lt;/element&gt;&#10;&lt;/content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LDglv5U06EnDdhVprk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B9fTc4JHkCQnNNj5c_nC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LDglv5U06EnDdhVprk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6gZUHI7U.w1ICioesDW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LDglv5U06EnDdhVprkn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L9FEbGlEy1.VULeJ9jGw"/>
</p:tagLst>
</file>

<file path=ppt/theme/theme1.xml><?xml version="1.0" encoding="utf-8"?>
<a:theme xmlns:a="http://schemas.openxmlformats.org/drawingml/2006/main" name="Office-tema">
  <a:themeElements>
    <a:clrScheme name="Ruter 2">
      <a:dk1>
        <a:sysClr val="windowText" lastClr="000000"/>
      </a:dk1>
      <a:lt1>
        <a:sysClr val="window" lastClr="FFFFFF"/>
      </a:lt1>
      <a:dk2>
        <a:srgbClr val="F07800"/>
      </a:dk2>
      <a:lt2>
        <a:srgbClr val="E60000"/>
      </a:lt2>
      <a:accent1>
        <a:srgbClr val="41BECD"/>
      </a:accent1>
      <a:accent2>
        <a:srgbClr val="87B914"/>
      </a:accent2>
      <a:accent3>
        <a:srgbClr val="6E0A14"/>
      </a:accent3>
      <a:accent4>
        <a:srgbClr val="32374B"/>
      </a:accent4>
      <a:accent5>
        <a:srgbClr val="FFC800"/>
      </a:accent5>
      <a:accent6>
        <a:srgbClr val="F07800"/>
      </a:accent6>
      <a:hlink>
        <a:srgbClr val="006BB3"/>
      </a:hlink>
      <a:folHlink>
        <a:srgbClr val="3237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0F6AA3A7-55DE-4D28-8B16-AC9BA8AAFE86}" vid="{2A5F91E0-A81F-4D61-A71A-E5D9D06B4F6A}"/>
    </a:ext>
  </a:extLst>
</a:theme>
</file>

<file path=ppt/theme/theme2.xml><?xml version="1.0" encoding="utf-8"?>
<a:theme xmlns:a="http://schemas.openxmlformats.org/drawingml/2006/main" name="Deloitte_Norge">
  <a:themeElements>
    <a:clrScheme name="Theme1">
      <a:dk1>
        <a:srgbClr val="000000"/>
      </a:dk1>
      <a:lt1>
        <a:srgbClr val="FFFFFF"/>
      </a:lt1>
      <a:dk2>
        <a:srgbClr val="575757"/>
      </a:dk2>
      <a:lt2>
        <a:srgbClr val="FFFFFF"/>
      </a:lt2>
      <a:accent1>
        <a:srgbClr val="00A1DE"/>
      </a:accent1>
      <a:accent2>
        <a:srgbClr val="81BC00"/>
      </a:accent2>
      <a:accent3>
        <a:srgbClr val="72C7E7"/>
      </a:accent3>
      <a:accent4>
        <a:srgbClr val="3C8A2E"/>
      </a:accent4>
      <a:accent5>
        <a:srgbClr val="002776"/>
      </a:accent5>
      <a:accent6>
        <a:srgbClr val="BDD203"/>
      </a:accent6>
      <a:hlink>
        <a:srgbClr val="00A1DE"/>
      </a:hlink>
      <a:folHlink>
        <a:srgbClr val="72C7E7"/>
      </a:folHlink>
    </a:clrScheme>
    <a:fontScheme name="Them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em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28225</TotalTime>
  <Words>244</Words>
  <Application>Microsoft Office PowerPoint</Application>
  <PresentationFormat>Egendefinert</PresentationFormat>
  <Paragraphs>30</Paragraphs>
  <Slides>6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Georgia</vt:lpstr>
      <vt:lpstr>Wingdings 2</vt:lpstr>
      <vt:lpstr>Office-tema</vt:lpstr>
      <vt:lpstr>Deloitte_Norge</vt:lpstr>
      <vt:lpstr>think-cell Slide</vt:lpstr>
      <vt:lpstr>Strategiforum Inntektssikring</vt:lpstr>
      <vt:lpstr>2015</vt:lpstr>
      <vt:lpstr>Ambisiøst mål og målet nås i januar 2016</vt:lpstr>
      <vt:lpstr>Tett samarbeid mellom operatører og Ruter mht. inntektssikringstiltak</vt:lpstr>
      <vt:lpstr>Tiltak og prosjekter i 2016</vt:lpstr>
      <vt:lpstr>PowerPoint-presentasjon</vt:lpstr>
    </vt:vector>
  </TitlesOfParts>
  <Company>Ruter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Ambrose Sian</dc:creator>
  <dc:description>Template by addpoint.no</dc:description>
  <cp:lastModifiedBy>Eriksen Gøran</cp:lastModifiedBy>
  <cp:revision>355</cp:revision>
  <cp:lastPrinted>2016-03-02T11:31:26Z</cp:lastPrinted>
  <dcterms:created xsi:type="dcterms:W3CDTF">2015-06-16T09:49:32Z</dcterms:created>
  <dcterms:modified xsi:type="dcterms:W3CDTF">2016-05-03T19:09:01Z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