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C70"/>
    <a:srgbClr val="908EB8"/>
    <a:srgbClr val="6D6D6D"/>
    <a:srgbClr val="4F4F4F"/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0F79D-1263-48FB-8931-290C3BEE64B7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E708D-8EFF-48DB-9E0D-0D1A5E4A5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2326635"/>
            <a:ext cx="7556376" cy="45429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600" y="2782270"/>
            <a:ext cx="7556824" cy="40689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600" y="3833911"/>
            <a:ext cx="1652168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31600" y="3491631"/>
            <a:ext cx="7556824" cy="359891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Forfatter</a:t>
            </a:r>
            <a:endParaRPr lang="nb-NO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44829" y="2039419"/>
            <a:ext cx="7542000" cy="0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46000" y="4480545"/>
            <a:ext cx="7542000" cy="0"/>
          </a:xfrm>
          <a:prstGeom prst="line">
            <a:avLst/>
          </a:prstGeom>
          <a:ln w="127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ettbuss_ppt_mal_skisse_logo_s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rot="5400000">
            <a:off x="1763243" y="352151"/>
            <a:ext cx="420589" cy="2291907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00">
                <a:solidFill>
                  <a:srgbClr val="201C70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-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use slide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847816"/>
          </a:xfrm>
        </p:spPr>
        <p:txBody>
          <a:bodyPr anchor="t"/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plakat">
    <p:bg>
      <p:bgPr>
        <a:solidFill>
          <a:srgbClr val="201C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5" descr="nettbuss_symbol_hvit.gif"/>
          <p:cNvPicPr>
            <a:picLocks noChangeAspect="1"/>
          </p:cNvPicPr>
          <p:nvPr userDrawn="1"/>
        </p:nvPicPr>
        <p:blipFill>
          <a:blip r:embed="rId2" cstate="screen">
            <a:alphaModFix amt="10000"/>
          </a:blip>
          <a:srcRect/>
          <a:stretch>
            <a:fillRect/>
          </a:stretch>
        </p:blipFill>
        <p:spPr bwMode="auto">
          <a:xfrm>
            <a:off x="2786051" y="1395419"/>
            <a:ext cx="3571900" cy="363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2725201"/>
            <a:ext cx="9144000" cy="777600"/>
          </a:xfrm>
        </p:spPr>
        <p:txBody>
          <a:bodyPr anchor="ctr"/>
          <a:lstStyle>
            <a:lvl1pPr algn="ctr">
              <a:defRPr sz="3200" b="0">
                <a:solidFill>
                  <a:schemeClr val="bg1"/>
                </a:solidFill>
                <a:latin typeface="Segoe Print" pitchFamily="2" charset="0"/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0" y="1573200"/>
            <a:ext cx="3524376" cy="4554000"/>
          </a:xfrm>
        </p:spPr>
        <p:txBody>
          <a:bodyPr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33200" y="1573200"/>
            <a:ext cx="3747600" cy="4554000"/>
          </a:xfrm>
        </p:spPr>
        <p:txBody>
          <a:bodyPr tIns="1620000"/>
          <a:lstStyle>
            <a:lvl1pPr algn="ctr">
              <a:buNone/>
              <a:defRPr/>
            </a:lvl1pPr>
          </a:lstStyle>
          <a:p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6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73200"/>
            <a:ext cx="3744000" cy="455400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600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3744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3"/>
            <a:ext cx="3744000" cy="384929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1600" y="619199"/>
            <a:ext cx="7556824" cy="784800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00" y="1573200"/>
            <a:ext cx="7556824" cy="4554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000" y="6462000"/>
            <a:ext cx="6894352" cy="2412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38" y="6463496"/>
            <a:ext cx="670194" cy="241002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>
            <a:lvl1pPr algn="l">
              <a:defRPr sz="1200">
                <a:solidFill>
                  <a:srgbClr val="6D6D6D"/>
                </a:solidFill>
              </a:defRPr>
            </a:lvl1pPr>
          </a:lstStyle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‹#›</a:t>
            </a:fld>
            <a:endParaRPr lang="nb-NO" noProof="0"/>
          </a:p>
        </p:txBody>
      </p:sp>
      <p:pic>
        <p:nvPicPr>
          <p:cNvPr id="10" name="Picture 9" descr="ny_logo_ppt_topp.png"/>
          <p:cNvPicPr>
            <a:picLocks noChangeAspect="1"/>
          </p:cNvPicPr>
          <p:nvPr/>
        </p:nvPicPr>
        <p:blipFill>
          <a:blip r:embed="rId12" cstate="print"/>
          <a:srcRect t="29288"/>
          <a:stretch>
            <a:fillRect/>
          </a:stretch>
        </p:blipFill>
        <p:spPr>
          <a:xfrm>
            <a:off x="6974767" y="0"/>
            <a:ext cx="2188283" cy="4525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846000" y="52962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46000" y="6404188"/>
            <a:ext cx="7542000" cy="0"/>
          </a:xfrm>
          <a:prstGeom prst="line">
            <a:avLst/>
          </a:prstGeom>
          <a:ln>
            <a:solidFill>
              <a:srgbClr val="908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5" r:id="rId4"/>
    <p:sldLayoutId id="2147483659" r:id="rId5"/>
    <p:sldLayoutId id="2147483652" r:id="rId6"/>
    <p:sldLayoutId id="2147483653" r:id="rId7"/>
    <p:sldLayoutId id="2147483654" r:id="rId8"/>
    <p:sldLayoutId id="2147483655" r:id="rId9"/>
    <p:sldLayoutId id="2147483657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201C70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spcBef>
          <a:spcPct val="20000"/>
        </a:spcBef>
        <a:buClr>
          <a:srgbClr val="201C70"/>
        </a:buClr>
        <a:buFont typeface="Calibri" pitchFamily="34" charset="0"/>
        <a:buChar char="●"/>
        <a:defRPr sz="2000" kern="1200">
          <a:solidFill>
            <a:srgbClr val="4F4F4F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600" kern="1200">
          <a:solidFill>
            <a:srgbClr val="4F4F4F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400" kern="1200">
          <a:solidFill>
            <a:srgbClr val="4F4F4F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12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Dialogkonferanse Ruters bussanbud i 2014</a:t>
            </a:r>
            <a:endParaRPr lang="nb-NO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Anbudserfaring fra Nettbuss Øst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25.11.2013</a:t>
            </a:r>
            <a:endParaRPr lang="nb-NO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 smtClean="0"/>
              <a:t>Tor Brenna</a:t>
            </a:r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1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 smtClean="0"/>
              <a:t>Nettbuss Øst kjører følgende anbudskontrakter 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Ruter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Anbud 021 Nittedal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err="1" smtClean="0"/>
              <a:t>Romeriksanbudet</a:t>
            </a:r>
            <a:r>
              <a:rPr lang="nb-NO" dirty="0" smtClean="0"/>
              <a:t> Eidsvoll, Årnes og Bjørkelangen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Akershus Vest miljø, Lommedalen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Vestre Aker</a:t>
            </a:r>
          </a:p>
          <a:p>
            <a:r>
              <a:rPr lang="nb-NO" dirty="0" smtClean="0"/>
              <a:t>Hedmark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Hamar/Brumunddal 2012</a:t>
            </a:r>
          </a:p>
          <a:p>
            <a:r>
              <a:rPr lang="nb-NO" dirty="0" smtClean="0"/>
              <a:t>Oppland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Jaren 2010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Gjøvik</a:t>
            </a:r>
          </a:p>
          <a:p>
            <a:r>
              <a:rPr lang="nb-NO" dirty="0" smtClean="0"/>
              <a:t>Østfold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Anbud 2010 Moss, Halden, Askim og Mysen</a:t>
            </a:r>
          </a:p>
          <a:p>
            <a:pPr lvl="1">
              <a:buFont typeface="Courier New" pitchFamily="49" charset="0"/>
              <a:buChar char="o"/>
            </a:pPr>
            <a:r>
              <a:rPr lang="nb-NO" dirty="0" smtClean="0"/>
              <a:t>Anbud 2013 Nedre Glomma, Indre Østfold</a:t>
            </a:r>
          </a:p>
          <a:p>
            <a:pPr lvl="1">
              <a:buNone/>
            </a:pPr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2</a:t>
            </a:fld>
            <a:endParaRPr lang="nb-NO" noProof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Ønske om større forutsigbarhet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økonomiske resultatet blir ofte styrt av oppdragsgivers ruteendringer.</a:t>
            </a:r>
          </a:p>
          <a:p>
            <a:pPr lvl="0"/>
            <a:r>
              <a:rPr lang="nb-NO" dirty="0" smtClean="0"/>
              <a:t>Godtgjørelsen må være </a:t>
            </a:r>
            <a:r>
              <a:rPr lang="nb-NO" dirty="0" err="1" smtClean="0"/>
              <a:t>rutekm</a:t>
            </a:r>
            <a:r>
              <a:rPr lang="nb-NO" dirty="0" smtClean="0"/>
              <a:t>, rutetimer (min 2timer per. uttak) og bussinnsats. </a:t>
            </a:r>
          </a:p>
          <a:p>
            <a:pPr lvl="0"/>
            <a:r>
              <a:rPr lang="nb-NO" dirty="0" smtClean="0"/>
              <a:t>Risikoen for fremkommelighet og derav eventuelt mer ressursinnsats må ligge hos Oppdragsgiver</a:t>
            </a:r>
          </a:p>
          <a:p>
            <a:pPr lvl="0"/>
            <a:r>
              <a:rPr lang="nb-NO" dirty="0" err="1" smtClean="0"/>
              <a:t>Indexutvikling</a:t>
            </a:r>
            <a:r>
              <a:rPr lang="nb-NO" dirty="0" smtClean="0"/>
              <a:t> må følge </a:t>
            </a:r>
            <a:r>
              <a:rPr lang="nb-NO" dirty="0" err="1" smtClean="0"/>
              <a:t>SSBs</a:t>
            </a:r>
            <a:r>
              <a:rPr lang="nb-NO" dirty="0" smtClean="0"/>
              <a:t> </a:t>
            </a:r>
            <a:r>
              <a:rPr lang="nb-NO" dirty="0" err="1" smtClean="0"/>
              <a:t>bussindex</a:t>
            </a:r>
            <a:r>
              <a:rPr lang="nb-NO" dirty="0" smtClean="0"/>
              <a:t>, ½-årlig justering.</a:t>
            </a:r>
          </a:p>
          <a:p>
            <a:r>
              <a:rPr lang="nb-NO" dirty="0" smtClean="0"/>
              <a:t>Tydelige drivstoffalternativer, </a:t>
            </a:r>
            <a:r>
              <a:rPr lang="nb-NO" dirty="0" err="1" smtClean="0"/>
              <a:t>dvs</a:t>
            </a:r>
            <a:r>
              <a:rPr lang="nb-NO" dirty="0" smtClean="0"/>
              <a:t> ønske om at oppdragsgiver har bestemt seg for hva han vil ha (diesel, hybrid eller gass), så vi slipper å regne på flere alternativer</a:t>
            </a:r>
          </a:p>
          <a:p>
            <a:r>
              <a:rPr lang="nb-NO" dirty="0" smtClean="0"/>
              <a:t>Ønske om oppdragsgiver stiller anlegg og </a:t>
            </a:r>
            <a:r>
              <a:rPr lang="nb-NO" dirty="0" err="1" smtClean="0"/>
              <a:t>spiserom</a:t>
            </a:r>
            <a:r>
              <a:rPr lang="nb-NO" dirty="0" smtClean="0"/>
              <a:t> hvor det er naturlig med sjåføravløsning.  Dette gir bedre og mer langsiktige løsninger.</a:t>
            </a:r>
          </a:p>
          <a:p>
            <a:r>
              <a:rPr lang="nb-NO" dirty="0" smtClean="0"/>
              <a:t>MIS målinger, stor risiko knyttet til kvaliteten på målingene.</a:t>
            </a:r>
            <a:endParaRPr lang="nb-NO" smtClean="0"/>
          </a:p>
          <a:p>
            <a:pPr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3</a:t>
            </a:fld>
            <a:endParaRPr lang="nb-NO" noProof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Tilbakemelding Follo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Ønske om ny kontrakt når </a:t>
            </a:r>
            <a:r>
              <a:rPr lang="nb-NO" dirty="0" err="1" smtClean="0"/>
              <a:t>Follobanen</a:t>
            </a:r>
            <a:r>
              <a:rPr lang="nb-NO" dirty="0" smtClean="0"/>
              <a:t> åpner</a:t>
            </a:r>
          </a:p>
          <a:p>
            <a:r>
              <a:rPr lang="nb-NO" dirty="0" smtClean="0"/>
              <a:t>Tusenfryd i egen kontrakt</a:t>
            </a:r>
          </a:p>
          <a:p>
            <a:r>
              <a:rPr lang="nb-NO" dirty="0" smtClean="0"/>
              <a:t>1 minibuss bør inn i minibusskontrakt. Ved flere kan det legges inn i bussanbudet så lenge det er fast skolekjøring.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noProof="0" smtClean="0"/>
              <a:t>  side </a:t>
            </a:r>
            <a:fld id="{70A7CC35-6E0B-4580-B4E9-7780FF608255}" type="slidenum">
              <a:rPr lang="nb-NO" noProof="0" smtClean="0"/>
              <a:pPr/>
              <a:t>4</a:t>
            </a:fld>
            <a:endParaRPr lang="nb-NO" noProof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ttbuss AS">
      <a:dk1>
        <a:sysClr val="windowText" lastClr="000000"/>
      </a:dk1>
      <a:lt1>
        <a:sysClr val="window" lastClr="FFFFFF"/>
      </a:lt1>
      <a:dk2>
        <a:srgbClr val="1F145D"/>
      </a:dk2>
      <a:lt2>
        <a:srgbClr val="0098DB"/>
      </a:lt2>
      <a:accent1>
        <a:srgbClr val="952D98"/>
      </a:accent1>
      <a:accent2>
        <a:srgbClr val="622567"/>
      </a:accent2>
      <a:accent3>
        <a:srgbClr val="D10074"/>
      </a:accent3>
      <a:accent4>
        <a:srgbClr val="3095B4"/>
      </a:accent4>
      <a:accent5>
        <a:srgbClr val="739600"/>
      </a:accent5>
      <a:accent6>
        <a:srgbClr val="B6BF00"/>
      </a:accent6>
      <a:hlink>
        <a:srgbClr val="939393"/>
      </a:hlink>
      <a:folHlink>
        <a:srgbClr val="A7A7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</TotalTime>
  <Words>221</Words>
  <Application>Microsoft Office PowerPoint</Application>
  <PresentationFormat>Skjermfremvisning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blank</vt:lpstr>
      <vt:lpstr>Dialogkonferanse Ruters bussanbud i 2014</vt:lpstr>
      <vt:lpstr>Nettbuss Øst kjører følgende anbudskontrakter </vt:lpstr>
      <vt:lpstr>Ønske om større forutsigbarhet</vt:lpstr>
      <vt:lpstr>Tilbakemelding Follo</vt:lpstr>
    </vt:vector>
  </TitlesOfParts>
  <Company>Nettbuss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Ruters</dc:title>
  <dc:creator>Tor Brenna</dc:creator>
  <cp:lastModifiedBy>Tor Brenna</cp:lastModifiedBy>
  <cp:revision>14</cp:revision>
  <dcterms:created xsi:type="dcterms:W3CDTF">2013-11-23T19:18:34Z</dcterms:created>
  <dcterms:modified xsi:type="dcterms:W3CDTF">2013-11-25T09:56:40Z</dcterms:modified>
</cp:coreProperties>
</file>