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67" r:id="rId4"/>
    <p:sldId id="274" r:id="rId5"/>
    <p:sldId id="296" r:id="rId6"/>
    <p:sldId id="289" r:id="rId7"/>
    <p:sldId id="292" r:id="rId8"/>
    <p:sldId id="29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56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9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0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00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42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32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5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1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34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24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46C3-879D-4928-8BE5-870E5887EDCC}" type="datetimeFigureOut">
              <a:rPr lang="nb-NO" smtClean="0"/>
              <a:t>07.02.2018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8687-855C-4D68-97B6-B306AFD39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6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2637285-FE28-4595-8AF7-8C3F023F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92150" y="-4158672"/>
            <a:ext cx="58938779" cy="187036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D0BB21-5B6F-4819-B24B-EB733FE3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72" y="83113"/>
            <a:ext cx="10515600" cy="1325563"/>
          </a:xfrm>
        </p:spPr>
        <p:txBody>
          <a:bodyPr>
            <a:normAutofit/>
          </a:bodyPr>
          <a:lstStyle/>
          <a:p>
            <a:r>
              <a:rPr lang="nb-NO" sz="7200" dirty="0">
                <a:solidFill>
                  <a:schemeClr val="bg1"/>
                </a:solidFill>
              </a:rPr>
              <a:t>Bilkollektivet SA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A8F8999-0AF4-4F92-B8D6-3E07E9C21439}"/>
              </a:ext>
            </a:extLst>
          </p:cNvPr>
          <p:cNvSpPr/>
          <p:nvPr/>
        </p:nvSpPr>
        <p:spPr>
          <a:xfrm>
            <a:off x="8511735" y="6488668"/>
            <a:ext cx="41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https://www.facebook.com/bilkollektivet/</a:t>
            </a:r>
          </a:p>
        </p:txBody>
      </p:sp>
    </p:spTree>
    <p:extLst>
      <p:ext uri="{BB962C8B-B14F-4D97-AF65-F5344CB8AC3E}">
        <p14:creationId xmlns:p14="http://schemas.microsoft.com/office/powerpoint/2010/main" val="38408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277814"/>
          </a:xfrm>
        </p:spPr>
        <p:txBody>
          <a:bodyPr>
            <a:normAutofit/>
          </a:bodyPr>
          <a:lstStyle/>
          <a:p>
            <a:r>
              <a:rPr lang="nb-NO" sz="6600" b="1" dirty="0">
                <a:solidFill>
                  <a:srgbClr val="7030A0"/>
                </a:solidFill>
              </a:rPr>
              <a:t>Tall fra Oslo 2017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12689"/>
            <a:ext cx="10515600" cy="426427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65.000 turer</a:t>
            </a:r>
          </a:p>
          <a:p>
            <a:r>
              <a:rPr lang="nb-NO" dirty="0">
                <a:solidFill>
                  <a:srgbClr val="7030A0"/>
                </a:solidFill>
              </a:rPr>
              <a:t>4.200 husstander</a:t>
            </a:r>
          </a:p>
          <a:p>
            <a:r>
              <a:rPr lang="nb-NO" dirty="0">
                <a:solidFill>
                  <a:srgbClr val="7030A0"/>
                </a:solidFill>
              </a:rPr>
              <a:t>300 bedrifter </a:t>
            </a:r>
          </a:p>
          <a:p>
            <a:r>
              <a:rPr lang="nb-NO" dirty="0">
                <a:solidFill>
                  <a:srgbClr val="7030A0"/>
                </a:solidFill>
              </a:rPr>
              <a:t>Snitt 100 km pr tur</a:t>
            </a:r>
          </a:p>
          <a:p>
            <a:r>
              <a:rPr lang="nb-NO" dirty="0">
                <a:solidFill>
                  <a:srgbClr val="7030A0"/>
                </a:solidFill>
              </a:rPr>
              <a:t>300 biler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1265"/>
            <a:ext cx="121920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277814"/>
          </a:xfrm>
        </p:spPr>
        <p:txBody>
          <a:bodyPr/>
          <a:lstStyle/>
          <a:p>
            <a:r>
              <a:rPr lang="nb-NO" sz="6600" b="1" dirty="0">
                <a:solidFill>
                  <a:srgbClr val="7030A0"/>
                </a:solidFill>
              </a:rPr>
              <a:t>Effekten</a:t>
            </a:r>
            <a:r>
              <a:rPr lang="nb-NO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6855"/>
            <a:ext cx="10515600" cy="439010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Nærmere halvparten av våre medlemmer oppgir at de ville hatt egen bil uten tilgang til bildeling</a:t>
            </a:r>
          </a:p>
          <a:p>
            <a:endParaRPr lang="nb-NO" dirty="0">
              <a:solidFill>
                <a:srgbClr val="7030A0"/>
              </a:solidFill>
            </a:endParaRPr>
          </a:p>
          <a:p>
            <a:r>
              <a:rPr lang="nb-NO" dirty="0" err="1">
                <a:solidFill>
                  <a:srgbClr val="7030A0"/>
                </a:solidFill>
              </a:rPr>
              <a:t>Ca</a:t>
            </a:r>
            <a:r>
              <a:rPr lang="nb-NO" dirty="0">
                <a:solidFill>
                  <a:srgbClr val="7030A0"/>
                </a:solidFill>
              </a:rPr>
              <a:t> 2000 biler, minus våre 300 biler = </a:t>
            </a:r>
            <a:r>
              <a:rPr lang="nb-NO" dirty="0" err="1">
                <a:solidFill>
                  <a:srgbClr val="7030A0"/>
                </a:solidFill>
              </a:rPr>
              <a:t>ca</a:t>
            </a:r>
            <a:r>
              <a:rPr lang="nb-NO" dirty="0">
                <a:solidFill>
                  <a:srgbClr val="7030A0"/>
                </a:solidFill>
              </a:rPr>
              <a:t> 1.700 færre biler i Oslos gater</a:t>
            </a:r>
          </a:p>
          <a:p>
            <a:r>
              <a:rPr lang="nb-NO" dirty="0">
                <a:solidFill>
                  <a:srgbClr val="7030A0"/>
                </a:solidFill>
              </a:rPr>
              <a:t>3.000 km mindre kjørt pr medlem = 20 millioner km spart</a:t>
            </a:r>
          </a:p>
          <a:p>
            <a:r>
              <a:rPr lang="nb-NO" dirty="0">
                <a:solidFill>
                  <a:srgbClr val="7030A0"/>
                </a:solidFill>
              </a:rPr>
              <a:t>Det er først og fremst bilturer i byen som blir borte</a:t>
            </a:r>
          </a:p>
          <a:p>
            <a:r>
              <a:rPr lang="nb-NO" dirty="0">
                <a:solidFill>
                  <a:srgbClr val="7030A0"/>
                </a:solidFill>
              </a:rPr>
              <a:t>I snitt: 1 tonn mindre utslipp pr deltagende husstand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1265"/>
            <a:ext cx="121920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854075"/>
          </a:xfrm>
        </p:spPr>
        <p:txBody>
          <a:bodyPr/>
          <a:lstStyle/>
          <a:p>
            <a:r>
              <a:rPr lang="nb-NO" dirty="0">
                <a:solidFill>
                  <a:srgbClr val="7030A0"/>
                </a:solidFill>
              </a:rPr>
              <a:t>Våre brukere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248025"/>
            <a:ext cx="7620000" cy="36099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740"/>
            <a:ext cx="6915978" cy="329332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41" y="365125"/>
            <a:ext cx="6035537" cy="332667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8949" y="4924415"/>
            <a:ext cx="121920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35F84-CC9B-42E9-A1C1-63A896BE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Planleggingsverktøy må legge til rette for smarte og sømløse transportvalg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C490E20-2197-4ECE-A7BC-DC16F236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98" y="1988191"/>
            <a:ext cx="10241252" cy="3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3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198" y="244680"/>
            <a:ext cx="10515600" cy="1277814"/>
          </a:xfrm>
        </p:spPr>
        <p:txBody>
          <a:bodyPr>
            <a:normAutofit/>
          </a:bodyPr>
          <a:lstStyle/>
          <a:p>
            <a:r>
              <a:rPr lang="nb-NO" sz="6600" b="1" dirty="0">
                <a:solidFill>
                  <a:srgbClr val="7030A0"/>
                </a:solidFill>
              </a:rPr>
              <a:t>Knutepunktstrategi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95243"/>
            <a:ext cx="10515600" cy="438171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7030A0"/>
                </a:solidFill>
              </a:rPr>
              <a:t>Fordi knutepunktene betjener mange</a:t>
            </a:r>
          </a:p>
          <a:p>
            <a:r>
              <a:rPr lang="nb-NO" dirty="0">
                <a:solidFill>
                  <a:srgbClr val="7030A0"/>
                </a:solidFill>
              </a:rPr>
              <a:t>Fordi våre brukere ikke er redde for å ta buss, sykle osv. </a:t>
            </a:r>
          </a:p>
          <a:p>
            <a:endParaRPr lang="nb-NO" dirty="0">
              <a:solidFill>
                <a:srgbClr val="7030A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4655"/>
            <a:ext cx="12192000" cy="17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795A8C-A466-4832-87AA-C42CDA66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F98B5D-9F84-4E7F-800C-E7DDB9AB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608" y="0"/>
            <a:ext cx="4721113" cy="3726140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0E0652DE-A2E7-4EF0-AED8-8A8CE78A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0865" y="3726140"/>
            <a:ext cx="5257800" cy="340093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60235CB-352E-40DA-861B-9470FC9E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3859624"/>
            <a:ext cx="4588740" cy="305916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C54A864-140E-48AB-8556-D92E45964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2" y="0"/>
            <a:ext cx="6439902" cy="41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277814"/>
          </a:xfrm>
        </p:spPr>
        <p:txBody>
          <a:bodyPr/>
          <a:lstStyle/>
          <a:p>
            <a:endParaRPr lang="nb-NO" b="1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>
                <a:solidFill>
                  <a:srgbClr val="7030A0"/>
                </a:solidFill>
              </a:rPr>
              <a:t>Arne Lindelien</a:t>
            </a:r>
            <a:endParaRPr lang="nb-NO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nb-NO" dirty="0">
                <a:solidFill>
                  <a:srgbClr val="7030A0"/>
                </a:solidFill>
              </a:rPr>
              <a:t>arne@bilkollektivet.no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107DAA-6B56-4A6C-AC76-F5964074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91504"/>
            <a:ext cx="2133600" cy="26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132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Bilkollektivet SA</vt:lpstr>
      <vt:lpstr>Tall fra Oslo 2017</vt:lpstr>
      <vt:lpstr>Effekten </vt:lpstr>
      <vt:lpstr>Våre brukere</vt:lpstr>
      <vt:lpstr>Planleggingsverktøy må legge til rette for smarte og sømløse transportvalg</vt:lpstr>
      <vt:lpstr>Knutepunktstrategi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Arne Lindelien</dc:creator>
  <cp:lastModifiedBy>Arne Lindelien</cp:lastModifiedBy>
  <cp:revision>25</cp:revision>
  <dcterms:created xsi:type="dcterms:W3CDTF">2017-05-09T11:50:13Z</dcterms:created>
  <dcterms:modified xsi:type="dcterms:W3CDTF">2018-02-07T14:25:58Z</dcterms:modified>
</cp:coreProperties>
</file>