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88" r:id="rId3"/>
    <p:sldId id="310" r:id="rId4"/>
    <p:sldId id="309" r:id="rId5"/>
    <p:sldId id="312" r:id="rId6"/>
    <p:sldId id="313" r:id="rId7"/>
    <p:sldId id="311" r:id="rId8"/>
    <p:sldId id="314" r:id="rId9"/>
    <p:sldId id="315" r:id="rId10"/>
    <p:sldId id="316" r:id="rId11"/>
    <p:sldId id="303" r:id="rId12"/>
    <p:sldId id="298" r:id="rId13"/>
    <p:sldId id="302" r:id="rId14"/>
    <p:sldId id="281" r:id="rId15"/>
    <p:sldId id="307" r:id="rId16"/>
    <p:sldId id="304" r:id="rId17"/>
    <p:sldId id="301" r:id="rId18"/>
    <p:sldId id="300" r:id="rId19"/>
    <p:sldId id="305" r:id="rId20"/>
    <p:sldId id="318" r:id="rId21"/>
    <p:sldId id="317" r:id="rId22"/>
  </p:sldIdLst>
  <p:sldSz cx="16238538" cy="10153650"/>
  <p:notesSz cx="6669088" cy="9753600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3">
          <p15:clr>
            <a:srgbClr val="A4A3A4"/>
          </p15:clr>
        </p15:guide>
        <p15:guide id="2" orient="horz" pos="1520">
          <p15:clr>
            <a:srgbClr val="A4A3A4"/>
          </p15:clr>
        </p15:guide>
        <p15:guide id="3" pos="806">
          <p15:clr>
            <a:srgbClr val="A4A3A4"/>
          </p15:clr>
        </p15:guide>
        <p15:guide id="4" pos="9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aas Svend Eric" initials="WSE" lastIdx="1" clrIdx="0">
    <p:extLst>
      <p:ext uri="{19B8F6BF-5375-455C-9EA6-DF929625EA0E}">
        <p15:presenceInfo xmlns:p15="http://schemas.microsoft.com/office/powerpoint/2012/main" userId="S-1-5-21-2036031588-730629661-1306914269-29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>
        <p:scale>
          <a:sx n="100" d="100"/>
          <a:sy n="100" d="100"/>
        </p:scale>
        <p:origin x="-318" y="-1056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83C2E-C913-476E-A01C-346567A9CD53}" type="doc">
      <dgm:prSet loTypeId="urn:microsoft.com/office/officeart/2005/8/layout/b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698BDBB-9053-4662-BEF4-5B2FB4A9302A}">
      <dgm:prSet phldrT="[Tekst]"/>
      <dgm:spPr/>
      <dgm:t>
        <a:bodyPr/>
        <a:lstStyle/>
        <a:p>
          <a:r>
            <a:rPr lang="nb-NO" dirty="0" smtClean="0"/>
            <a:t>Intern interessentanalyse med gruppeintervjuer</a:t>
          </a:r>
          <a:endParaRPr lang="nb-NO" dirty="0"/>
        </a:p>
      </dgm:t>
    </dgm:pt>
    <dgm:pt modelId="{0EC54C54-C811-4624-80E5-D9AD9C8A4CA8}" type="parTrans" cxnId="{42CEEDFE-FD7B-4740-876A-9D0D7308E103}">
      <dgm:prSet/>
      <dgm:spPr/>
      <dgm:t>
        <a:bodyPr/>
        <a:lstStyle/>
        <a:p>
          <a:endParaRPr lang="nb-NO"/>
        </a:p>
      </dgm:t>
    </dgm:pt>
    <dgm:pt modelId="{82036E67-7E2E-42EF-BF14-CF054A2915EF}" type="sibTrans" cxnId="{42CEEDFE-FD7B-4740-876A-9D0D7308E103}">
      <dgm:prSet/>
      <dgm:spPr/>
      <dgm:t>
        <a:bodyPr/>
        <a:lstStyle/>
        <a:p>
          <a:endParaRPr lang="nb-NO"/>
        </a:p>
      </dgm:t>
    </dgm:pt>
    <dgm:pt modelId="{B73FF067-BA2B-49D1-8539-E45CA2837BCC}">
      <dgm:prSet phldrT="[Tekst]"/>
      <dgm:spPr/>
      <dgm:t>
        <a:bodyPr/>
        <a:lstStyle/>
        <a:p>
          <a:r>
            <a:rPr lang="nb-NO" dirty="0" smtClean="0"/>
            <a:t>Ekstern interessentanalyse (leverandører)  med dialogkonferanse og en til en møter </a:t>
          </a:r>
        </a:p>
      </dgm:t>
    </dgm:pt>
    <dgm:pt modelId="{9D242A4E-9707-42A4-BE21-8B2F8A491D4C}" type="parTrans" cxnId="{E9946A92-79DF-459C-A1F1-C83E6BE4ADFB}">
      <dgm:prSet/>
      <dgm:spPr/>
      <dgm:t>
        <a:bodyPr/>
        <a:lstStyle/>
        <a:p>
          <a:endParaRPr lang="nb-NO"/>
        </a:p>
      </dgm:t>
    </dgm:pt>
    <dgm:pt modelId="{70EA33C1-EB05-41F4-B411-27B984DEAD27}" type="sibTrans" cxnId="{E9946A92-79DF-459C-A1F1-C83E6BE4ADFB}">
      <dgm:prSet/>
      <dgm:spPr/>
      <dgm:t>
        <a:bodyPr/>
        <a:lstStyle/>
        <a:p>
          <a:endParaRPr lang="nb-NO"/>
        </a:p>
      </dgm:t>
    </dgm:pt>
    <dgm:pt modelId="{7DC0E338-AAE2-4DB6-B21B-0C622EE545FA}">
      <dgm:prSet phldrT="[Tekst]"/>
      <dgm:spPr/>
      <dgm:t>
        <a:bodyPr/>
        <a:lstStyle/>
        <a:p>
          <a:r>
            <a:rPr lang="nb-NO" dirty="0" smtClean="0"/>
            <a:t>«Best </a:t>
          </a:r>
          <a:r>
            <a:rPr lang="nb-NO" dirty="0" err="1" smtClean="0"/>
            <a:t>practice</a:t>
          </a:r>
          <a:r>
            <a:rPr lang="nb-NO" dirty="0" smtClean="0"/>
            <a:t>» - erfaringer fra andre byer</a:t>
          </a:r>
          <a:endParaRPr lang="nb-NO" dirty="0"/>
        </a:p>
      </dgm:t>
    </dgm:pt>
    <dgm:pt modelId="{C1E9C56D-957B-4849-BDAD-2979B10BE822}" type="parTrans" cxnId="{CF61AE08-E5AF-438E-9939-6EDECD0B40B5}">
      <dgm:prSet/>
      <dgm:spPr/>
      <dgm:t>
        <a:bodyPr/>
        <a:lstStyle/>
        <a:p>
          <a:endParaRPr lang="nb-NO"/>
        </a:p>
      </dgm:t>
    </dgm:pt>
    <dgm:pt modelId="{514A6E25-5664-4F45-BBD6-175A22B1CCFB}" type="sibTrans" cxnId="{CF61AE08-E5AF-438E-9939-6EDECD0B40B5}">
      <dgm:prSet/>
      <dgm:spPr/>
      <dgm:t>
        <a:bodyPr/>
        <a:lstStyle/>
        <a:p>
          <a:endParaRPr lang="nb-NO"/>
        </a:p>
      </dgm:t>
    </dgm:pt>
    <dgm:pt modelId="{3E26C1FF-40B5-431E-9568-1BF6D4CA8588}">
      <dgm:prSet phldrT="[Tekst]"/>
      <dgm:spPr/>
      <dgm:t>
        <a:bodyPr/>
        <a:lstStyle/>
        <a:p>
          <a:r>
            <a:rPr lang="nb-NO" dirty="0" smtClean="0"/>
            <a:t>Dialogkonferanse for operatører – «ekstern høring»</a:t>
          </a:r>
          <a:endParaRPr lang="nb-NO" dirty="0"/>
        </a:p>
      </dgm:t>
    </dgm:pt>
    <dgm:pt modelId="{98B75170-D4D0-4950-A32D-1B844985C2F2}" type="parTrans" cxnId="{8C48047A-1C75-40EC-B444-A21D4E474D89}">
      <dgm:prSet/>
      <dgm:spPr/>
      <dgm:t>
        <a:bodyPr/>
        <a:lstStyle/>
        <a:p>
          <a:endParaRPr lang="nb-NO"/>
        </a:p>
      </dgm:t>
    </dgm:pt>
    <dgm:pt modelId="{1E75EB22-760E-4D10-9027-F7E2EC5F3D61}" type="sibTrans" cxnId="{8C48047A-1C75-40EC-B444-A21D4E474D89}">
      <dgm:prSet/>
      <dgm:spPr/>
      <dgm:t>
        <a:bodyPr/>
        <a:lstStyle/>
        <a:p>
          <a:endParaRPr lang="nb-NO"/>
        </a:p>
      </dgm:t>
    </dgm:pt>
    <dgm:pt modelId="{CEBB924C-2D98-4CFC-8391-BBAB7D4D0C6D}">
      <dgm:prSet/>
      <dgm:spPr/>
      <dgm:t>
        <a:bodyPr/>
        <a:lstStyle/>
        <a:p>
          <a:r>
            <a:rPr lang="nb-NO" dirty="0" smtClean="0"/>
            <a:t>Intern høring på rapport (anbefalinger)</a:t>
          </a:r>
          <a:endParaRPr lang="nb-NO" dirty="0"/>
        </a:p>
      </dgm:t>
    </dgm:pt>
    <dgm:pt modelId="{0E3E713A-13C1-4ED0-A54C-74F12D050014}" type="parTrans" cxnId="{A86F3102-55AB-4B98-897D-0AA34E3F75A9}">
      <dgm:prSet/>
      <dgm:spPr/>
      <dgm:t>
        <a:bodyPr/>
        <a:lstStyle/>
        <a:p>
          <a:endParaRPr lang="nb-NO"/>
        </a:p>
      </dgm:t>
    </dgm:pt>
    <dgm:pt modelId="{5E468F6D-1620-48DD-B2E7-F2E1E057EF7C}" type="sibTrans" cxnId="{A86F3102-55AB-4B98-897D-0AA34E3F75A9}">
      <dgm:prSet/>
      <dgm:spPr/>
      <dgm:t>
        <a:bodyPr/>
        <a:lstStyle/>
        <a:p>
          <a:endParaRPr lang="nb-NO"/>
        </a:p>
      </dgm:t>
    </dgm:pt>
    <dgm:pt modelId="{EAE1725D-E0C1-4FA8-B4F2-2F2A267A3EBA}">
      <dgm:prSet/>
      <dgm:spPr/>
      <dgm:t>
        <a:bodyPr/>
        <a:lstStyle/>
        <a:p>
          <a:r>
            <a:rPr lang="nb-NO" dirty="0" smtClean="0"/>
            <a:t>Styrebehandling og implementering</a:t>
          </a:r>
          <a:endParaRPr lang="nb-NO" dirty="0"/>
        </a:p>
      </dgm:t>
    </dgm:pt>
    <dgm:pt modelId="{0CED57AF-CFD7-4418-BC54-BF03A1E44AE8}" type="parTrans" cxnId="{6112F536-1C53-40F4-AA0F-89B7340ABD97}">
      <dgm:prSet/>
      <dgm:spPr/>
      <dgm:t>
        <a:bodyPr/>
        <a:lstStyle/>
        <a:p>
          <a:endParaRPr lang="nb-NO"/>
        </a:p>
      </dgm:t>
    </dgm:pt>
    <dgm:pt modelId="{20E270F2-53B6-4490-A955-1EAFAD0D22FA}" type="sibTrans" cxnId="{6112F536-1C53-40F4-AA0F-89B7340ABD97}">
      <dgm:prSet/>
      <dgm:spPr/>
      <dgm:t>
        <a:bodyPr/>
        <a:lstStyle/>
        <a:p>
          <a:endParaRPr lang="nb-NO"/>
        </a:p>
      </dgm:t>
    </dgm:pt>
    <dgm:pt modelId="{D4D6D9D3-DAE2-4940-9D76-0833B74DA305}" type="pres">
      <dgm:prSet presAssocID="{49583C2E-C913-476E-A01C-346567A9CD5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nb-NO"/>
        </a:p>
      </dgm:t>
    </dgm:pt>
    <dgm:pt modelId="{773E794F-D401-4D5F-8FCC-8A09722274BE}" type="pres">
      <dgm:prSet presAssocID="{2698BDBB-9053-4662-BEF4-5B2FB4A9302A}" presName="firstNode" presStyleLbl="node1" presStyleIdx="0" presStyleCnt="6" custScaleX="96290" custScaleY="887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3D3D8A-9FC9-4537-828E-EC545544125F}" type="pres">
      <dgm:prSet presAssocID="{82036E67-7E2E-42EF-BF14-CF054A2915EF}" presName="sibTrans" presStyleLbl="sibTrans2D1" presStyleIdx="0" presStyleCnt="5"/>
      <dgm:spPr/>
      <dgm:t>
        <a:bodyPr/>
        <a:lstStyle/>
        <a:p>
          <a:endParaRPr lang="nb-NO"/>
        </a:p>
      </dgm:t>
    </dgm:pt>
    <dgm:pt modelId="{4F6CAF94-146C-4585-8A41-D3CEBD866A09}" type="pres">
      <dgm:prSet presAssocID="{B73FF067-BA2B-49D1-8539-E45CA2837BCC}" presName="middleNode" presStyleCnt="0"/>
      <dgm:spPr/>
    </dgm:pt>
    <dgm:pt modelId="{DD931B44-7E9D-4A9F-BE49-9984E0859868}" type="pres">
      <dgm:prSet presAssocID="{B73FF067-BA2B-49D1-8539-E45CA2837BCC}" presName="padding" presStyleLbl="node1" presStyleIdx="0" presStyleCnt="6"/>
      <dgm:spPr/>
    </dgm:pt>
    <dgm:pt modelId="{A94779B9-B299-4EB4-AA6E-1750F3179FB1}" type="pres">
      <dgm:prSet presAssocID="{B73FF067-BA2B-49D1-8539-E45CA2837BCC}" presName="shape" presStyleLbl="node1" presStyleIdx="1" presStyleCnt="6" custScaleX="143039" custScaleY="1397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BBC37F7-E593-41B9-BA6E-C3C5CFDDB79C}" type="pres">
      <dgm:prSet presAssocID="{70EA33C1-EB05-41F4-B411-27B984DEAD27}" presName="sibTrans" presStyleLbl="sibTrans2D1" presStyleIdx="1" presStyleCnt="5"/>
      <dgm:spPr/>
      <dgm:t>
        <a:bodyPr/>
        <a:lstStyle/>
        <a:p>
          <a:endParaRPr lang="nb-NO"/>
        </a:p>
      </dgm:t>
    </dgm:pt>
    <dgm:pt modelId="{C1051559-FBF1-4138-A3B4-6A253C6902D9}" type="pres">
      <dgm:prSet presAssocID="{7DC0E338-AAE2-4DB6-B21B-0C622EE545FA}" presName="middleNode" presStyleCnt="0"/>
      <dgm:spPr/>
    </dgm:pt>
    <dgm:pt modelId="{0595A80B-0C12-4416-8CA2-BB7B8774C37A}" type="pres">
      <dgm:prSet presAssocID="{7DC0E338-AAE2-4DB6-B21B-0C622EE545FA}" presName="padding" presStyleLbl="node1" presStyleIdx="1" presStyleCnt="6"/>
      <dgm:spPr/>
    </dgm:pt>
    <dgm:pt modelId="{A58E9545-68C8-4C51-AF55-E208F12E910D}" type="pres">
      <dgm:prSet presAssocID="{7DC0E338-AAE2-4DB6-B21B-0C622EE545FA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89A69CB-DDCB-4263-998D-B094CD9F3AEE}" type="pres">
      <dgm:prSet presAssocID="{514A6E25-5664-4F45-BBD6-175A22B1CCFB}" presName="sibTrans" presStyleLbl="sibTrans2D1" presStyleIdx="2" presStyleCnt="5"/>
      <dgm:spPr/>
      <dgm:t>
        <a:bodyPr/>
        <a:lstStyle/>
        <a:p>
          <a:endParaRPr lang="nb-NO"/>
        </a:p>
      </dgm:t>
    </dgm:pt>
    <dgm:pt modelId="{16315D35-773A-4D86-98D1-22FEED8D02CB}" type="pres">
      <dgm:prSet presAssocID="{CEBB924C-2D98-4CFC-8391-BBAB7D4D0C6D}" presName="middleNode" presStyleCnt="0"/>
      <dgm:spPr/>
    </dgm:pt>
    <dgm:pt modelId="{7B025BBC-0A4E-4BD3-BC22-C310143A6E18}" type="pres">
      <dgm:prSet presAssocID="{CEBB924C-2D98-4CFC-8391-BBAB7D4D0C6D}" presName="padding" presStyleLbl="node1" presStyleIdx="2" presStyleCnt="6"/>
      <dgm:spPr/>
    </dgm:pt>
    <dgm:pt modelId="{C5916505-C028-4252-BA11-52AFBC56992D}" type="pres">
      <dgm:prSet presAssocID="{CEBB924C-2D98-4CFC-8391-BBAB7D4D0C6D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4E132E-20ED-402B-81BD-E0E4937D058B}" type="pres">
      <dgm:prSet presAssocID="{5E468F6D-1620-48DD-B2E7-F2E1E057EF7C}" presName="sibTrans" presStyleLbl="sibTrans2D1" presStyleIdx="3" presStyleCnt="5"/>
      <dgm:spPr/>
      <dgm:t>
        <a:bodyPr/>
        <a:lstStyle/>
        <a:p>
          <a:endParaRPr lang="nb-NO"/>
        </a:p>
      </dgm:t>
    </dgm:pt>
    <dgm:pt modelId="{78D2D1AB-C35F-490A-A325-95F16515DF5E}" type="pres">
      <dgm:prSet presAssocID="{3E26C1FF-40B5-431E-9568-1BF6D4CA8588}" presName="middleNode" presStyleCnt="0"/>
      <dgm:spPr/>
    </dgm:pt>
    <dgm:pt modelId="{B2117F3C-F57A-4382-B4A4-B32FB799A2FC}" type="pres">
      <dgm:prSet presAssocID="{3E26C1FF-40B5-431E-9568-1BF6D4CA8588}" presName="padding" presStyleLbl="node1" presStyleIdx="3" presStyleCnt="6"/>
      <dgm:spPr/>
    </dgm:pt>
    <dgm:pt modelId="{A7404E99-EC47-4CCC-9A87-2609F45921C9}" type="pres">
      <dgm:prSet presAssocID="{3E26C1FF-40B5-431E-9568-1BF6D4CA8588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81B4E4-45B9-4EA9-858F-CE8FA55DFDCB}" type="pres">
      <dgm:prSet presAssocID="{1E75EB22-760E-4D10-9027-F7E2EC5F3D61}" presName="sibTrans" presStyleLbl="sibTrans2D1" presStyleIdx="4" presStyleCnt="5"/>
      <dgm:spPr/>
      <dgm:t>
        <a:bodyPr/>
        <a:lstStyle/>
        <a:p>
          <a:endParaRPr lang="nb-NO"/>
        </a:p>
      </dgm:t>
    </dgm:pt>
    <dgm:pt modelId="{728A57BC-222E-413A-A36F-33CA03452E39}" type="pres">
      <dgm:prSet presAssocID="{EAE1725D-E0C1-4FA8-B4F2-2F2A267A3EBA}" presName="lastNode" presStyleLbl="node1" presStyleIdx="5" presStyleCnt="6" custScaleX="82362" custScaleY="79675" custLinFactNeighborX="896" custLinFactNeighborY="8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43940DF-F8FF-439F-A32C-DC3AA71E03C0}" type="presOf" srcId="{49583C2E-C913-476E-A01C-346567A9CD53}" destId="{D4D6D9D3-DAE2-4940-9D76-0833B74DA305}" srcOrd="0" destOrd="0" presId="urn:microsoft.com/office/officeart/2005/8/layout/bProcess2"/>
    <dgm:cxn modelId="{F4A8BB1C-A48B-449A-8973-47679159A205}" type="presOf" srcId="{1E75EB22-760E-4D10-9027-F7E2EC5F3D61}" destId="{B381B4E4-45B9-4EA9-858F-CE8FA55DFDCB}" srcOrd="0" destOrd="0" presId="urn:microsoft.com/office/officeart/2005/8/layout/bProcess2"/>
    <dgm:cxn modelId="{8C48047A-1C75-40EC-B444-A21D4E474D89}" srcId="{49583C2E-C913-476E-A01C-346567A9CD53}" destId="{3E26C1FF-40B5-431E-9568-1BF6D4CA8588}" srcOrd="4" destOrd="0" parTransId="{98B75170-D4D0-4950-A32D-1B844985C2F2}" sibTransId="{1E75EB22-760E-4D10-9027-F7E2EC5F3D61}"/>
    <dgm:cxn modelId="{42B869BE-169F-41C7-93B4-620038B45988}" type="presOf" srcId="{82036E67-7E2E-42EF-BF14-CF054A2915EF}" destId="{C23D3D8A-9FC9-4537-828E-EC545544125F}" srcOrd="0" destOrd="0" presId="urn:microsoft.com/office/officeart/2005/8/layout/bProcess2"/>
    <dgm:cxn modelId="{515AEAD7-D562-4AC4-96E5-98A550B4D6D3}" type="presOf" srcId="{3E26C1FF-40B5-431E-9568-1BF6D4CA8588}" destId="{A7404E99-EC47-4CCC-9A87-2609F45921C9}" srcOrd="0" destOrd="0" presId="urn:microsoft.com/office/officeart/2005/8/layout/bProcess2"/>
    <dgm:cxn modelId="{6112F536-1C53-40F4-AA0F-89B7340ABD97}" srcId="{49583C2E-C913-476E-A01C-346567A9CD53}" destId="{EAE1725D-E0C1-4FA8-B4F2-2F2A267A3EBA}" srcOrd="5" destOrd="0" parTransId="{0CED57AF-CFD7-4418-BC54-BF03A1E44AE8}" sibTransId="{20E270F2-53B6-4490-A955-1EAFAD0D22FA}"/>
    <dgm:cxn modelId="{12F358BC-E3CD-4D0E-AAF9-9D8CF364CE02}" type="presOf" srcId="{EAE1725D-E0C1-4FA8-B4F2-2F2A267A3EBA}" destId="{728A57BC-222E-413A-A36F-33CA03452E39}" srcOrd="0" destOrd="0" presId="urn:microsoft.com/office/officeart/2005/8/layout/bProcess2"/>
    <dgm:cxn modelId="{CF61AE08-E5AF-438E-9939-6EDECD0B40B5}" srcId="{49583C2E-C913-476E-A01C-346567A9CD53}" destId="{7DC0E338-AAE2-4DB6-B21B-0C622EE545FA}" srcOrd="2" destOrd="0" parTransId="{C1E9C56D-957B-4849-BDAD-2979B10BE822}" sibTransId="{514A6E25-5664-4F45-BBD6-175A22B1CCFB}"/>
    <dgm:cxn modelId="{8B5A3DD6-34BA-4F95-904D-C5BA489E6D1A}" type="presOf" srcId="{5E468F6D-1620-48DD-B2E7-F2E1E057EF7C}" destId="{124E132E-20ED-402B-81BD-E0E4937D058B}" srcOrd="0" destOrd="0" presId="urn:microsoft.com/office/officeart/2005/8/layout/bProcess2"/>
    <dgm:cxn modelId="{81EED0DF-A477-416F-98C2-6C76EDEABA8D}" type="presOf" srcId="{7DC0E338-AAE2-4DB6-B21B-0C622EE545FA}" destId="{A58E9545-68C8-4C51-AF55-E208F12E910D}" srcOrd="0" destOrd="0" presId="urn:microsoft.com/office/officeart/2005/8/layout/bProcess2"/>
    <dgm:cxn modelId="{1194FBF8-AB66-42C2-BEE9-4542451B4F24}" type="presOf" srcId="{70EA33C1-EB05-41F4-B411-27B984DEAD27}" destId="{3BBC37F7-E593-41B9-BA6E-C3C5CFDDB79C}" srcOrd="0" destOrd="0" presId="urn:microsoft.com/office/officeart/2005/8/layout/bProcess2"/>
    <dgm:cxn modelId="{42CEEDFE-FD7B-4740-876A-9D0D7308E103}" srcId="{49583C2E-C913-476E-A01C-346567A9CD53}" destId="{2698BDBB-9053-4662-BEF4-5B2FB4A9302A}" srcOrd="0" destOrd="0" parTransId="{0EC54C54-C811-4624-80E5-D9AD9C8A4CA8}" sibTransId="{82036E67-7E2E-42EF-BF14-CF054A2915EF}"/>
    <dgm:cxn modelId="{505CD2A7-83E3-4381-8C83-3B3439C90B93}" type="presOf" srcId="{B73FF067-BA2B-49D1-8539-E45CA2837BCC}" destId="{A94779B9-B299-4EB4-AA6E-1750F3179FB1}" srcOrd="0" destOrd="0" presId="urn:microsoft.com/office/officeart/2005/8/layout/bProcess2"/>
    <dgm:cxn modelId="{3D4CD7B0-4D18-40A9-AA5F-1A0F4027A27D}" type="presOf" srcId="{2698BDBB-9053-4662-BEF4-5B2FB4A9302A}" destId="{773E794F-D401-4D5F-8FCC-8A09722274BE}" srcOrd="0" destOrd="0" presId="urn:microsoft.com/office/officeart/2005/8/layout/bProcess2"/>
    <dgm:cxn modelId="{A86F3102-55AB-4B98-897D-0AA34E3F75A9}" srcId="{49583C2E-C913-476E-A01C-346567A9CD53}" destId="{CEBB924C-2D98-4CFC-8391-BBAB7D4D0C6D}" srcOrd="3" destOrd="0" parTransId="{0E3E713A-13C1-4ED0-A54C-74F12D050014}" sibTransId="{5E468F6D-1620-48DD-B2E7-F2E1E057EF7C}"/>
    <dgm:cxn modelId="{E9946A92-79DF-459C-A1F1-C83E6BE4ADFB}" srcId="{49583C2E-C913-476E-A01C-346567A9CD53}" destId="{B73FF067-BA2B-49D1-8539-E45CA2837BCC}" srcOrd="1" destOrd="0" parTransId="{9D242A4E-9707-42A4-BE21-8B2F8A491D4C}" sibTransId="{70EA33C1-EB05-41F4-B411-27B984DEAD27}"/>
    <dgm:cxn modelId="{B2FAA290-B043-4959-8645-D4D8B971B39E}" type="presOf" srcId="{CEBB924C-2D98-4CFC-8391-BBAB7D4D0C6D}" destId="{C5916505-C028-4252-BA11-52AFBC56992D}" srcOrd="0" destOrd="0" presId="urn:microsoft.com/office/officeart/2005/8/layout/bProcess2"/>
    <dgm:cxn modelId="{149A77FE-3688-4916-935D-1D2FBE997BDC}" type="presOf" srcId="{514A6E25-5664-4F45-BBD6-175A22B1CCFB}" destId="{889A69CB-DDCB-4263-998D-B094CD9F3AEE}" srcOrd="0" destOrd="0" presId="urn:microsoft.com/office/officeart/2005/8/layout/bProcess2"/>
    <dgm:cxn modelId="{84BFDBE9-2471-454D-955A-0E9AAF3D7E07}" type="presParOf" srcId="{D4D6D9D3-DAE2-4940-9D76-0833B74DA305}" destId="{773E794F-D401-4D5F-8FCC-8A09722274BE}" srcOrd="0" destOrd="0" presId="urn:microsoft.com/office/officeart/2005/8/layout/bProcess2"/>
    <dgm:cxn modelId="{319D032F-F5E9-4BA2-95AB-C1C5FA3CC010}" type="presParOf" srcId="{D4D6D9D3-DAE2-4940-9D76-0833B74DA305}" destId="{C23D3D8A-9FC9-4537-828E-EC545544125F}" srcOrd="1" destOrd="0" presId="urn:microsoft.com/office/officeart/2005/8/layout/bProcess2"/>
    <dgm:cxn modelId="{3DF1B296-F434-4A45-8842-664BFAF30D8E}" type="presParOf" srcId="{D4D6D9D3-DAE2-4940-9D76-0833B74DA305}" destId="{4F6CAF94-146C-4585-8A41-D3CEBD866A09}" srcOrd="2" destOrd="0" presId="urn:microsoft.com/office/officeart/2005/8/layout/bProcess2"/>
    <dgm:cxn modelId="{2F6DBB71-8F88-42EE-BA97-78E8AA3A0567}" type="presParOf" srcId="{4F6CAF94-146C-4585-8A41-D3CEBD866A09}" destId="{DD931B44-7E9D-4A9F-BE49-9984E0859868}" srcOrd="0" destOrd="0" presId="urn:microsoft.com/office/officeart/2005/8/layout/bProcess2"/>
    <dgm:cxn modelId="{036DAC08-8CB5-4729-991B-BFFDB6C4311D}" type="presParOf" srcId="{4F6CAF94-146C-4585-8A41-D3CEBD866A09}" destId="{A94779B9-B299-4EB4-AA6E-1750F3179FB1}" srcOrd="1" destOrd="0" presId="urn:microsoft.com/office/officeart/2005/8/layout/bProcess2"/>
    <dgm:cxn modelId="{B14E264E-4425-4F78-93F9-4DCE1CDC172B}" type="presParOf" srcId="{D4D6D9D3-DAE2-4940-9D76-0833B74DA305}" destId="{3BBC37F7-E593-41B9-BA6E-C3C5CFDDB79C}" srcOrd="3" destOrd="0" presId="urn:microsoft.com/office/officeart/2005/8/layout/bProcess2"/>
    <dgm:cxn modelId="{BADDB2B3-B456-49E2-89FF-BB26BD1BE7E5}" type="presParOf" srcId="{D4D6D9D3-DAE2-4940-9D76-0833B74DA305}" destId="{C1051559-FBF1-4138-A3B4-6A253C6902D9}" srcOrd="4" destOrd="0" presId="urn:microsoft.com/office/officeart/2005/8/layout/bProcess2"/>
    <dgm:cxn modelId="{BC5EA910-6AA4-4D24-B9C1-C9AABE7DAD43}" type="presParOf" srcId="{C1051559-FBF1-4138-A3B4-6A253C6902D9}" destId="{0595A80B-0C12-4416-8CA2-BB7B8774C37A}" srcOrd="0" destOrd="0" presId="urn:microsoft.com/office/officeart/2005/8/layout/bProcess2"/>
    <dgm:cxn modelId="{1BC52C0B-9DE5-40B9-914D-45076EEECA39}" type="presParOf" srcId="{C1051559-FBF1-4138-A3B4-6A253C6902D9}" destId="{A58E9545-68C8-4C51-AF55-E208F12E910D}" srcOrd="1" destOrd="0" presId="urn:microsoft.com/office/officeart/2005/8/layout/bProcess2"/>
    <dgm:cxn modelId="{30C96D08-A98C-4345-B3D8-447A820FD01D}" type="presParOf" srcId="{D4D6D9D3-DAE2-4940-9D76-0833B74DA305}" destId="{889A69CB-DDCB-4263-998D-B094CD9F3AEE}" srcOrd="5" destOrd="0" presId="urn:microsoft.com/office/officeart/2005/8/layout/bProcess2"/>
    <dgm:cxn modelId="{C40916C1-AA49-4AB1-B481-79696BF040A6}" type="presParOf" srcId="{D4D6D9D3-DAE2-4940-9D76-0833B74DA305}" destId="{16315D35-773A-4D86-98D1-22FEED8D02CB}" srcOrd="6" destOrd="0" presId="urn:microsoft.com/office/officeart/2005/8/layout/bProcess2"/>
    <dgm:cxn modelId="{F88FCCD0-C44A-4A45-AFF6-84151D97CF20}" type="presParOf" srcId="{16315D35-773A-4D86-98D1-22FEED8D02CB}" destId="{7B025BBC-0A4E-4BD3-BC22-C310143A6E18}" srcOrd="0" destOrd="0" presId="urn:microsoft.com/office/officeart/2005/8/layout/bProcess2"/>
    <dgm:cxn modelId="{F57490FB-919A-460B-B162-808EA6C276A7}" type="presParOf" srcId="{16315D35-773A-4D86-98D1-22FEED8D02CB}" destId="{C5916505-C028-4252-BA11-52AFBC56992D}" srcOrd="1" destOrd="0" presId="urn:microsoft.com/office/officeart/2005/8/layout/bProcess2"/>
    <dgm:cxn modelId="{D6BC9FED-B58B-4A9E-937E-BDCD96DB5C82}" type="presParOf" srcId="{D4D6D9D3-DAE2-4940-9D76-0833B74DA305}" destId="{124E132E-20ED-402B-81BD-E0E4937D058B}" srcOrd="7" destOrd="0" presId="urn:microsoft.com/office/officeart/2005/8/layout/bProcess2"/>
    <dgm:cxn modelId="{408DEC44-76C2-4123-AF27-877FCDE7CBA9}" type="presParOf" srcId="{D4D6D9D3-DAE2-4940-9D76-0833B74DA305}" destId="{78D2D1AB-C35F-490A-A325-95F16515DF5E}" srcOrd="8" destOrd="0" presId="urn:microsoft.com/office/officeart/2005/8/layout/bProcess2"/>
    <dgm:cxn modelId="{648A44A3-E66E-49AA-8628-604C46EDD6E5}" type="presParOf" srcId="{78D2D1AB-C35F-490A-A325-95F16515DF5E}" destId="{B2117F3C-F57A-4382-B4A4-B32FB799A2FC}" srcOrd="0" destOrd="0" presId="urn:microsoft.com/office/officeart/2005/8/layout/bProcess2"/>
    <dgm:cxn modelId="{D8DAC002-B028-48BB-9FE9-8BBAAF48F96A}" type="presParOf" srcId="{78D2D1AB-C35F-490A-A325-95F16515DF5E}" destId="{A7404E99-EC47-4CCC-9A87-2609F45921C9}" srcOrd="1" destOrd="0" presId="urn:microsoft.com/office/officeart/2005/8/layout/bProcess2"/>
    <dgm:cxn modelId="{96D899BE-6CED-475E-BC80-C8C6D565875A}" type="presParOf" srcId="{D4D6D9D3-DAE2-4940-9D76-0833B74DA305}" destId="{B381B4E4-45B9-4EA9-858F-CE8FA55DFDCB}" srcOrd="9" destOrd="0" presId="urn:microsoft.com/office/officeart/2005/8/layout/bProcess2"/>
    <dgm:cxn modelId="{7BC67556-A1ED-4011-87FF-DA1687B6CDBB}" type="presParOf" srcId="{D4D6D9D3-DAE2-4940-9D76-0833B74DA305}" destId="{728A57BC-222E-413A-A36F-33CA03452E39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794F-D401-4D5F-8FCC-8A09722274BE}">
      <dsp:nvSpPr>
        <dsp:cNvPr id="0" name=""/>
        <dsp:cNvSpPr/>
      </dsp:nvSpPr>
      <dsp:spPr>
        <a:xfrm>
          <a:off x="1468653" y="341529"/>
          <a:ext cx="2909689" cy="2682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Intern interessentanalyse med gruppeintervjuer</a:t>
          </a:r>
          <a:endParaRPr lang="nb-NO" sz="1800" kern="1200" dirty="0"/>
        </a:p>
      </dsp:txBody>
      <dsp:txXfrm>
        <a:off x="1894767" y="734440"/>
        <a:ext cx="2057461" cy="1897141"/>
      </dsp:txXfrm>
    </dsp:sp>
    <dsp:sp modelId="{C23D3D8A-9FC9-4537-828E-EC545544125F}">
      <dsp:nvSpPr>
        <dsp:cNvPr id="0" name=""/>
        <dsp:cNvSpPr/>
      </dsp:nvSpPr>
      <dsp:spPr>
        <a:xfrm rot="10800000">
          <a:off x="2394683" y="3314611"/>
          <a:ext cx="1057629" cy="6150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779B9-B299-4EB4-AA6E-1750F3179FB1}">
      <dsp:nvSpPr>
        <dsp:cNvPr id="0" name=""/>
        <dsp:cNvSpPr/>
      </dsp:nvSpPr>
      <dsp:spPr>
        <a:xfrm>
          <a:off x="1481994" y="4184965"/>
          <a:ext cx="2883006" cy="2816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Ekstern interessentanalyse (leverandører)  med dialogkonferanse og en til en møter </a:t>
          </a:r>
        </a:p>
      </dsp:txBody>
      <dsp:txXfrm>
        <a:off x="1904200" y="4597375"/>
        <a:ext cx="2038594" cy="1991291"/>
      </dsp:txXfrm>
    </dsp:sp>
    <dsp:sp modelId="{3BBC37F7-E593-41B9-BA6E-C3C5CFDDB79C}">
      <dsp:nvSpPr>
        <dsp:cNvPr id="0" name=""/>
        <dsp:cNvSpPr/>
      </dsp:nvSpPr>
      <dsp:spPr>
        <a:xfrm rot="5400000">
          <a:off x="4895306" y="5285496"/>
          <a:ext cx="1057629" cy="6150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E9545-68C8-4C51-AF55-E208F12E910D}">
      <dsp:nvSpPr>
        <dsp:cNvPr id="0" name=""/>
        <dsp:cNvSpPr/>
      </dsp:nvSpPr>
      <dsp:spPr>
        <a:xfrm>
          <a:off x="6448425" y="4585251"/>
          <a:ext cx="2015539" cy="201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«Best </a:t>
          </a:r>
          <a:r>
            <a:rPr lang="nb-NO" sz="1400" kern="1200" dirty="0" err="1" smtClean="0"/>
            <a:t>practice</a:t>
          </a:r>
          <a:r>
            <a:rPr lang="nb-NO" sz="1400" kern="1200" dirty="0" smtClean="0"/>
            <a:t>» - erfaringer fra andre byer</a:t>
          </a:r>
          <a:endParaRPr lang="nb-NO" sz="1400" kern="1200" dirty="0"/>
        </a:p>
      </dsp:txBody>
      <dsp:txXfrm>
        <a:off x="6743594" y="4880420"/>
        <a:ext cx="1425201" cy="1425201"/>
      </dsp:txXfrm>
    </dsp:sp>
    <dsp:sp modelId="{889A69CB-DDCB-4263-998D-B094CD9F3AEE}">
      <dsp:nvSpPr>
        <dsp:cNvPr id="0" name=""/>
        <dsp:cNvSpPr/>
      </dsp:nvSpPr>
      <dsp:spPr>
        <a:xfrm>
          <a:off x="6927380" y="3228375"/>
          <a:ext cx="1057629" cy="6150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916505-C028-4252-BA11-52AFBC56992D}">
      <dsp:nvSpPr>
        <dsp:cNvPr id="0" name=""/>
        <dsp:cNvSpPr/>
      </dsp:nvSpPr>
      <dsp:spPr>
        <a:xfrm>
          <a:off x="6448425" y="505824"/>
          <a:ext cx="2015539" cy="201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Intern høring på rapport (anbefalinger)</a:t>
          </a:r>
          <a:endParaRPr lang="nb-NO" sz="1400" kern="1200" dirty="0"/>
        </a:p>
      </dsp:txBody>
      <dsp:txXfrm>
        <a:off x="6743594" y="800993"/>
        <a:ext cx="1425201" cy="1425201"/>
      </dsp:txXfrm>
    </dsp:sp>
    <dsp:sp modelId="{124E132E-20ED-402B-81BD-E0E4937D058B}">
      <dsp:nvSpPr>
        <dsp:cNvPr id="0" name=""/>
        <dsp:cNvSpPr/>
      </dsp:nvSpPr>
      <dsp:spPr>
        <a:xfrm rot="5400000">
          <a:off x="9211135" y="1206069"/>
          <a:ext cx="1057629" cy="6150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04E99-EC47-4CCC-9A87-2609F45921C9}">
      <dsp:nvSpPr>
        <dsp:cNvPr id="0" name=""/>
        <dsp:cNvSpPr/>
      </dsp:nvSpPr>
      <dsp:spPr>
        <a:xfrm>
          <a:off x="10981122" y="505824"/>
          <a:ext cx="2015539" cy="201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Dialogkonferanse for operatører – «ekstern høring»</a:t>
          </a:r>
          <a:endParaRPr lang="nb-NO" sz="1400" kern="1200" dirty="0"/>
        </a:p>
      </dsp:txBody>
      <dsp:txXfrm>
        <a:off x="11276291" y="800993"/>
        <a:ext cx="1425201" cy="1425201"/>
      </dsp:txXfrm>
    </dsp:sp>
    <dsp:sp modelId="{B381B4E4-45B9-4EA9-858F-CE8FA55DFDCB}">
      <dsp:nvSpPr>
        <dsp:cNvPr id="0" name=""/>
        <dsp:cNvSpPr/>
      </dsp:nvSpPr>
      <dsp:spPr>
        <a:xfrm rot="10775344">
          <a:off x="11473036" y="3012970"/>
          <a:ext cx="1057629" cy="61505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A57BC-222E-413A-A36F-33CA03452E39}">
      <dsp:nvSpPr>
        <dsp:cNvPr id="0" name=""/>
        <dsp:cNvSpPr/>
      </dsp:nvSpPr>
      <dsp:spPr>
        <a:xfrm>
          <a:off x="10771560" y="4084812"/>
          <a:ext cx="2488813" cy="2407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Styrebehandling og implementering</a:t>
          </a:r>
          <a:endParaRPr lang="nb-NO" sz="1800" kern="1200" dirty="0"/>
        </a:p>
      </dsp:txBody>
      <dsp:txXfrm>
        <a:off x="11136038" y="4437399"/>
        <a:ext cx="1759857" cy="1702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34056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 dirty="0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254" y="9469121"/>
            <a:ext cx="1185616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9150" y="1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500063"/>
            <a:ext cx="4948238" cy="3095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3724673"/>
            <a:ext cx="5335270" cy="5297408"/>
          </a:xfrm>
          <a:prstGeom prst="rect">
            <a:avLst/>
          </a:prstGeom>
        </p:spPr>
        <p:txBody>
          <a:bodyPr vert="horz" lIns="89675" tIns="44838" rIns="89675" bIns="44838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34056" y="9265920"/>
            <a:ext cx="2889938" cy="487680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54" y="9469121"/>
            <a:ext cx="1185616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88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731838"/>
            <a:ext cx="5849938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28588" indent="-280226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20905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9267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17628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465990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14353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362715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11076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5BBE655-B311-4910-8455-985D323D9A3C}" type="slidenum">
              <a:rPr lang="nb-NO" altLang="nb-NO" sz="1200"/>
              <a:pPr>
                <a:spcBef>
                  <a:spcPct val="0"/>
                </a:spcBef>
              </a:pPr>
              <a:t>4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407501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731838"/>
            <a:ext cx="5849938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28588" indent="-280226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20905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9267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17628" indent="-224181" defTabSz="1654892">
              <a:spcBef>
                <a:spcPct val="30000"/>
              </a:spcBef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465990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14353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362715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11076" indent="-224181" defTabSz="1654892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38CDF5C-95EA-4557-B272-8E9DEDE37776}" type="slidenum">
              <a:rPr lang="nb-NO" altLang="nb-NO" sz="1200"/>
              <a:pPr>
                <a:spcBef>
                  <a:spcPct val="0"/>
                </a:spcBef>
              </a:pPr>
              <a:t>5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33202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286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3539">
              <a:defRPr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3C466-93E5-4CF5-94F5-FB83856BF6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65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killeark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22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5" y="3692865"/>
            <a:ext cx="5269541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7" y="5690873"/>
            <a:ext cx="5269541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23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52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5860"/>
            </a:p>
          </p:txBody>
        </p:sp>
      </p:grpSp>
    </p:spTree>
    <p:extLst>
      <p:ext uri="{BB962C8B-B14F-4D97-AF65-F5344CB8AC3E}">
        <p14:creationId xmlns:p14="http://schemas.microsoft.com/office/powerpoint/2010/main" val="1234472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908473"/>
            <a:ext cx="14705822" cy="34881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7498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2057928"/>
            <a:ext cx="13811345" cy="903047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010708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75022" y="3220023"/>
            <a:ext cx="7051589" cy="585010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4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  <p:sldLayoutId id="2147483695" r:id="rId14"/>
    <p:sldLayoutId id="214748369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30.03.2016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5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lektivanbud.no/index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Konkurranseutsetting av </a:t>
            </a:r>
            <a:br>
              <a:rPr lang="nb-NO" dirty="0" smtClean="0"/>
            </a:br>
            <a:r>
              <a:rPr lang="nb-NO" dirty="0" smtClean="0"/>
              <a:t>minibusstjenester på Romerike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Presentasjon på dialogkonferanse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30.3.2016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0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for minibussanbud på Romerike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smtClean="0"/>
              <a:t>Dagens kontrakter ble inngått av SL med oppstart 1.8.2007.</a:t>
            </a:r>
          </a:p>
          <a:p>
            <a:endParaRPr lang="nb-NO" sz="3200" dirty="0" smtClean="0"/>
          </a:p>
          <a:p>
            <a:r>
              <a:rPr lang="nb-NO" sz="3200" dirty="0" smtClean="0"/>
              <a:t>I dag 4 kontrakter  (anbudspakker), samlet årlig </a:t>
            </a:r>
            <a:r>
              <a:rPr lang="nb-NO" sz="3200" dirty="0"/>
              <a:t>verdi 66,4 </a:t>
            </a:r>
            <a:r>
              <a:rPr lang="nb-NO" sz="3200" dirty="0" err="1" smtClean="0"/>
              <a:t>mill</a:t>
            </a:r>
            <a:r>
              <a:rPr lang="nb-NO" sz="3200" dirty="0" smtClean="0"/>
              <a:t> kr </a:t>
            </a:r>
            <a:r>
              <a:rPr lang="nb-NO" sz="3200" dirty="0"/>
              <a:t>(2015)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/>
              <a:t>Nedre Romerike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/>
              <a:t>Aurskog Høland, Sørum og 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/>
              <a:t>Gjerdrum, Nannestad og Hurdal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/>
              <a:t>Eidsvoll og Ullensaker</a:t>
            </a:r>
          </a:p>
          <a:p>
            <a:endParaRPr lang="nb-NO" sz="3200" dirty="0"/>
          </a:p>
          <a:p>
            <a:r>
              <a:rPr lang="nb-NO" sz="3200" dirty="0"/>
              <a:t>Dagens kontrakter utløper </a:t>
            </a:r>
            <a:r>
              <a:rPr lang="nb-NO" sz="3200" dirty="0" smtClean="0"/>
              <a:t>1.7.2017</a:t>
            </a:r>
          </a:p>
          <a:p>
            <a:r>
              <a:rPr lang="nb-NO" sz="3200" dirty="0" smtClean="0">
                <a:solidFill>
                  <a:srgbClr val="FF0000"/>
                </a:solidFill>
              </a:rPr>
              <a:t>Er dagens </a:t>
            </a:r>
            <a:r>
              <a:rPr lang="nb-NO" sz="3200" dirty="0">
                <a:solidFill>
                  <a:srgbClr val="FF0000"/>
                </a:solidFill>
              </a:rPr>
              <a:t>område inndeling </a:t>
            </a:r>
            <a:r>
              <a:rPr lang="nb-NO" sz="3200" dirty="0" smtClean="0">
                <a:solidFill>
                  <a:srgbClr val="FF0000"/>
                </a:solidFill>
              </a:rPr>
              <a:t>hensiktsmessig ?</a:t>
            </a:r>
            <a:endParaRPr lang="nb-NO" sz="3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3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000" dirty="0" smtClean="0"/>
              <a:t>Mulig prosedyre for konkurransen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0" y="2196505"/>
            <a:ext cx="14451171" cy="6553822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Vanlig åpent anbud (slik som sist i 2006) </a:t>
            </a:r>
            <a:r>
              <a:rPr lang="nb-NO" dirty="0" err="1" smtClean="0"/>
              <a:t>dvs</a:t>
            </a:r>
            <a:r>
              <a:rPr lang="nb-NO" dirty="0" smtClean="0"/>
              <a:t> uten forhandlinger</a:t>
            </a:r>
          </a:p>
          <a:p>
            <a:endParaRPr lang="nb-NO" dirty="0"/>
          </a:p>
          <a:p>
            <a:r>
              <a:rPr lang="nb-NO" dirty="0" smtClean="0"/>
              <a:t>Konkurranse med forhandling, blant annet fordi gir mulighet for avklaringer, innspill fra tilbyderne, oppretting av tilbud, samt at anskaffelsene er mer komplisert med ønske om alternativ miljøteknologi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FF0000"/>
                </a:solidFill>
              </a:rPr>
              <a:t>Hva ønsker operatørene ?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2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000" dirty="0" smtClean="0"/>
              <a:t>Mulig fremdriftsplan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744" y="2280311"/>
            <a:ext cx="14451171" cy="6658633"/>
          </a:xfrm>
        </p:spPr>
        <p:txBody>
          <a:bodyPr>
            <a:normAutofit lnSpcReduction="10000"/>
          </a:bodyPr>
          <a:lstStyle/>
          <a:p>
            <a:r>
              <a:rPr lang="nb-NO" b="1" dirty="0" smtClean="0"/>
              <a:t>Dialogkonferanse 30. </a:t>
            </a:r>
            <a:r>
              <a:rPr lang="nb-NO" b="1" dirty="0"/>
              <a:t>mars </a:t>
            </a:r>
            <a:r>
              <a:rPr lang="nb-NO" b="1" dirty="0" smtClean="0"/>
              <a:t>2016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dirty="0" smtClean="0"/>
              <a:t>April - Prekvalifisering utlyses (hvis kjøp etter forhandlinger)</a:t>
            </a:r>
          </a:p>
          <a:p>
            <a:endParaRPr lang="nb-NO" dirty="0" smtClean="0"/>
          </a:p>
          <a:p>
            <a:r>
              <a:rPr lang="nb-NO" dirty="0" smtClean="0"/>
              <a:t>Mai/juni - Utlyse konkurransegrunnlaget</a:t>
            </a:r>
          </a:p>
          <a:p>
            <a:endParaRPr lang="nb-NO" dirty="0"/>
          </a:p>
          <a:p>
            <a:r>
              <a:rPr lang="nb-NO" b="1" dirty="0"/>
              <a:t>T</a:t>
            </a:r>
            <a:r>
              <a:rPr lang="nb-NO" b="1" dirty="0" smtClean="0"/>
              <a:t>ilbudsfrist 10. august 2016</a:t>
            </a:r>
            <a:endParaRPr lang="nb-NO" b="1" dirty="0"/>
          </a:p>
          <a:p>
            <a:endParaRPr lang="nb-NO" dirty="0"/>
          </a:p>
          <a:p>
            <a:r>
              <a:rPr lang="nb-NO" dirty="0" smtClean="0"/>
              <a:t>Forhandlinger august</a:t>
            </a:r>
            <a:r>
              <a:rPr lang="nb-NO" dirty="0"/>
              <a:t> </a:t>
            </a:r>
            <a:r>
              <a:rPr lang="nb-NO" dirty="0" smtClean="0"/>
              <a:t>- september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Oktober/november - tildeling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8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000" dirty="0" smtClean="0"/>
              <a:t>Ny kontraktens varighet – noen muligheter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u="sng" dirty="0" smtClean="0"/>
              <a:t>Alternativ 1 : 7+1+1+1 år: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Tilsvarer vanlig kontakts tid for buss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Gir lang avskrivningstid med lavere årlige kostnader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Foretrekkes av bussoperatører</a:t>
            </a:r>
          </a:p>
          <a:p>
            <a:endParaRPr lang="nb-NO" sz="3200" dirty="0"/>
          </a:p>
          <a:p>
            <a:r>
              <a:rPr lang="nb-NO" sz="3200" u="sng" dirty="0" smtClean="0"/>
              <a:t>Alternativ 2: 5+1+1 år: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Lettere å få til kostnadseffektive serviceavtaler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Lettere å implementere krav til FF 2020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3200" dirty="0" smtClean="0"/>
              <a:t>Foretrekkes av operatører av minibuss ?</a:t>
            </a:r>
          </a:p>
          <a:p>
            <a:endParaRPr lang="nb-NO" sz="3200" dirty="0"/>
          </a:p>
          <a:p>
            <a:r>
              <a:rPr lang="nb-NO" sz="2800" u="sng" dirty="0" smtClean="0"/>
              <a:t>Andre alternativer ?</a:t>
            </a:r>
            <a:endParaRPr lang="nb-NO" sz="2800" u="sng" dirty="0"/>
          </a:p>
          <a:p>
            <a:endParaRPr lang="nb-NO" sz="2800" dirty="0" smtClean="0"/>
          </a:p>
          <a:p>
            <a:endParaRPr lang="nb-NO" sz="2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000" dirty="0" smtClean="0"/>
              <a:t>Mulige tildelingskriterier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0" y="2340521"/>
            <a:ext cx="14451171" cy="66247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FF0000"/>
              </a:buClr>
            </a:pPr>
            <a:r>
              <a:rPr lang="nb-NO" sz="4000" dirty="0" smtClean="0"/>
              <a:t>Mulig modell:</a:t>
            </a:r>
            <a:endParaRPr lang="nb-NO" sz="40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nb-NO" sz="3600" dirty="0" smtClean="0"/>
              <a:t>Pris </a:t>
            </a:r>
            <a:r>
              <a:rPr lang="nb-NO" sz="3600" dirty="0"/>
              <a:t>– 40%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nb-NO" sz="3600" dirty="0"/>
              <a:t>Kvalitet på tjenesten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nb-NO" sz="3600" dirty="0"/>
              <a:t>Kvalitet på bussmateriell og funksjonalitet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nb-NO" sz="3600" dirty="0"/>
              <a:t>Miljø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nb-NO" dirty="0"/>
          </a:p>
          <a:p>
            <a:pPr marL="457200" indent="-457200">
              <a:buClr>
                <a:srgbClr val="FF0000"/>
              </a:buClr>
            </a:pPr>
            <a:r>
              <a:rPr lang="nb-NO" sz="4000" dirty="0" smtClean="0"/>
              <a:t>Miljøkriteriet kan bestå </a:t>
            </a:r>
            <a:r>
              <a:rPr lang="nb-NO" sz="4000" dirty="0"/>
              <a:t>av:</a:t>
            </a:r>
          </a:p>
          <a:p>
            <a:pPr>
              <a:buClr>
                <a:srgbClr val="FF0000"/>
              </a:buClr>
            </a:pPr>
            <a:endParaRPr lang="nb-NO" dirty="0"/>
          </a:p>
          <a:p>
            <a:pPr marL="457200" indent="-457200">
              <a:buClr>
                <a:srgbClr val="FF0000"/>
              </a:buClr>
            </a:pPr>
            <a:r>
              <a:rPr lang="nb-NO" sz="3600" dirty="0"/>
              <a:t>Lavest mulig utslipp av klimagasser</a:t>
            </a:r>
          </a:p>
          <a:p>
            <a:pPr marL="457200" indent="-457200">
              <a:buClr>
                <a:srgbClr val="FF0000"/>
              </a:buClr>
            </a:pPr>
            <a:r>
              <a:rPr lang="nb-NO" sz="3600" dirty="0"/>
              <a:t>Lavest mulig utslipp av NOx og PM</a:t>
            </a:r>
          </a:p>
          <a:p>
            <a:pPr marL="457200" indent="-457200">
              <a:buClr>
                <a:srgbClr val="FF0000"/>
              </a:buClr>
            </a:pPr>
            <a:r>
              <a:rPr lang="nb-NO" sz="3600" dirty="0"/>
              <a:t>Andre miljøtiltak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6050" y="612330"/>
            <a:ext cx="14340561" cy="954706"/>
          </a:xfrm>
        </p:spPr>
        <p:txBody>
          <a:bodyPr/>
          <a:lstStyle/>
          <a:p>
            <a:r>
              <a:rPr lang="nb-NO" sz="5000" dirty="0" smtClean="0"/>
              <a:t>Miljø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0437" y="1836466"/>
            <a:ext cx="15049673" cy="7128791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Mulig høy vekting av miljø og/eller </a:t>
            </a:r>
            <a:r>
              <a:rPr lang="nb-NO" sz="3200" dirty="0" err="1" smtClean="0"/>
              <a:t>parallele</a:t>
            </a:r>
            <a:r>
              <a:rPr lang="nb-NO" sz="3200" dirty="0" smtClean="0"/>
              <a:t> </a:t>
            </a:r>
            <a:r>
              <a:rPr lang="nb-NO" sz="3200" dirty="0"/>
              <a:t>tilbud om </a:t>
            </a:r>
            <a:r>
              <a:rPr lang="nb-NO" sz="3200" dirty="0" smtClean="0"/>
              <a:t>elbusser i et ruteområde (anbudspakke).</a:t>
            </a:r>
          </a:p>
          <a:p>
            <a:r>
              <a:rPr lang="nb-NO" sz="3200" dirty="0" smtClean="0"/>
              <a:t>Det avgjøres om man vil forkaste eller gå videre med det parallelle tilbudet etter første forhandlingsrunde.</a:t>
            </a:r>
          </a:p>
          <a:p>
            <a:r>
              <a:rPr lang="nb-NO" sz="3200" dirty="0"/>
              <a:t>B</a:t>
            </a:r>
            <a:r>
              <a:rPr lang="nb-NO" sz="3200" dirty="0" smtClean="0"/>
              <a:t>ymessige områder på nedre Romerike/ Lillestrøm kan være egnet pga</a:t>
            </a:r>
            <a:r>
              <a:rPr lang="nb-NO" sz="3200" dirty="0"/>
              <a:t>.</a:t>
            </a:r>
            <a:r>
              <a:rPr lang="nb-NO" sz="3200" dirty="0" smtClean="0"/>
              <a:t> gunstig topografi og kortere avstander.</a:t>
            </a:r>
          </a:p>
          <a:p>
            <a:r>
              <a:rPr lang="nb-NO" sz="3200" dirty="0" smtClean="0"/>
              <a:t>Antall el-minibusser kan være et </a:t>
            </a:r>
            <a:r>
              <a:rPr lang="nb-NO" sz="3200" dirty="0" err="1" smtClean="0"/>
              <a:t>minimusantall</a:t>
            </a:r>
            <a:r>
              <a:rPr lang="nb-NO" sz="3200" dirty="0" smtClean="0"/>
              <a:t> eller avgjøres ved tildelingskriterier</a:t>
            </a:r>
          </a:p>
          <a:p>
            <a:r>
              <a:rPr lang="nb-NO" sz="3200" dirty="0" smtClean="0"/>
              <a:t>Merkostnad  ? mill. kr pr år</a:t>
            </a:r>
          </a:p>
          <a:p>
            <a:pPr marL="0" indent="0">
              <a:buNone/>
            </a:pPr>
            <a:endParaRPr lang="nb-NO" sz="3200" dirty="0" smtClean="0">
              <a:solidFill>
                <a:srgbClr val="FF0000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1" y="7165057"/>
            <a:ext cx="74496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Incitament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u="sng" dirty="0" smtClean="0"/>
              <a:t>Kvalitet- Kundetilfredshet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nb-NO" smtClean="0"/>
              <a:t>Relativ høy </a:t>
            </a:r>
            <a:r>
              <a:rPr lang="nb-NO" dirty="0" smtClean="0"/>
              <a:t>kundetilfredshet måling – 86%, men lavere enn tilsvarende måling for de ordinære kunder som er på ca. 95%.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nb-NO" dirty="0" smtClean="0"/>
              <a:t>Mulig for høye forventninger til spesialskyss fra foresatte ? </a:t>
            </a:r>
            <a:r>
              <a:rPr lang="nb-NO" dirty="0" err="1" smtClean="0"/>
              <a:t>Jfr</a:t>
            </a:r>
            <a:r>
              <a:rPr lang="nb-NO" dirty="0" smtClean="0"/>
              <a:t> vil gjerne at eleven skal bli hentet på hjemmeadressen, noe som ikke (alltid) er mulig med minibuss.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nb-NO" dirty="0" smtClean="0"/>
              <a:t>Mulig med kvalitetsforbedring</a:t>
            </a:r>
            <a:r>
              <a:rPr lang="nb-NO" dirty="0"/>
              <a:t> </a:t>
            </a:r>
            <a:r>
              <a:rPr lang="nb-NO" dirty="0" smtClean="0"/>
              <a:t>?</a:t>
            </a:r>
          </a:p>
          <a:p>
            <a:pPr>
              <a:buSzPct val="90000"/>
              <a:buFont typeface="Wingdings" panose="05000000000000000000" pitchFamily="2" charset="2"/>
              <a:buChar char="v"/>
            </a:pPr>
            <a:endParaRPr lang="nb-NO" dirty="0" smtClean="0"/>
          </a:p>
          <a:p>
            <a:pPr>
              <a:buSzPct val="90000"/>
            </a:pPr>
            <a:r>
              <a:rPr lang="nb-NO" u="sng" dirty="0" smtClean="0"/>
              <a:t>Effektivisering</a:t>
            </a:r>
            <a:endParaRPr lang="nb-NO" u="sng" dirty="0"/>
          </a:p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nb-NO" dirty="0" smtClean="0"/>
              <a:t>Forslag fra operatørene som fører til mer effektiv planlegging og bedret samspill ?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000" dirty="0" smtClean="0"/>
              <a:t>Antatt volum og samkjøring</a:t>
            </a:r>
            <a:endParaRPr lang="nb-NO" sz="5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skal gjøres beregninger på forventet volumvekst fra 2017 og ut kontraktsperiode basert på historiske tall sammenlignet med antatt befolkningsøkning i Akershus</a:t>
            </a:r>
          </a:p>
          <a:p>
            <a:endParaRPr lang="nb-NO" dirty="0" smtClean="0"/>
          </a:p>
          <a:p>
            <a:r>
              <a:rPr lang="nb-NO" dirty="0" smtClean="0"/>
              <a:t>Minibussene kan leies inn på deloppdrag morgen/ ettermiddag, kan utover dette: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Benyttes til bestillingstransport og servicelinjer for Ruter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Benyttes til annen transport i operatørenes regi.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5" name="Plassholder for innho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1"/>
          <a:stretch/>
        </p:blipFill>
        <p:spPr>
          <a:xfrm>
            <a:off x="4590877" y="7305046"/>
            <a:ext cx="626469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Godtgjørelse/ Økonomisk ramme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Utgangspunktet er dagens økonomiske ramme på 66,4 mill. kr pr år (2015 tall) med tillegg for volumøkning </a:t>
            </a:r>
            <a:r>
              <a:rPr lang="nb-NO" dirty="0" err="1" smtClean="0"/>
              <a:t>jfr</a:t>
            </a:r>
            <a:r>
              <a:rPr lang="nb-NO" dirty="0" smtClean="0"/>
              <a:t> befolkningsvekst</a:t>
            </a:r>
          </a:p>
          <a:p>
            <a:endParaRPr lang="nb-NO" dirty="0" smtClean="0"/>
          </a:p>
          <a:p>
            <a:r>
              <a:rPr lang="nb-NO" dirty="0"/>
              <a:t>Faktorer som </a:t>
            </a:r>
            <a:r>
              <a:rPr lang="nb-NO" dirty="0" smtClean="0"/>
              <a:t>KAN medfører økte kostnader i nye kontrakter: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Økt kjøring med minibuss i stedet for resttransport i utvalgte områder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Volum økning som følge av tilbudsutvidelse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Nytt materiell med krav om høyere </a:t>
            </a:r>
            <a:r>
              <a:rPr lang="nb-NO" dirty="0" err="1" smtClean="0"/>
              <a:t>Eurp</a:t>
            </a:r>
            <a:r>
              <a:rPr lang="nb-NO" dirty="0" smtClean="0"/>
              <a:t>-klasse (Euro VI 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Ruters generelle miljøkrav/ FF2020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Krav om elektriske minibusser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5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862685" y="3996705"/>
            <a:ext cx="51667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b-NO" dirty="0" err="1" smtClean="0"/>
              <a:t>Kontraktslengde</a:t>
            </a:r>
            <a:endParaRPr lang="nb-NO" dirty="0" smtClean="0"/>
          </a:p>
          <a:p>
            <a:pPr marL="457200" indent="-457200">
              <a:buFontTx/>
              <a:buChar char="-"/>
            </a:pPr>
            <a:r>
              <a:rPr lang="nb-NO" dirty="0" smtClean="0"/>
              <a:t>Områder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EL-Buss/Miljø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Incitamentsavtaler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Prosedyre/forhandlinger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Egne synspunkter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6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6050" y="1336433"/>
            <a:ext cx="11667968" cy="958614"/>
          </a:xfrm>
        </p:spPr>
        <p:txBody>
          <a:bodyPr/>
          <a:lstStyle/>
          <a:p>
            <a:r>
              <a:rPr lang="nb-NO" sz="4262" dirty="0"/>
              <a:t>Grunnleggende prinsipper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6" y="2391418"/>
            <a:ext cx="10574777" cy="5990076"/>
          </a:xfrm>
        </p:spPr>
        <p:txBody>
          <a:bodyPr>
            <a:normAutofit fontScale="92500" lnSpcReduction="10000"/>
          </a:bodyPr>
          <a:lstStyle/>
          <a:p>
            <a:r>
              <a:rPr lang="nb-NO" altLang="nb-NO" sz="3197" dirty="0"/>
              <a:t>Lov og forskrift om offentlig anskaffelse (LOA)</a:t>
            </a:r>
          </a:p>
          <a:p>
            <a:r>
              <a:rPr lang="nb-NO" altLang="nb-NO" sz="3197" dirty="0"/>
              <a:t>Forskrift om innkjøpsregler i forsyningssektor</a:t>
            </a:r>
          </a:p>
          <a:p>
            <a:endParaRPr lang="nb-NO" altLang="nb-NO" sz="3197" dirty="0"/>
          </a:p>
          <a:p>
            <a:r>
              <a:rPr lang="nb-NO" altLang="nb-NO" sz="3197" dirty="0"/>
              <a:t>Fri konkurranse</a:t>
            </a:r>
          </a:p>
          <a:p>
            <a:r>
              <a:rPr lang="nb-NO" altLang="nb-NO" sz="3197" dirty="0"/>
              <a:t>Likebehandling</a:t>
            </a:r>
          </a:p>
          <a:p>
            <a:r>
              <a:rPr lang="nb-NO" altLang="nb-NO" sz="3197" dirty="0"/>
              <a:t>Gjennomsiktighet</a:t>
            </a:r>
          </a:p>
          <a:p>
            <a:r>
              <a:rPr lang="nb-NO" altLang="nb-NO" sz="3197" dirty="0"/>
              <a:t>Forutberegnelighet</a:t>
            </a:r>
          </a:p>
          <a:p>
            <a:r>
              <a:rPr lang="nb-NO" altLang="nb-NO" sz="3197" dirty="0"/>
              <a:t>Etterprøvbart</a:t>
            </a:r>
          </a:p>
          <a:p>
            <a:r>
              <a:rPr lang="nb-NO" altLang="nb-NO" sz="3197" dirty="0"/>
              <a:t>Ikke omgå regelverket</a:t>
            </a:r>
          </a:p>
          <a:p>
            <a:r>
              <a:rPr lang="nb-NO" altLang="nb-NO" sz="3197" dirty="0"/>
              <a:t>Tildeling på grunnlag av objektive og ikke-diskriminerende prinsipper</a:t>
            </a:r>
          </a:p>
          <a:p>
            <a:endParaRPr lang="nb-NO" sz="3197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60" y="509737"/>
            <a:ext cx="5300078" cy="91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8470" y="756344"/>
            <a:ext cx="9670412" cy="8887569"/>
          </a:xfrm>
        </p:spPr>
        <p:txBody>
          <a:bodyPr>
            <a:normAutofit fontScale="92500" lnSpcReduction="20000"/>
          </a:bodyPr>
          <a:lstStyle/>
          <a:p>
            <a:r>
              <a:rPr lang="nb-NO" sz="3907" b="1" dirty="0" smtClean="0"/>
              <a:t>Ruters årlige </a:t>
            </a:r>
            <a:r>
              <a:rPr lang="nb-NO" sz="3907" b="1" dirty="0"/>
              <a:t>innkjøp </a:t>
            </a:r>
            <a:r>
              <a:rPr lang="nb-NO" sz="3907" b="1" dirty="0" smtClean="0"/>
              <a:t>utgjør </a:t>
            </a:r>
            <a:r>
              <a:rPr lang="nb-NO" sz="3907" b="1" dirty="0" err="1" smtClean="0"/>
              <a:t>ca</a:t>
            </a:r>
            <a:r>
              <a:rPr lang="nb-NO" sz="3907" b="1" dirty="0" smtClean="0"/>
              <a:t> 5 </a:t>
            </a:r>
            <a:r>
              <a:rPr lang="nb-NO" sz="3907" b="1" dirty="0"/>
              <a:t>milliarder </a:t>
            </a:r>
            <a:r>
              <a:rPr lang="nb-NO" sz="3907" b="1" dirty="0" smtClean="0"/>
              <a:t>kr</a:t>
            </a:r>
          </a:p>
          <a:p>
            <a:endParaRPr lang="nb-NO" sz="3907" dirty="0"/>
          </a:p>
          <a:p>
            <a:pPr marL="536746" lvl="1"/>
            <a:r>
              <a:rPr lang="nb-NO" dirty="0" smtClean="0"/>
              <a:t>Bruttokontrakter (buss-, båt-, og spesialtransport)</a:t>
            </a:r>
            <a:r>
              <a:rPr lang="nb-NO" dirty="0"/>
              <a:t> </a:t>
            </a:r>
            <a:endParaRPr lang="nb-NO" dirty="0" smtClean="0"/>
          </a:p>
          <a:p>
            <a:pPr marL="1073494" lvl="2"/>
            <a:r>
              <a:rPr lang="nb-NO" dirty="0"/>
              <a:t>G</a:t>
            </a:r>
            <a:r>
              <a:rPr lang="nb-NO" dirty="0" smtClean="0"/>
              <a:t>odtgjørelse </a:t>
            </a:r>
            <a:r>
              <a:rPr lang="nb-NO" dirty="0"/>
              <a:t>for produksjon og kapitalkostnader + </a:t>
            </a:r>
            <a:r>
              <a:rPr lang="nb-NO" dirty="0" smtClean="0"/>
              <a:t>incitament/bonus/malus på </a:t>
            </a:r>
            <a:r>
              <a:rPr lang="nb-NO" dirty="0"/>
              <a:t>opptil </a:t>
            </a:r>
            <a:r>
              <a:rPr lang="nb-NO" dirty="0" smtClean="0"/>
              <a:t>10 %</a:t>
            </a:r>
          </a:p>
          <a:p>
            <a:pPr marL="1073494" lvl="2"/>
            <a:r>
              <a:rPr lang="nb-NO" dirty="0" smtClean="0"/>
              <a:t>28 busskontrakter, årlig </a:t>
            </a:r>
            <a:r>
              <a:rPr lang="nb-NO" dirty="0" err="1" smtClean="0"/>
              <a:t>kontraktsbeløp</a:t>
            </a:r>
            <a:r>
              <a:rPr lang="nb-NO" dirty="0" smtClean="0"/>
              <a:t> 2 - 280 </a:t>
            </a:r>
            <a:r>
              <a:rPr lang="nb-NO" dirty="0" err="1" smtClean="0"/>
              <a:t>mill</a:t>
            </a:r>
            <a:r>
              <a:rPr lang="nb-NO" dirty="0" smtClean="0"/>
              <a:t> kr, sum </a:t>
            </a:r>
            <a:r>
              <a:rPr lang="nb-NO" dirty="0" err="1" smtClean="0"/>
              <a:t>ca</a:t>
            </a:r>
            <a:r>
              <a:rPr lang="nb-NO" dirty="0" smtClean="0"/>
              <a:t> 2,2 milliarder</a:t>
            </a:r>
          </a:p>
          <a:p>
            <a:pPr marL="1073494" lvl="2"/>
            <a:r>
              <a:rPr lang="nb-NO" dirty="0" smtClean="0"/>
              <a:t>4 båtkontrakter, årlig </a:t>
            </a:r>
            <a:r>
              <a:rPr lang="nb-NO" dirty="0" err="1" smtClean="0"/>
              <a:t>kontraktsbeløp</a:t>
            </a:r>
            <a:r>
              <a:rPr lang="nb-NO" dirty="0" smtClean="0"/>
              <a:t> 25 – 130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pPr marL="1073494" lvl="2"/>
            <a:r>
              <a:rPr lang="nb-NO" dirty="0" smtClean="0"/>
              <a:t>18 spesialtransportkontrakter, årlig </a:t>
            </a:r>
            <a:r>
              <a:rPr lang="nb-NO" dirty="0" err="1" smtClean="0"/>
              <a:t>kontraktsbeløp</a:t>
            </a:r>
            <a:r>
              <a:rPr lang="nb-NO" dirty="0" smtClean="0"/>
              <a:t> 1 – 40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pPr marL="1073494" lvl="2"/>
            <a:endParaRPr lang="nb-NO" dirty="0" smtClean="0"/>
          </a:p>
          <a:p>
            <a:pPr marL="536746" lvl="1"/>
            <a:r>
              <a:rPr lang="nb-NO" dirty="0" smtClean="0"/>
              <a:t>Prisavtaler - buss </a:t>
            </a:r>
          </a:p>
          <a:p>
            <a:pPr marL="1073494" lvl="2"/>
            <a:r>
              <a:rPr lang="nb-NO" dirty="0" smtClean="0"/>
              <a:t>Et par avtaler, årlig </a:t>
            </a:r>
            <a:r>
              <a:rPr lang="nb-NO" dirty="0" err="1" smtClean="0"/>
              <a:t>kontraktsbeløp</a:t>
            </a:r>
            <a:r>
              <a:rPr lang="nb-NO" dirty="0" smtClean="0"/>
              <a:t> 0,1 – 1 </a:t>
            </a:r>
            <a:r>
              <a:rPr lang="nb-NO" dirty="0" err="1" smtClean="0"/>
              <a:t>mill</a:t>
            </a:r>
            <a:r>
              <a:rPr lang="nb-NO" dirty="0" smtClean="0"/>
              <a:t> kr</a:t>
            </a:r>
          </a:p>
          <a:p>
            <a:pPr marL="536748" lvl="2" indent="0">
              <a:buNone/>
            </a:pPr>
            <a:endParaRPr lang="nb-NO" dirty="0" smtClean="0"/>
          </a:p>
          <a:p>
            <a:pPr marL="536746" lvl="1"/>
            <a:r>
              <a:rPr lang="nb-NO" dirty="0" smtClean="0"/>
              <a:t>Alle de andre vare og tjenesteanskaffelsene (</a:t>
            </a:r>
            <a:r>
              <a:rPr lang="nb-NO" dirty="0" err="1" smtClean="0"/>
              <a:t>adminstrative</a:t>
            </a:r>
            <a:r>
              <a:rPr lang="nb-NO" dirty="0" smtClean="0"/>
              <a:t> kjøp)</a:t>
            </a:r>
          </a:p>
          <a:p>
            <a:pPr marL="1145704" lvl="2" indent="-608956"/>
            <a:r>
              <a:rPr lang="nb-NO" dirty="0" err="1" smtClean="0"/>
              <a:t>Konsulenttjenster</a:t>
            </a:r>
            <a:endParaRPr lang="nb-NO" dirty="0" smtClean="0"/>
          </a:p>
          <a:p>
            <a:pPr marL="1145704" lvl="2" indent="-608956"/>
            <a:r>
              <a:rPr lang="nb-NO" dirty="0" smtClean="0"/>
              <a:t>IT-anskaffelser</a:t>
            </a:r>
          </a:p>
          <a:p>
            <a:pPr marL="1145704" lvl="2" indent="-608956"/>
            <a:r>
              <a:rPr lang="nb-NO" dirty="0" smtClean="0">
                <a:solidFill>
                  <a:srgbClr val="C00000"/>
                </a:solidFill>
              </a:rPr>
              <a:t>div</a:t>
            </a:r>
          </a:p>
          <a:p>
            <a:pPr marL="0" lvl="1" indent="0">
              <a:buNone/>
            </a:pPr>
            <a:endParaRPr lang="nb-NO" dirty="0"/>
          </a:p>
          <a:p>
            <a:pPr marL="536746" lvl="1"/>
            <a:r>
              <a:rPr lang="nb-NO" dirty="0" smtClean="0"/>
              <a:t>Direktekjøp skinnegående rutetransport - ikke besluttet konkurranseutsatt – Målbasert avtale med Sporveien: </a:t>
            </a:r>
          </a:p>
          <a:p>
            <a:pPr marL="1073494" lvl="2"/>
            <a:r>
              <a:rPr lang="nb-NO" dirty="0" smtClean="0"/>
              <a:t>T-bane 1.568,7 millioner kroner</a:t>
            </a:r>
          </a:p>
          <a:p>
            <a:pPr marL="1073494" lvl="2"/>
            <a:r>
              <a:rPr lang="nb-NO" dirty="0" smtClean="0"/>
              <a:t>Trikk 762 millioner kroner</a:t>
            </a:r>
          </a:p>
          <a:p>
            <a:pPr marL="536746" lvl="1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r="14406"/>
          <a:stretch/>
        </p:blipFill>
        <p:spPr>
          <a:xfrm>
            <a:off x="11073781" y="509737"/>
            <a:ext cx="5164757" cy="91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/>
          </p:nvPr>
        </p:nvSpPr>
        <p:spPr>
          <a:xfrm>
            <a:off x="1085173" y="953760"/>
            <a:ext cx="14341438" cy="765410"/>
          </a:xfrm>
        </p:spPr>
        <p:txBody>
          <a:bodyPr/>
          <a:lstStyle/>
          <a:p>
            <a:pPr eaLnBrk="1" hangingPunct="1"/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4795" dirty="0"/>
              <a:t/>
            </a:r>
            <a:br>
              <a:rPr lang="nb-NO" altLang="nb-NO" sz="4795" dirty="0"/>
            </a:br>
            <a:r>
              <a:rPr lang="nb-NO" altLang="nb-NO" sz="4795" dirty="0"/>
              <a:t>Arenaer for «dialog» med markedet </a:t>
            </a: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1085173" y="1719170"/>
            <a:ext cx="14450736" cy="6662453"/>
          </a:xfrm>
        </p:spPr>
        <p:txBody>
          <a:bodyPr/>
          <a:lstStyle/>
          <a:p>
            <a:pPr>
              <a:defRPr/>
            </a:pPr>
            <a:endParaRPr lang="nb-NO" sz="3552" dirty="0" smtClean="0"/>
          </a:p>
          <a:p>
            <a:pPr>
              <a:defRPr/>
            </a:pPr>
            <a:r>
              <a:rPr lang="nb-NO" sz="3552" dirty="0" err="1" smtClean="0"/>
              <a:t>Debreefingsmøter</a:t>
            </a:r>
            <a:r>
              <a:rPr lang="nb-NO" sz="3552" dirty="0" smtClean="0"/>
              <a:t> </a:t>
            </a:r>
            <a:r>
              <a:rPr lang="nb-NO" sz="3552" dirty="0" err="1"/>
              <a:t>ifm</a:t>
            </a:r>
            <a:r>
              <a:rPr lang="nb-NO" sz="3552" dirty="0"/>
              <a:t> siste anbud/konkurranse</a:t>
            </a:r>
          </a:p>
          <a:p>
            <a:pPr>
              <a:defRPr/>
            </a:pPr>
            <a:r>
              <a:rPr lang="nb-NO" sz="3552" dirty="0"/>
              <a:t>Bransjesamlinger mv. </a:t>
            </a:r>
          </a:p>
          <a:p>
            <a:pPr>
              <a:defRPr/>
            </a:pPr>
            <a:r>
              <a:rPr lang="nb-NO" sz="3552" dirty="0"/>
              <a:t>Dialogkonferanser- særemner </a:t>
            </a:r>
            <a:r>
              <a:rPr lang="nb-NO" sz="3552" dirty="0" err="1"/>
              <a:t>ift</a:t>
            </a:r>
            <a:r>
              <a:rPr lang="nb-NO" sz="3552" dirty="0"/>
              <a:t> bussanbudet eks miljø</a:t>
            </a:r>
          </a:p>
          <a:p>
            <a:pPr>
              <a:defRPr/>
            </a:pPr>
            <a:r>
              <a:rPr lang="nb-NO" sz="3552" b="1" dirty="0"/>
              <a:t>Dialogkonferanser for selve bussanbudet  </a:t>
            </a:r>
          </a:p>
          <a:p>
            <a:pPr>
              <a:defRPr/>
            </a:pPr>
            <a:r>
              <a:rPr lang="nb-NO" sz="3552" dirty="0"/>
              <a:t>Dialogkonferanser for tilstøtende konkurranser</a:t>
            </a:r>
          </a:p>
          <a:p>
            <a:pPr>
              <a:defRPr/>
            </a:pPr>
            <a:r>
              <a:rPr lang="nb-NO" sz="3552" dirty="0"/>
              <a:t>Evt. 1 til 1 møter </a:t>
            </a:r>
          </a:p>
          <a:p>
            <a:pPr>
              <a:defRPr/>
            </a:pPr>
            <a:r>
              <a:rPr lang="nb-NO" sz="3552" dirty="0" err="1"/>
              <a:t>Tilbudskonferanse</a:t>
            </a:r>
            <a:r>
              <a:rPr lang="nb-NO" sz="3552" dirty="0"/>
              <a:t>/befaringer (</a:t>
            </a:r>
            <a:r>
              <a:rPr lang="nb-NO" sz="3552" dirty="0" err="1"/>
              <a:t>iløpet</a:t>
            </a:r>
            <a:r>
              <a:rPr lang="nb-NO" sz="3552" dirty="0"/>
              <a:t> av konkurransen)</a:t>
            </a:r>
          </a:p>
          <a:p>
            <a:pPr>
              <a:defRPr/>
            </a:pPr>
            <a:r>
              <a:rPr lang="nb-NO" sz="3552" dirty="0"/>
              <a:t>Forhandlinger med </a:t>
            </a:r>
            <a:r>
              <a:rPr lang="nb-NO" sz="3552" dirty="0" err="1"/>
              <a:t>tilbyderene</a:t>
            </a:r>
            <a:endParaRPr lang="nb-NO" sz="3552" dirty="0"/>
          </a:p>
          <a:p>
            <a:pPr marL="0" indent="0">
              <a:buNone/>
              <a:defRPr/>
            </a:pPr>
            <a:r>
              <a:rPr lang="nb-NO" sz="3552" b="1" dirty="0"/>
              <a:t> </a:t>
            </a:r>
            <a:endParaRPr lang="nb-NO" sz="3552" dirty="0"/>
          </a:p>
          <a:p>
            <a:pPr marL="0" indent="0">
              <a:buNone/>
              <a:defRPr/>
            </a:pPr>
            <a:endParaRPr lang="nb-NO" altLang="nb-NO" dirty="0" smtClean="0"/>
          </a:p>
          <a:p>
            <a:pPr eaLnBrk="1" hangingPunct="1">
              <a:defRPr/>
            </a:pPr>
            <a:endParaRPr lang="nb-NO" altLang="nb-NO" dirty="0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4B237C-30DC-46B3-A4E8-752E52CC3321}" type="slidenum">
              <a:rPr lang="nb-NO" altLang="nb-NO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911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/>
            </a:r>
            <a:br>
              <a:rPr lang="nb-NO" altLang="nb-NO" sz="5505" dirty="0"/>
            </a:br>
            <a:r>
              <a:rPr lang="nb-NO" altLang="nb-NO" sz="5505" dirty="0"/>
              <a:t>Ruters dialogkonferanser:</a:t>
            </a:r>
            <a:r>
              <a:rPr lang="nb-NO" altLang="nb-NO" sz="4795" u="sng" dirty="0"/>
              <a:t> </a:t>
            </a:r>
          </a:p>
        </p:txBody>
      </p:sp>
      <p:sp>
        <p:nvSpPr>
          <p:cNvPr id="37891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Bussmateriell: 11. jan 2013 og 18. nov 2013</a:t>
            </a:r>
          </a:p>
          <a:p>
            <a:pPr eaLnBrk="1" hangingPunct="1"/>
            <a:r>
              <a:rPr lang="nb-NO" altLang="nb-NO" dirty="0" smtClean="0"/>
              <a:t>Bussanlegg: 23. </a:t>
            </a:r>
            <a:r>
              <a:rPr lang="nb-NO" altLang="nb-NO" dirty="0" err="1" smtClean="0"/>
              <a:t>sept</a:t>
            </a:r>
            <a:r>
              <a:rPr lang="nb-NO" altLang="nb-NO" dirty="0" smtClean="0"/>
              <a:t> 2013</a:t>
            </a:r>
          </a:p>
          <a:p>
            <a:pPr eaLnBrk="1" hangingPunct="1"/>
            <a:r>
              <a:rPr lang="nb-NO" altLang="nb-NO" dirty="0" smtClean="0"/>
              <a:t>Bussanbud: 25. nov 2013 (Follo/Østensjø), 26. </a:t>
            </a:r>
            <a:r>
              <a:rPr lang="nb-NO" altLang="nb-NO" dirty="0" err="1" smtClean="0"/>
              <a:t>sept</a:t>
            </a:r>
            <a:r>
              <a:rPr lang="nb-NO" altLang="nb-NO" dirty="0" smtClean="0"/>
              <a:t> 2014 (Nittedal), 25. mars 2015 (Indre by, linje 25, Nittedal), Indre by og Linje 25</a:t>
            </a:r>
          </a:p>
          <a:p>
            <a:pPr eaLnBrk="1" hangingPunct="1"/>
            <a:r>
              <a:rPr lang="nb-NO" altLang="nb-NO" dirty="0" smtClean="0"/>
              <a:t>Minibuss/Spesialtransportanbud </a:t>
            </a:r>
          </a:p>
          <a:p>
            <a:pPr eaLnBrk="1" hangingPunct="1"/>
            <a:r>
              <a:rPr lang="nb-NO" altLang="nb-NO" dirty="0" smtClean="0"/>
              <a:t>Båtanbud (</a:t>
            </a:r>
            <a:r>
              <a:rPr lang="nb-NO" altLang="nb-NO" dirty="0" err="1" smtClean="0"/>
              <a:t>øyfergene</a:t>
            </a:r>
            <a:r>
              <a:rPr lang="nb-NO" altLang="nb-NO" dirty="0" smtClean="0"/>
              <a:t>/badebåter)</a:t>
            </a:r>
          </a:p>
          <a:p>
            <a:pPr eaLnBrk="1" hangingPunct="1"/>
            <a:r>
              <a:rPr lang="nb-NO" altLang="nb-NO" dirty="0" err="1" smtClean="0"/>
              <a:t>Div</a:t>
            </a:r>
            <a:r>
              <a:rPr lang="nb-NO" altLang="nb-NO" dirty="0" smtClean="0"/>
              <a:t> andre dialogkonferanser </a:t>
            </a:r>
            <a:r>
              <a:rPr lang="nb-NO" altLang="nb-NO" dirty="0" err="1" smtClean="0"/>
              <a:t>ifm</a:t>
            </a:r>
            <a:r>
              <a:rPr lang="nb-NO" altLang="nb-NO" dirty="0" smtClean="0"/>
              <a:t> administrative kjøp (billettkontroll, IT-anskaffelser mv)</a:t>
            </a:r>
          </a:p>
          <a:p>
            <a:r>
              <a:rPr lang="nb-NO" altLang="nb-NO" dirty="0" smtClean="0"/>
              <a:t>Se Ruters </a:t>
            </a:r>
            <a:r>
              <a:rPr lang="nb-NO" altLang="nb-NO" dirty="0" err="1" smtClean="0"/>
              <a:t>anbudsweb</a:t>
            </a:r>
            <a:r>
              <a:rPr lang="nb-NO" altLang="nb-NO" dirty="0" smtClean="0"/>
              <a:t>  https</a:t>
            </a:r>
            <a:r>
              <a:rPr lang="nb-NO" altLang="nb-NO" dirty="0"/>
              <a:t>://</a:t>
            </a:r>
            <a:r>
              <a:rPr lang="nb-NO" altLang="nb-NO" dirty="0" smtClean="0"/>
              <a:t>ruter.no/kollektivanbud/moter/</a:t>
            </a:r>
            <a:r>
              <a:rPr lang="nb-NO" altLang="nb-NO" dirty="0" smtClean="0">
                <a:hlinkClick r:id="rId3"/>
              </a:rPr>
              <a:t>anbud.no/index.asp</a:t>
            </a:r>
            <a:endParaRPr lang="nb-NO" altLang="nb-NO" dirty="0" smtClean="0"/>
          </a:p>
          <a:p>
            <a:pPr eaLnBrk="1" hangingPunct="1"/>
            <a:endParaRPr lang="nb-NO" altLang="nb-NO" dirty="0" smtClean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62F8BD-37CF-486E-A052-D0C29683876A}" type="slidenum">
              <a:rPr lang="nb-NO" altLang="nb-NO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416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262" dirty="0"/>
              <a:t>Anbudsprosessen – eks fra et </a:t>
            </a:r>
            <a:br>
              <a:rPr lang="nb-NO" sz="4262" dirty="0"/>
            </a:br>
            <a:r>
              <a:rPr lang="nb-NO" sz="4262" dirty="0" err="1"/>
              <a:t>bussanbud</a:t>
            </a:r>
            <a:r>
              <a:rPr lang="nb-NO" sz="4262" dirty="0"/>
              <a:t> (Follo – Østensjø)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6" y="2391417"/>
            <a:ext cx="8906081" cy="7005887"/>
          </a:xfrm>
        </p:spPr>
        <p:txBody>
          <a:bodyPr>
            <a:normAutofit fontScale="77500" lnSpcReduction="20000"/>
          </a:bodyPr>
          <a:lstStyle/>
          <a:p>
            <a:r>
              <a:rPr lang="nb-NO" sz="3197" dirty="0"/>
              <a:t>Oktober 2013 etablering av anbudsgruppe i Ruter (6 personer)</a:t>
            </a:r>
          </a:p>
          <a:p>
            <a:r>
              <a:rPr lang="nb-NO" sz="3197" dirty="0"/>
              <a:t>25. november 2013 dialogkonferanse med alle tilbydere og bussleverandører</a:t>
            </a:r>
          </a:p>
          <a:p>
            <a:r>
              <a:rPr lang="nb-NO" sz="3197" dirty="0" smtClean="0"/>
              <a:t>20</a:t>
            </a:r>
            <a:r>
              <a:rPr lang="nb-NO" sz="3197" dirty="0"/>
              <a:t>. desember 2013 - kunngjøre anbudene Follo-Østensjø dvs. kvalifiseringsdokumentet lyses ut</a:t>
            </a:r>
          </a:p>
          <a:p>
            <a:r>
              <a:rPr lang="nb-NO" sz="3197" dirty="0"/>
              <a:t>primo februar 2014 – kvalifikasjonssøknader </a:t>
            </a:r>
            <a:r>
              <a:rPr lang="nb-NO" sz="3197" dirty="0" smtClean="0"/>
              <a:t>avgjøres </a:t>
            </a:r>
            <a:r>
              <a:rPr lang="nb-NO" sz="3197" dirty="0"/>
              <a:t>(alle 6 søknader innvilget)</a:t>
            </a:r>
          </a:p>
          <a:p>
            <a:r>
              <a:rPr lang="nb-NO" sz="3197" dirty="0" smtClean="0"/>
              <a:t>19</a:t>
            </a:r>
            <a:r>
              <a:rPr lang="nb-NO" sz="3197" dirty="0"/>
              <a:t>. februar 2014 – konkurransegrunnlagene offentliggjøres</a:t>
            </a:r>
          </a:p>
          <a:p>
            <a:r>
              <a:rPr lang="nb-NO" sz="3197" dirty="0"/>
              <a:t>10. mars 2014 – </a:t>
            </a:r>
            <a:r>
              <a:rPr lang="nb-NO" sz="3197" dirty="0" err="1"/>
              <a:t>tilbudskonferranse</a:t>
            </a:r>
            <a:endParaRPr lang="nb-NO" sz="3197" dirty="0"/>
          </a:p>
          <a:p>
            <a:r>
              <a:rPr lang="nb-NO" sz="3197" dirty="0"/>
              <a:t>23. april 2014 - tilbudsfrist</a:t>
            </a:r>
          </a:p>
          <a:p>
            <a:r>
              <a:rPr lang="nb-NO" sz="3197" dirty="0"/>
              <a:t>Mai og juni 2014 - forhandling med tilbyderne og evalueringer</a:t>
            </a:r>
          </a:p>
          <a:p>
            <a:r>
              <a:rPr lang="nb-NO" sz="3197" dirty="0"/>
              <a:t>26. juni 2014 – styremøte - tildeling av kontrakt - 2 ukers klagefrist</a:t>
            </a:r>
          </a:p>
          <a:p>
            <a:r>
              <a:rPr lang="nb-NO" sz="3197" dirty="0"/>
              <a:t>10. juli 2014 signering av kontrakter med operatørene</a:t>
            </a:r>
          </a:p>
          <a:p>
            <a:r>
              <a:rPr lang="nb-NO" sz="3197" dirty="0"/>
              <a:t>21. juni 2015 – oppstart Follo-kontraktene</a:t>
            </a:r>
          </a:p>
          <a:p>
            <a:r>
              <a:rPr lang="nb-NO" sz="3197" dirty="0"/>
              <a:t>16. august 2015 oppstart Østensjø-kontrakten</a:t>
            </a:r>
          </a:p>
          <a:p>
            <a:pPr marL="0" indent="0">
              <a:buNone/>
            </a:pPr>
            <a:endParaRPr lang="nb-NO" sz="3197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16" y="509736"/>
            <a:ext cx="5424124" cy="913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897317" y="1407768"/>
            <a:ext cx="14341221" cy="7485481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Utfordringer </a:t>
            </a:r>
            <a:r>
              <a:rPr lang="nb-NO" dirty="0"/>
              <a:t>med nye typer </a:t>
            </a:r>
            <a:r>
              <a:rPr lang="nb-NO" dirty="0" smtClean="0"/>
              <a:t>tjenestekjøp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Utvikling av nye forretningsmodeller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1086049" y="1336433"/>
            <a:ext cx="13081891" cy="3452360"/>
          </a:xfrm>
          <a:prstGeom prst="rect">
            <a:avLst/>
          </a:prstGeom>
        </p:spPr>
        <p:txBody>
          <a:bodyPr/>
          <a:lstStyle>
            <a:lvl1pPr algn="l" defTabSz="168908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4262" dirty="0"/>
          </a:p>
        </p:txBody>
      </p:sp>
    </p:spTree>
    <p:extLst>
      <p:ext uri="{BB962C8B-B14F-4D97-AF65-F5344CB8AC3E}">
        <p14:creationId xmlns:p14="http://schemas.microsoft.com/office/powerpoint/2010/main" val="25633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6050" y="1336433"/>
            <a:ext cx="9656368" cy="958614"/>
          </a:xfrm>
        </p:spPr>
        <p:txBody>
          <a:bodyPr/>
          <a:lstStyle/>
          <a:p>
            <a:r>
              <a:rPr lang="nb-NO" sz="4262" dirty="0"/>
              <a:t>Utfordringer med nye typer tjenestekjøp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6" y="2391418"/>
            <a:ext cx="9853065" cy="5990076"/>
          </a:xfrm>
        </p:spPr>
        <p:txBody>
          <a:bodyPr>
            <a:normAutofit fontScale="70000" lnSpcReduction="20000"/>
          </a:bodyPr>
          <a:lstStyle/>
          <a:p>
            <a:r>
              <a:rPr lang="nb-NO" altLang="nb-NO" sz="3197" dirty="0"/>
              <a:t>Er dagens lovverk tilpasset den teknologiske utvikling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Eks </a:t>
            </a:r>
            <a:r>
              <a:rPr lang="nb-NO" altLang="nb-NO" sz="3197" dirty="0" err="1"/>
              <a:t>Uber</a:t>
            </a:r>
            <a:r>
              <a:rPr lang="nb-NO" altLang="nb-NO" sz="3197" dirty="0"/>
              <a:t> og dagens lovverk/løyvebestemmelser for «kjøring mot vederlag»</a:t>
            </a:r>
          </a:p>
          <a:p>
            <a:endParaRPr lang="nb-NO" altLang="nb-NO" sz="3197" dirty="0"/>
          </a:p>
          <a:p>
            <a:r>
              <a:rPr lang="nb-NO" altLang="nb-NO" sz="3197" dirty="0"/>
              <a:t>Lov og forskrift om offentlig anskaffelse er i stadig utvikling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eks Forenklingsutvalget, ny EU-direktiver mv </a:t>
            </a:r>
          </a:p>
          <a:p>
            <a:pPr marL="0" indent="0">
              <a:buNone/>
            </a:pPr>
            <a:endParaRPr lang="nb-NO" altLang="nb-NO" sz="3197" dirty="0"/>
          </a:p>
          <a:p>
            <a:r>
              <a:rPr lang="nb-NO" altLang="nb-NO" sz="3197" dirty="0"/>
              <a:t>Mer bruk av innovative anskaffelser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Krever mer dialog med markedet, leverandører og sluttbrukere</a:t>
            </a:r>
          </a:p>
          <a:p>
            <a:pPr marL="0" indent="0">
              <a:buNone/>
            </a:pPr>
            <a:endParaRPr lang="nb-NO" altLang="nb-NO" sz="3197" dirty="0"/>
          </a:p>
          <a:p>
            <a:r>
              <a:rPr lang="nb-NO" altLang="nb-NO" sz="3197" dirty="0"/>
              <a:t>Mer bruk av minimumskrav versus tildelingskriterier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Eks samarbeidsavtaler slik som prisavtaler (takstavtaler)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Eks avtaler om betalingsformidling (</a:t>
            </a:r>
            <a:r>
              <a:rPr lang="nb-NO" altLang="nb-NO" sz="3197" dirty="0" smtClean="0"/>
              <a:t>Vipps, </a:t>
            </a:r>
            <a:r>
              <a:rPr lang="nb-NO" altLang="nb-NO" sz="3197" dirty="0" err="1" smtClean="0"/>
              <a:t>Mobilpay</a:t>
            </a:r>
            <a:r>
              <a:rPr lang="nb-NO" altLang="nb-NO" sz="3197" dirty="0" smtClean="0"/>
              <a:t>)</a:t>
            </a:r>
            <a:endParaRPr lang="nb-NO" altLang="nb-NO" sz="3197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Eks kommisjonæravtaler (salg av Ruters billetter)</a:t>
            </a:r>
          </a:p>
          <a:p>
            <a:endParaRPr lang="nb-NO" altLang="nb-NO" sz="3197" dirty="0"/>
          </a:p>
          <a:p>
            <a:r>
              <a:rPr lang="nb-NO" altLang="nb-NO" sz="3197" dirty="0"/>
              <a:t>Er dagens </a:t>
            </a:r>
            <a:r>
              <a:rPr lang="nb-NO" altLang="nb-NO" sz="3197" dirty="0" smtClean="0"/>
              <a:t>forretningsmodell </a:t>
            </a:r>
            <a:r>
              <a:rPr lang="nb-NO" altLang="nb-NO" sz="3197" dirty="0"/>
              <a:t>egnet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altLang="nb-NO" sz="3197" dirty="0"/>
              <a:t>Se neste lysark</a:t>
            </a:r>
          </a:p>
          <a:p>
            <a:endParaRPr lang="nb-NO" sz="3197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60" y="509737"/>
            <a:ext cx="5300078" cy="91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73206" y="766846"/>
            <a:ext cx="14340561" cy="1366744"/>
          </a:xfrm>
        </p:spPr>
        <p:txBody>
          <a:bodyPr/>
          <a:lstStyle/>
          <a:p>
            <a:r>
              <a:rPr lang="nb-NO" dirty="0" smtClean="0"/>
              <a:t>Eks på prosess for å finne riktig forretningsmodell</a:t>
            </a:r>
            <a:endParaRPr lang="nb-NO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38991" y="1887756"/>
          <a:ext cx="14912390" cy="710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</Template>
  <TotalTime>2808</TotalTime>
  <Words>1050</Words>
  <Application>Microsoft Office PowerPoint</Application>
  <PresentationFormat>Egendefinert</PresentationFormat>
  <Paragraphs>197</Paragraphs>
  <Slides>20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Ruter_Powerpointmal-WideScreen_4</vt:lpstr>
      <vt:lpstr>Spesialsider</vt:lpstr>
      <vt:lpstr>Konkurranseutsetting av  minibusstjenester på Romerike</vt:lpstr>
      <vt:lpstr>Grunnleggende prinsipper</vt:lpstr>
      <vt:lpstr>PowerPoint-presentasjon</vt:lpstr>
      <vt:lpstr>       Arenaer for «dialog» med markedet </vt:lpstr>
      <vt:lpstr>     Ruters dialogkonferanser: </vt:lpstr>
      <vt:lpstr>Anbudsprosessen – eks fra et  bussanbud (Follo – Østensjø)</vt:lpstr>
      <vt:lpstr> Utfordringer med nye typer tjenestekjøp  Utvikling av nye forretningsmodeller   </vt:lpstr>
      <vt:lpstr>Utfordringer med nye typer tjenestekjøp</vt:lpstr>
      <vt:lpstr>Eks på prosess for å finne riktig forretningsmodell</vt:lpstr>
      <vt:lpstr>Bakgrunn for minibussanbud på Romerike</vt:lpstr>
      <vt:lpstr>Mulig prosedyre for konkurransen</vt:lpstr>
      <vt:lpstr>Mulig fremdriftsplan</vt:lpstr>
      <vt:lpstr>Ny kontraktens varighet – noen muligheter</vt:lpstr>
      <vt:lpstr>Mulige tildelingskriterier</vt:lpstr>
      <vt:lpstr>Miljø</vt:lpstr>
      <vt:lpstr>Incitament</vt:lpstr>
      <vt:lpstr>Antatt volum og samkjøring</vt:lpstr>
      <vt:lpstr>Godtgjørelse/ Økonomisk ramme</vt:lpstr>
      <vt:lpstr>PowerPoint-presentasjon</vt:lpstr>
      <vt:lpstr>PowerPoint-presentasjon</vt:lpstr>
    </vt:vector>
  </TitlesOfParts>
  <Company>Ruter - Oslo | Hovedkontor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LM Kontrakt og pilot Vestby</dc:title>
  <dc:creator>Riseng Kåre</dc:creator>
  <cp:lastModifiedBy>Korneliussen Rolf</cp:lastModifiedBy>
  <cp:revision>178</cp:revision>
  <cp:lastPrinted>2016-03-30T06:10:42Z</cp:lastPrinted>
  <dcterms:created xsi:type="dcterms:W3CDTF">2014-01-03T10:29:59Z</dcterms:created>
  <dcterms:modified xsi:type="dcterms:W3CDTF">2016-03-30T10:55:15Z</dcterms:modified>
</cp:coreProperties>
</file>