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</p:sldMasterIdLst>
  <p:notesMasterIdLst>
    <p:notesMasterId r:id="rId19"/>
  </p:notesMasterIdLst>
  <p:handoutMasterIdLst>
    <p:handoutMasterId r:id="rId20"/>
  </p:handoutMasterIdLst>
  <p:sldIdLst>
    <p:sldId id="373" r:id="rId6"/>
    <p:sldId id="378" r:id="rId7"/>
    <p:sldId id="371" r:id="rId8"/>
    <p:sldId id="379" r:id="rId9"/>
    <p:sldId id="380" r:id="rId10"/>
    <p:sldId id="388" r:id="rId11"/>
    <p:sldId id="392" r:id="rId12"/>
    <p:sldId id="382" r:id="rId13"/>
    <p:sldId id="372" r:id="rId14"/>
    <p:sldId id="391" r:id="rId15"/>
    <p:sldId id="384" r:id="rId16"/>
    <p:sldId id="337" r:id="rId17"/>
    <p:sldId id="393" r:id="rId18"/>
  </p:sldIdLst>
  <p:sldSz cx="24377650" cy="13716000"/>
  <p:notesSz cx="6858000" cy="9144000"/>
  <p:defaultTextStyle>
    <a:defPPr>
      <a:defRPr lang="en-US"/>
    </a:defPPr>
    <a:lvl1pPr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1pPr>
    <a:lvl2pPr marL="912813" indent="-4556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2pPr>
    <a:lvl3pPr marL="1827213" indent="-9128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3pPr>
    <a:lvl4pPr marL="2741613" indent="-13700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4pPr>
    <a:lvl5pPr marL="3656013" indent="-1827213" algn="l" defTabSz="1827213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ato Ligh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A4A3A4"/>
          </p15:clr>
        </p15:guide>
        <p15:guide id="2" pos="14446">
          <p15:clr>
            <a:srgbClr val="A4A3A4"/>
          </p15:clr>
        </p15:guide>
        <p15:guide id="3" pos="910">
          <p15:clr>
            <a:srgbClr val="A4A3A4"/>
          </p15:clr>
        </p15:guide>
        <p15:guide id="4" pos="7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E"/>
    <a:srgbClr val="007AB5"/>
    <a:srgbClr val="EEEEEE"/>
    <a:srgbClr val="666666"/>
    <a:srgbClr val="333333"/>
    <a:srgbClr val="E9601A"/>
    <a:srgbClr val="EFEFEF"/>
    <a:srgbClr val="CC006A"/>
    <a:srgbClr val="EDEBE9"/>
    <a:srgbClr val="354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3990"/>
  </p:normalViewPr>
  <p:slideViewPr>
    <p:cSldViewPr snapToGrid="0" snapToObjects="1">
      <p:cViewPr varScale="1">
        <p:scale>
          <a:sx n="58" d="100"/>
          <a:sy n="58" d="100"/>
        </p:scale>
        <p:origin x="318" y="90"/>
      </p:cViewPr>
      <p:guideLst>
        <p:guide orient="horz" pos="461"/>
        <p:guide pos="14446"/>
        <p:guide pos="910"/>
        <p:guide pos="76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1826A6-4E04-9543-A7C3-69316FD31187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01CC07-7147-9D43-8EA1-6A0976478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fld id="{88C66F90-9ADC-1D45-8415-028239D8F02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fontAlgn="auto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  <a:ea typeface="+mn-ea"/>
                <a:cs typeface="+mn-cs"/>
              </a:defRPr>
            </a:lvl1pPr>
          </a:lstStyle>
          <a:p>
            <a:pPr>
              <a:defRPr/>
            </a:pPr>
            <a:fld id="{20CDE2A8-4E91-D048-851D-DD1916CE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6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ＭＳ Ｐゴシック" charset="0"/>
      </a:defRPr>
    </a:lvl1pPr>
    <a:lvl2pPr marL="9128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ＭＳ Ｐゴシック" charset="0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DE2A8-4E91-D048-851D-DD1916CEDAE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2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 Light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0EE77146-FDE7-724E-B226-7F8F87B1E0B1}" type="slidenum">
              <a:rPr lang="en-US" sz="1200">
                <a:latin typeface="Calibri Light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7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DE2A8-4E91-D048-851D-DD1916CED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Capture traveler history and deliver information and services using multiple channels.</a:t>
            </a:r>
          </a:p>
          <a:p>
            <a:r>
              <a:rPr lang="en-US">
                <a:effectLst/>
              </a:rPr>
              <a:t>Make a single view of the traveler available to the entire enterprise.</a:t>
            </a:r>
          </a:p>
          <a:p>
            <a:r>
              <a:rPr lang="en-US">
                <a:effectLst/>
              </a:rPr>
              <a:t>Personalize proactive marketing, promotions and services.</a:t>
            </a:r>
          </a:p>
          <a:p>
            <a:r>
              <a:rPr lang="en-US">
                <a:effectLst/>
              </a:rPr>
              <a:t>Provide real-time updates before, during and after the journey.</a:t>
            </a:r>
          </a:p>
          <a:p>
            <a:r>
              <a:rPr lang="en-US">
                <a:effectLst/>
              </a:rPr>
              <a:t>Deliver continuous information to travelers.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0E3F-C7D5-4B7B-98CC-DCFC2A63F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DE2A8-4E91-D048-851D-DD1916CEDA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D848-827E-4E85-A25F-D7489F36CDC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0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" y="3574"/>
            <a:ext cx="24377650" cy="1371242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07167" y="13543359"/>
            <a:ext cx="23125074" cy="172642"/>
            <a:chOff x="568208" y="5609317"/>
            <a:chExt cx="4990482" cy="111404"/>
          </a:xfrm>
        </p:grpSpPr>
        <p:sp>
          <p:nvSpPr>
            <p:cNvPr id="5" name="Rectangle 4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58" y="2499093"/>
            <a:ext cx="2843334" cy="6678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53017" y="4831075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0"/>
          </p:nvPr>
        </p:nvSpPr>
        <p:spPr>
          <a:xfrm>
            <a:off x="4053017" y="6041364"/>
            <a:ext cx="16271618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122363" y="984414"/>
            <a:ext cx="6262687" cy="497752"/>
          </a:xfrm>
        </p:spPr>
        <p:txBody>
          <a:bodyPr anchor="ctr"/>
          <a:lstStyle>
            <a:lvl1pPr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is-IS" dirty="0"/>
              <a:t>…</a:t>
            </a:r>
            <a:r>
              <a:rPr lang="sv-SE" dirty="0"/>
              <a:t>meeting Company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7041235" y="984414"/>
            <a:ext cx="6262687" cy="497752"/>
          </a:xfrm>
        </p:spPr>
        <p:txBody>
          <a:bodyPr anchor="ctr"/>
          <a:lstStyle>
            <a:lvl1pPr algn="r"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sv-SE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17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Heading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912812" y="1631092"/>
            <a:ext cx="9244226" cy="1045381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5" name="Rectangle 4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39014" y="5856835"/>
            <a:ext cx="8820284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2239015" y="6971995"/>
            <a:ext cx="882028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49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rofi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0186040" y="5214114"/>
            <a:ext cx="3767328" cy="3767328"/>
          </a:xfrm>
          <a:prstGeom prst="ellipse">
            <a:avLst/>
          </a:prstGeom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4" name="Rectangle 3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649154" y="9936252"/>
            <a:ext cx="10841100" cy="31728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3pPr>
            <a:lvl4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4pPr>
            <a:lvl5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828324" y="2348575"/>
            <a:ext cx="20721003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/>
          </p:nvPr>
        </p:nvSpPr>
        <p:spPr>
          <a:xfrm>
            <a:off x="1828325" y="3463735"/>
            <a:ext cx="2072100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83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Bor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3" name="Rectangle 2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0417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Bor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3866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426546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89850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Image, Acc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-2" y="0"/>
            <a:ext cx="7496781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110" y="5090984"/>
            <a:ext cx="5714714" cy="740158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3200" b="1" i="1" spc="-133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482516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2pPr>
            <a:lvl3pPr marL="1701502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3pPr>
            <a:lvl4pPr marL="2950116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4pPr>
            <a:lvl5pPr marL="3910915" indent="0">
              <a:buNone/>
              <a:defRPr lang="en-US" sz="7500" b="1" dirty="0">
                <a:solidFill>
                  <a:srgbClr val="333333"/>
                </a:solidFill>
                <a:latin typeface="Arial" pitchFamily="-123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42" name="Rubrik 1"/>
          <p:cNvSpPr>
            <a:spLocks noGrp="1"/>
          </p:cNvSpPr>
          <p:nvPr>
            <p:ph type="title"/>
          </p:nvPr>
        </p:nvSpPr>
        <p:spPr>
          <a:xfrm>
            <a:off x="1050325" y="879475"/>
            <a:ext cx="5715464" cy="3926651"/>
          </a:xfrm>
        </p:spPr>
        <p:txBody>
          <a:bodyPr/>
          <a:lstStyle>
            <a:lvl1pPr algn="ctr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95282" y="0"/>
            <a:ext cx="16882368" cy="13716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9330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9" y="3574"/>
            <a:ext cx="24377650" cy="1371242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07167" y="13543359"/>
            <a:ext cx="23125074" cy="172642"/>
            <a:chOff x="568208" y="5609317"/>
            <a:chExt cx="4990482" cy="111404"/>
          </a:xfrm>
        </p:grpSpPr>
        <p:sp>
          <p:nvSpPr>
            <p:cNvPr id="5" name="Rectangle 4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158" y="2499093"/>
            <a:ext cx="2843334" cy="6678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53017" y="4635133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0"/>
          </p:nvPr>
        </p:nvSpPr>
        <p:spPr>
          <a:xfrm>
            <a:off x="4053017" y="5994642"/>
            <a:ext cx="16271618" cy="1087395"/>
          </a:xfrm>
        </p:spPr>
        <p:txBody>
          <a:bodyPr anchor="ctr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122363" y="984414"/>
            <a:ext cx="6262687" cy="497752"/>
          </a:xfrm>
        </p:spPr>
        <p:txBody>
          <a:bodyPr anchor="ctr"/>
          <a:lstStyle>
            <a:lvl1pPr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is-IS" dirty="0"/>
              <a:t>…</a:t>
            </a:r>
            <a:r>
              <a:rPr lang="sv-SE" dirty="0"/>
              <a:t>meeting Company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7041235" y="984414"/>
            <a:ext cx="6262687" cy="497752"/>
          </a:xfrm>
        </p:spPr>
        <p:txBody>
          <a:bodyPr anchor="ctr"/>
          <a:lstStyle>
            <a:lvl1pPr algn="r"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sv-SE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20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25047" y="12226932"/>
            <a:ext cx="1727550" cy="3428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013" y="12636505"/>
            <a:ext cx="8386370" cy="3428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This is the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169" y="13122281"/>
            <a:ext cx="503869" cy="342899"/>
          </a:xfrm>
          <a:prstGeom prst="rect">
            <a:avLst/>
          </a:prstGeom>
        </p:spPr>
        <p:txBody>
          <a:bodyPr/>
          <a:lstStyle/>
          <a:p>
            <a:fld id="{8ABB4A9E-E271-4B11-918C-ED54B36F0C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51170" y="2120899"/>
            <a:ext cx="22075316" cy="632885"/>
          </a:xfrm>
        </p:spPr>
        <p:txBody>
          <a:bodyPr>
            <a:noAutofit/>
          </a:bodyPr>
          <a:lstStyle>
            <a:lvl1pPr marL="0" indent="0">
              <a:buNone/>
              <a:defRPr sz="2999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69882" y="13122277"/>
            <a:ext cx="19938806" cy="345600"/>
          </a:xfrm>
        </p:spPr>
        <p:txBody>
          <a:bodyPr/>
          <a:lstStyle>
            <a:lvl1pPr marL="0" indent="0">
              <a:buNone/>
              <a:defRPr lang="en-US" sz="1349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[Source]</a:t>
            </a:r>
          </a:p>
        </p:txBody>
      </p:sp>
    </p:spTree>
    <p:extLst>
      <p:ext uri="{BB962C8B-B14F-4D97-AF65-F5344CB8AC3E}">
        <p14:creationId xmlns:p14="http://schemas.microsoft.com/office/powerpoint/2010/main" val="11988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840">
                <a:latin typeface="Tw Cen MT"/>
                <a:cs typeface="Tw Cen MT"/>
              </a:defRPr>
            </a:lvl1pPr>
            <a:lvl2pPr>
              <a:defRPr sz="3840">
                <a:latin typeface="Tw Cen MT"/>
                <a:cs typeface="Tw Cen MT"/>
              </a:defRPr>
            </a:lvl2pPr>
            <a:lvl3pPr>
              <a:defRPr sz="3840">
                <a:latin typeface="Tw Cen MT"/>
                <a:cs typeface="Tw Cen MT"/>
              </a:defRPr>
            </a:lvl3pPr>
            <a:lvl4pPr>
              <a:defRPr sz="3840">
                <a:latin typeface="Tw Cen MT"/>
                <a:cs typeface="Tw Cen MT"/>
              </a:defRPr>
            </a:lvl4pPr>
            <a:lvl5pPr>
              <a:defRPr sz="3840">
                <a:latin typeface="Tw Cen MT"/>
                <a:cs typeface="Tw Cen MT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-6858001" y="6627877"/>
            <a:ext cx="13716002" cy="460251"/>
            <a:chOff x="568208" y="5609317"/>
            <a:chExt cx="4990482" cy="111404"/>
          </a:xfrm>
        </p:grpSpPr>
        <p:sp>
          <p:nvSpPr>
            <p:cNvPr id="6" name="Rectangle 5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40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40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4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40"/>
            </a:p>
          </p:txBody>
        </p:sp>
      </p:grpSp>
    </p:spTree>
    <p:extLst>
      <p:ext uri="{BB962C8B-B14F-4D97-AF65-F5344CB8AC3E}">
        <p14:creationId xmlns:p14="http://schemas.microsoft.com/office/powerpoint/2010/main" val="2388620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69186" y="879476"/>
            <a:ext cx="21665591" cy="17272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0">
                <a:solidFill>
                  <a:srgbClr val="B0047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266089" y="13021734"/>
            <a:ext cx="2877917" cy="575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6F30-2DFD-4B25-9378-CB54CE319BD5}" type="datetime1">
              <a:rPr lang="fi-FI" altLang="en-US"/>
              <a:pPr>
                <a:defRPr/>
              </a:pPr>
              <a:t>9.9.2016</a:t>
            </a:fld>
            <a:endParaRPr lang="en-US" alt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23014872" y="13021734"/>
            <a:ext cx="969182" cy="57573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9E4F3-4C8E-47CA-8575-1886163D3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>
          <a:xfrm>
            <a:off x="8693006" y="13021734"/>
            <a:ext cx="13940969" cy="5757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6031491"/>
            <a:ext cx="20721003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30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/>
        </p:nvSpPr>
        <p:spPr>
          <a:xfrm>
            <a:off x="0" y="12498752"/>
            <a:ext cx="24377650" cy="121724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799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8883" y="230400"/>
            <a:ext cx="21939885" cy="1457424"/>
          </a:xfrm>
        </p:spPr>
        <p:txBody>
          <a:bodyPr>
            <a:normAutofit/>
          </a:bodyPr>
          <a:lstStyle>
            <a:lvl1pPr algn="l">
              <a:defRPr sz="6398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4" y="12479754"/>
            <a:ext cx="3805783" cy="1150760"/>
          </a:xfrm>
          <a:prstGeom prst="rect">
            <a:avLst/>
          </a:prstGeom>
        </p:spPr>
      </p:pic>
      <p:sp>
        <p:nvSpPr>
          <p:cNvPr id="5" name="Rektangel 16"/>
          <p:cNvSpPr/>
          <p:nvPr userDrawn="1"/>
        </p:nvSpPr>
        <p:spPr>
          <a:xfrm>
            <a:off x="0" y="12498752"/>
            <a:ext cx="24377650" cy="121724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799">
              <a:solidFill>
                <a:prstClr val="white"/>
              </a:solidFill>
            </a:endParaRPr>
          </a:p>
        </p:txBody>
      </p:sp>
      <p:pic>
        <p:nvPicPr>
          <p:cNvPr id="6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4" y="12479754"/>
            <a:ext cx="3805783" cy="11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77"/>
          <a:stretch/>
        </p:blipFill>
        <p:spPr>
          <a:xfrm>
            <a:off x="12069699" y="3573"/>
            <a:ext cx="12413534" cy="1371242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07167" y="13543359"/>
            <a:ext cx="23125074" cy="172642"/>
            <a:chOff x="568208" y="5609317"/>
            <a:chExt cx="4990482" cy="111404"/>
          </a:xfrm>
        </p:grpSpPr>
        <p:sp>
          <p:nvSpPr>
            <p:cNvPr id="11" name="Rectangle 10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22" y="2499093"/>
            <a:ext cx="2843334" cy="6678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757922" y="5269981"/>
            <a:ext cx="15093048" cy="2092490"/>
          </a:xfrm>
        </p:spPr>
        <p:txBody>
          <a:bodyPr anchor="ctr"/>
          <a:lstStyle>
            <a:lvl1pPr algn="l">
              <a:defRPr sz="138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479830" y="7952623"/>
            <a:ext cx="8711296" cy="497752"/>
          </a:xfrm>
        </p:spPr>
        <p:txBody>
          <a:bodyPr anchor="ctr"/>
          <a:lstStyle>
            <a:lvl1pPr>
              <a:defRPr sz="4000" b="1" i="0" spc="-150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pPr lvl="0"/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Namesson</a:t>
            </a:r>
            <a:endParaRPr lang="en-US" dirty="0"/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479829" y="8546178"/>
            <a:ext cx="8711296" cy="497752"/>
          </a:xfrm>
        </p:spPr>
        <p:txBody>
          <a:bodyPr anchor="ctr"/>
          <a:lstStyle>
            <a:lvl1pPr>
              <a:defRPr sz="3200" b="1" i="1" spc="0" baseline="0">
                <a:solidFill>
                  <a:schemeClr val="accent4"/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sv-SE"/>
              <a:t>name.namesson@affecto.com</a:t>
            </a:r>
            <a:endParaRPr lang="sv-SE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655531" y="7538226"/>
            <a:ext cx="1824298" cy="1824298"/>
          </a:xfrm>
          <a:prstGeom prst="ellipse">
            <a:avLst/>
          </a:prstGeom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57922" y="12131127"/>
            <a:ext cx="8711296" cy="497752"/>
          </a:xfrm>
        </p:spPr>
        <p:txBody>
          <a:bodyPr anchor="ctr"/>
          <a:lstStyle>
            <a:lvl1pPr>
              <a:defRPr sz="3200" b="1" i="1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4052186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" y="3574"/>
            <a:ext cx="24377650" cy="1371242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07167" y="13543359"/>
            <a:ext cx="23125074" cy="172642"/>
            <a:chOff x="568208" y="5609317"/>
            <a:chExt cx="4990482" cy="111404"/>
          </a:xfrm>
        </p:grpSpPr>
        <p:sp>
          <p:nvSpPr>
            <p:cNvPr id="5" name="Rectangle 4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58" y="2499093"/>
            <a:ext cx="2843334" cy="66782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53017" y="4831075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0"/>
          </p:nvPr>
        </p:nvSpPr>
        <p:spPr>
          <a:xfrm>
            <a:off x="4053017" y="6041364"/>
            <a:ext cx="16271618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122363" y="984414"/>
            <a:ext cx="6262687" cy="497752"/>
          </a:xfrm>
        </p:spPr>
        <p:txBody>
          <a:bodyPr anchor="ctr"/>
          <a:lstStyle>
            <a:lvl1pPr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is-IS" dirty="0"/>
              <a:t>…</a:t>
            </a:r>
            <a:r>
              <a:rPr lang="sv-SE" dirty="0"/>
              <a:t>meeting Company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17041235" y="984414"/>
            <a:ext cx="6262687" cy="497752"/>
          </a:xfrm>
        </p:spPr>
        <p:txBody>
          <a:bodyPr anchor="ctr"/>
          <a:lstStyle>
            <a:lvl1pPr algn="r">
              <a:defRPr sz="2400" b="1" i="1" baseline="0">
                <a:solidFill>
                  <a:schemeClr val="tx1">
                    <a:lumMod val="25000"/>
                    <a:lumOff val="7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</a:lstStyle>
          <a:p>
            <a:pPr lvl="0"/>
            <a:r>
              <a:rPr lang="sv-SE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510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86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4805921"/>
            <a:ext cx="9121832" cy="74876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85747" y="2119726"/>
            <a:ext cx="19965419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085747" y="3234886"/>
            <a:ext cx="19965419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4805921"/>
            <a:ext cx="9121832" cy="74876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3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and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7835778"/>
            <a:ext cx="9121832" cy="418205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7835778"/>
            <a:ext cx="9121832" cy="418205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85745" y="6181034"/>
            <a:ext cx="9121834" cy="1654743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2929334" y="6181033"/>
            <a:ext cx="9121832" cy="1654743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053017" y="3736198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2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ings and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8782835"/>
            <a:ext cx="9121832" cy="38554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085746" y="7325521"/>
            <a:ext cx="9121833" cy="1087395"/>
          </a:xfrm>
        </p:spPr>
        <p:txBody>
          <a:bodyPr anchor="t"/>
          <a:lstStyle>
            <a:lvl1pPr marL="0" indent="0" algn="ctr">
              <a:buNone/>
              <a:defRPr sz="20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8782835"/>
            <a:ext cx="9121832" cy="38554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929335" y="7325520"/>
            <a:ext cx="9121832" cy="1087395"/>
          </a:xfrm>
        </p:spPr>
        <p:txBody>
          <a:bodyPr anchor="t"/>
          <a:lstStyle>
            <a:lvl1pPr algn="ctr">
              <a:defRPr sz="20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2pPr>
            <a:lvl3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3pPr>
            <a:lvl4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4pPr>
            <a:lvl5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5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85745" y="5801404"/>
            <a:ext cx="9121834" cy="1654743"/>
          </a:xfrm>
        </p:spPr>
        <p:txBody>
          <a:bodyPr anchor="b"/>
          <a:lstStyle>
            <a:lvl1pPr algn="ctr"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2929334" y="5801403"/>
            <a:ext cx="9121832" cy="1654743"/>
          </a:xfrm>
        </p:spPr>
        <p:txBody>
          <a:bodyPr anchor="b"/>
          <a:lstStyle>
            <a:lvl1pPr algn="ctr"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53017" y="3228926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and 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676" y="6300627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28608" y="2937803"/>
            <a:ext cx="21682192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1228608" y="4052963"/>
            <a:ext cx="2168219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5842758" y="6300627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8774717" y="6320832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8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286" y="4755121"/>
            <a:ext cx="8775740" cy="75892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261286" y="2552564"/>
            <a:ext cx="19616836" cy="1245788"/>
          </a:xfrm>
        </p:spPr>
        <p:txBody>
          <a:bodyPr anchor="b"/>
          <a:lstStyle>
            <a:lvl1pPr algn="l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261286" y="3667724"/>
            <a:ext cx="19616836" cy="1087395"/>
          </a:xfrm>
        </p:spPr>
        <p:txBody>
          <a:bodyPr anchor="t"/>
          <a:lstStyle>
            <a:lvl1pPr marL="0" indent="0" algn="l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74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Justified 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102382" y="4755121"/>
            <a:ext cx="8775740" cy="75892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61286" y="2552564"/>
            <a:ext cx="19616836" cy="1245788"/>
          </a:xfrm>
        </p:spPr>
        <p:txBody>
          <a:bodyPr anchor="b"/>
          <a:lstStyle>
            <a:lvl1pPr algn="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0"/>
          </p:nvPr>
        </p:nvSpPr>
        <p:spPr>
          <a:xfrm>
            <a:off x="2261286" y="3667724"/>
            <a:ext cx="19616836" cy="1087395"/>
          </a:xfrm>
        </p:spPr>
        <p:txBody>
          <a:bodyPr anchor="t"/>
          <a:lstStyle>
            <a:lvl1pPr marL="0" indent="0" algn="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95" y="4653521"/>
            <a:ext cx="16271618" cy="68780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33896" y="2450964"/>
            <a:ext cx="16271618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3933896" y="3500810"/>
            <a:ext cx="16271618" cy="1087395"/>
          </a:xfrm>
        </p:spPr>
        <p:txBody>
          <a:bodyPr anchor="ctr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3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Heading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912812" y="1631092"/>
            <a:ext cx="9244226" cy="10453816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5" name="Rectangle 4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39014" y="5856835"/>
            <a:ext cx="8820284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2239015" y="6971995"/>
            <a:ext cx="882028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953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Profi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0186040" y="5214114"/>
            <a:ext cx="3767328" cy="3767328"/>
          </a:xfrm>
          <a:prstGeom prst="ellipse">
            <a:avLst/>
          </a:prstGeom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4" name="Rectangle 3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6649154" y="9936252"/>
            <a:ext cx="10841100" cy="31728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3pPr>
            <a:lvl4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4pPr>
            <a:lvl5pPr algn="ctr">
              <a:defRPr sz="2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828324" y="2348575"/>
            <a:ext cx="20721003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/>
          </p:nvPr>
        </p:nvSpPr>
        <p:spPr>
          <a:xfrm>
            <a:off x="1828325" y="3463735"/>
            <a:ext cx="2072100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293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Bor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3" name="Rectangle 2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49768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Bor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8868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426546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13376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Image, Acc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-2" y="0"/>
            <a:ext cx="7496781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110" y="5090984"/>
            <a:ext cx="5714714" cy="740158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3200" b="1" i="1" spc="-133" dirty="0" smtClean="0">
                <a:solidFill>
                  <a:schemeClr val="bg1"/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482516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2pPr>
            <a:lvl3pPr marL="1701502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3pPr>
            <a:lvl4pPr marL="2950116" indent="0">
              <a:buNone/>
              <a:defRPr lang="en-US" sz="7500" b="1" dirty="0" smtClean="0">
                <a:solidFill>
                  <a:srgbClr val="333333"/>
                </a:solidFill>
                <a:latin typeface="Arial" pitchFamily="-123" charset="0"/>
              </a:defRPr>
            </a:lvl4pPr>
            <a:lvl5pPr marL="3910915" indent="0">
              <a:buNone/>
              <a:defRPr lang="en-US" sz="7500" b="1" dirty="0">
                <a:solidFill>
                  <a:srgbClr val="333333"/>
                </a:solidFill>
                <a:latin typeface="Arial" pitchFamily="-123" charset="0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nb-NO" noProof="0"/>
              <a:t>Klikk for å redigere tekststiler i malen</a:t>
            </a:r>
          </a:p>
        </p:txBody>
      </p:sp>
      <p:sp>
        <p:nvSpPr>
          <p:cNvPr id="42" name="Rubrik 1"/>
          <p:cNvSpPr>
            <a:spLocks noGrp="1"/>
          </p:cNvSpPr>
          <p:nvPr>
            <p:ph type="title"/>
          </p:nvPr>
        </p:nvSpPr>
        <p:spPr>
          <a:xfrm>
            <a:off x="1050325" y="879475"/>
            <a:ext cx="5715464" cy="3926651"/>
          </a:xfrm>
        </p:spPr>
        <p:txBody>
          <a:bodyPr/>
          <a:lstStyle>
            <a:lvl1pPr algn="ctr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US" noProof="0" dirty="0"/>
          </a:p>
        </p:txBody>
      </p:sp>
      <p:sp>
        <p:nvSpPr>
          <p:cNvPr id="4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95282" y="0"/>
            <a:ext cx="16882368" cy="13716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18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4805921"/>
            <a:ext cx="9121832" cy="74876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85747" y="2119726"/>
            <a:ext cx="19965419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085747" y="3234886"/>
            <a:ext cx="19965419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4805921"/>
            <a:ext cx="9121832" cy="74876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9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and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7835778"/>
            <a:ext cx="9121832" cy="418205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7835778"/>
            <a:ext cx="9121832" cy="418205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85745" y="6181034"/>
            <a:ext cx="9121834" cy="1654743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2929334" y="6181033"/>
            <a:ext cx="9121832" cy="1654743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053017" y="3736198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9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ings and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747" y="8782835"/>
            <a:ext cx="9121832" cy="38554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085746" y="7325521"/>
            <a:ext cx="9121833" cy="1087395"/>
          </a:xfrm>
        </p:spPr>
        <p:txBody>
          <a:bodyPr anchor="t"/>
          <a:lstStyle>
            <a:lvl1pPr marL="0" indent="0" algn="ctr">
              <a:buNone/>
              <a:defRPr sz="20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2929334" y="8782835"/>
            <a:ext cx="9121832" cy="38554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929335" y="7325520"/>
            <a:ext cx="9121832" cy="1087395"/>
          </a:xfrm>
        </p:spPr>
        <p:txBody>
          <a:bodyPr anchor="t"/>
          <a:lstStyle>
            <a:lvl1pPr algn="ctr">
              <a:defRPr sz="20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2pPr>
            <a:lvl3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3pPr>
            <a:lvl4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4pPr>
            <a:lvl5pPr>
              <a:defRPr sz="4800" b="1" i="1">
                <a:solidFill>
                  <a:schemeClr val="accent6">
                    <a:lumMod val="50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5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85745" y="5801404"/>
            <a:ext cx="9121834" cy="1654743"/>
          </a:xfrm>
        </p:spPr>
        <p:txBody>
          <a:bodyPr anchor="b"/>
          <a:lstStyle>
            <a:lvl1pPr algn="ctr"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2929334" y="5801403"/>
            <a:ext cx="9121832" cy="1654743"/>
          </a:xfrm>
        </p:spPr>
        <p:txBody>
          <a:bodyPr anchor="b"/>
          <a:lstStyle>
            <a:lvl1pPr algn="ctr">
              <a:defRPr sz="4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53017" y="3228926"/>
            <a:ext cx="16271618" cy="1245788"/>
          </a:xfrm>
        </p:spPr>
        <p:txBody>
          <a:bodyPr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and 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676" y="6300627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28608" y="2937803"/>
            <a:ext cx="21682192" cy="1245788"/>
          </a:xfrm>
        </p:spPr>
        <p:txBody>
          <a:bodyPr anchor="b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1228608" y="4052963"/>
            <a:ext cx="21682192" cy="1087395"/>
          </a:xfrm>
        </p:spPr>
        <p:txBody>
          <a:bodyPr anchor="t"/>
          <a:lstStyle>
            <a:lvl1pPr marL="0" indent="0" algn="ct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5842758" y="6300627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8774717" y="6320832"/>
            <a:ext cx="6589974" cy="5223734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6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Justified 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286" y="4755121"/>
            <a:ext cx="8775740" cy="75892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261286" y="2552564"/>
            <a:ext cx="19616836" cy="1245788"/>
          </a:xfrm>
        </p:spPr>
        <p:txBody>
          <a:bodyPr anchor="b"/>
          <a:lstStyle>
            <a:lvl1pPr algn="l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/>
          </p:nvPr>
        </p:nvSpPr>
        <p:spPr>
          <a:xfrm>
            <a:off x="2261286" y="3667724"/>
            <a:ext cx="19616836" cy="1087395"/>
          </a:xfrm>
        </p:spPr>
        <p:txBody>
          <a:bodyPr anchor="t"/>
          <a:lstStyle>
            <a:lvl1pPr marL="0" indent="0" algn="l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Justified 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" name="Rectangle 7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102382" y="4755121"/>
            <a:ext cx="8775740" cy="7589280"/>
          </a:xfrm>
        </p:spPr>
        <p:txBody>
          <a:bodyPr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  <a:lvl2pPr algn="l">
              <a:defRPr>
                <a:solidFill>
                  <a:schemeClr val="accent6">
                    <a:lumMod val="25000"/>
                  </a:schemeClr>
                </a:solidFill>
              </a:defRPr>
            </a:lvl2pPr>
            <a:lvl3pPr algn="l">
              <a:defRPr>
                <a:solidFill>
                  <a:schemeClr val="accent6">
                    <a:lumMod val="25000"/>
                  </a:schemeClr>
                </a:solidFill>
              </a:defRPr>
            </a:lvl3pPr>
            <a:lvl4pPr algn="l">
              <a:defRPr>
                <a:solidFill>
                  <a:schemeClr val="accent6">
                    <a:lumMod val="25000"/>
                  </a:schemeClr>
                </a:solidFill>
              </a:defRPr>
            </a:lvl4pPr>
            <a:lvl5pPr algn="l">
              <a:defRPr>
                <a:solidFill>
                  <a:schemeClr val="accent6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61286" y="2552564"/>
            <a:ext cx="19616836" cy="1245788"/>
          </a:xfrm>
        </p:spPr>
        <p:txBody>
          <a:bodyPr anchor="b"/>
          <a:lstStyle>
            <a:lvl1pPr algn="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0"/>
          </p:nvPr>
        </p:nvSpPr>
        <p:spPr>
          <a:xfrm>
            <a:off x="2261286" y="3667724"/>
            <a:ext cx="19616836" cy="1087395"/>
          </a:xfrm>
        </p:spPr>
        <p:txBody>
          <a:bodyPr anchor="t"/>
          <a:lstStyle>
            <a:lvl1pPr marL="0" indent="0" algn="r">
              <a:buNone/>
              <a:defRPr sz="4800" b="1" i="1">
                <a:solidFill>
                  <a:schemeClr val="tx1">
                    <a:lumMod val="75000"/>
                    <a:lumOff val="25000"/>
                  </a:schemeClr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5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78" r:id="rId3"/>
    <p:sldLayoutId id="2147483693" r:id="rId4"/>
    <p:sldLayoutId id="2147483701" r:id="rId5"/>
    <p:sldLayoutId id="2147483702" r:id="rId6"/>
    <p:sldLayoutId id="2147483694" r:id="rId7"/>
    <p:sldLayoutId id="2147483691" r:id="rId8"/>
    <p:sldLayoutId id="2147483692" r:id="rId9"/>
    <p:sldLayoutId id="2147483653" r:id="rId10"/>
    <p:sldLayoutId id="2147483651" r:id="rId11"/>
    <p:sldLayoutId id="2147483649" r:id="rId12"/>
    <p:sldLayoutId id="2147483699" r:id="rId13"/>
    <p:sldLayoutId id="2147483650" r:id="rId14"/>
    <p:sldLayoutId id="2147483659" r:id="rId15"/>
    <p:sldLayoutId id="2147483718" r:id="rId16"/>
    <p:sldLayoutId id="2147483719" r:id="rId17"/>
    <p:sldLayoutId id="2147483756" r:id="rId18"/>
    <p:sldLayoutId id="2147483757" r:id="rId19"/>
    <p:sldLayoutId id="2147483759" r:id="rId20"/>
    <p:sldLayoutId id="2147483760" r:id="rId21"/>
  </p:sldLayoutIdLst>
  <p:transition/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7200" b="1" kern="1200">
          <a:solidFill>
            <a:schemeClr val="tx1">
              <a:lumMod val="75000"/>
              <a:lumOff val="25000"/>
            </a:schemeClr>
          </a:solidFill>
          <a:latin typeface="Tw Cen MT"/>
          <a:ea typeface="ＭＳ Ｐゴシック" charset="0"/>
          <a:cs typeface="Tw Cen MT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9pPr>
    </p:titleStyle>
    <p:bodyStyle>
      <a:lvl1pPr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1pPr>
      <a:lvl2pPr marL="9128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2pPr>
      <a:lvl3pPr marL="18272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3pPr>
      <a:lvl4pPr marL="2741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4pPr>
      <a:lvl5pPr marL="36560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/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7200" b="1" kern="1200">
          <a:solidFill>
            <a:schemeClr val="tx1">
              <a:lumMod val="75000"/>
              <a:lumOff val="25000"/>
            </a:schemeClr>
          </a:solidFill>
          <a:latin typeface="Tw Cen MT"/>
          <a:ea typeface="ＭＳ Ｐゴシック" charset="0"/>
          <a:cs typeface="Tw Cen MT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ato Light" charset="0"/>
          <a:ea typeface="ＭＳ Ｐゴシック" charset="0"/>
          <a:cs typeface="Lato Light" charset="0"/>
        </a:defRPr>
      </a:lvl9pPr>
    </p:titleStyle>
    <p:bodyStyle>
      <a:lvl1pPr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1pPr>
      <a:lvl2pPr marL="9128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2pPr>
      <a:lvl3pPr marL="18272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3pPr>
      <a:lvl4pPr marL="2741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4pPr>
      <a:lvl5pPr marL="36560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lang="en-US" sz="2800" b="0" kern="1200" dirty="0">
          <a:solidFill>
            <a:schemeClr val="accent6">
              <a:lumMod val="25000"/>
            </a:schemeClr>
          </a:solidFill>
          <a:latin typeface="Tw Cen MT"/>
          <a:ea typeface="ＭＳ Ｐゴシック" charset="0"/>
          <a:cs typeface="Tw Cen M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28384" y="4748854"/>
            <a:ext cx="19318815" cy="1245788"/>
          </a:xfrm>
        </p:spPr>
        <p:txBody>
          <a:bodyPr/>
          <a:lstStyle/>
          <a:p>
            <a:r>
              <a:rPr lang="en-US" sz="8800" dirty="0"/>
              <a:t>Reinventing Customer Experiences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Combining digital and physical</a:t>
            </a:r>
          </a:p>
        </p:txBody>
      </p:sp>
    </p:spTree>
    <p:extLst>
      <p:ext uri="{BB962C8B-B14F-4D97-AF65-F5344CB8AC3E}">
        <p14:creationId xmlns:p14="http://schemas.microsoft.com/office/powerpoint/2010/main" val="27300117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2438400" y="306214"/>
            <a:ext cx="21939250" cy="1457325"/>
          </a:xfrm>
        </p:spPr>
        <p:txBody>
          <a:bodyPr>
            <a:normAutofit/>
          </a:bodyPr>
          <a:lstStyle/>
          <a:p>
            <a:r>
              <a:rPr lang="nb-NO" dirty="0"/>
              <a:t>Master data </a:t>
            </a:r>
            <a:r>
              <a:rPr lang="nb-NO" dirty="0" err="1"/>
              <a:t>quality</a:t>
            </a:r>
            <a:r>
              <a:rPr lang="nb-NO" dirty="0"/>
              <a:t> is key to all digital services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38" y="4781133"/>
            <a:ext cx="2004768" cy="222124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609" y="4842504"/>
            <a:ext cx="1905888" cy="211168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1959318" y="3062442"/>
            <a:ext cx="3493020" cy="1299935"/>
          </a:xfrm>
          <a:prstGeom prst="rect">
            <a:avLst/>
          </a:prstGeom>
          <a:noFill/>
        </p:spPr>
        <p:txBody>
          <a:bodyPr vert="horz" wrap="none" lIns="95817" tIns="95817" rIns="95817" bIns="95817" rtlCol="0" anchor="t">
            <a:noAutofit/>
          </a:bodyPr>
          <a:lstStyle/>
          <a:p>
            <a:pPr marL="469761" indent="-469761">
              <a:buClr>
                <a:schemeClr val="tx2"/>
              </a:buClr>
              <a:buSzPct val="80000"/>
              <a:buFont typeface="Wingdings"/>
              <a:buChar char="n"/>
            </a:pPr>
            <a:r>
              <a:rPr lang="nb-NO" sz="3199">
                <a:solidFill>
                  <a:srgbClr val="263147"/>
                </a:solidFill>
              </a:rPr>
              <a:t>Matching</a:t>
            </a:r>
          </a:p>
          <a:p>
            <a:pPr marL="469761" indent="-469761">
              <a:buClr>
                <a:schemeClr val="tx2"/>
              </a:buClr>
              <a:buSzPct val="80000"/>
              <a:buFont typeface="Wingdings"/>
              <a:buChar char="n"/>
            </a:pPr>
            <a:r>
              <a:rPr lang="nb-NO" sz="3199" err="1">
                <a:solidFill>
                  <a:srgbClr val="263147"/>
                </a:solidFill>
              </a:rPr>
              <a:t>Cleansing</a:t>
            </a:r>
            <a:endParaRPr lang="nb-NO" sz="3199">
              <a:solidFill>
                <a:srgbClr val="263147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9467067" y="3355570"/>
            <a:ext cx="3019305" cy="1299935"/>
          </a:xfrm>
          <a:prstGeom prst="rect">
            <a:avLst/>
          </a:prstGeom>
          <a:noFill/>
        </p:spPr>
        <p:txBody>
          <a:bodyPr vert="horz" wrap="squar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3733" err="1">
                <a:solidFill>
                  <a:srgbClr val="263147"/>
                </a:solidFill>
              </a:rPr>
              <a:t>Shadow</a:t>
            </a:r>
            <a:r>
              <a:rPr lang="nb-NO" sz="3733" dirty="0">
                <a:solidFill>
                  <a:srgbClr val="263147"/>
                </a:solidFill>
              </a:rPr>
              <a:t> database</a:t>
            </a:r>
          </a:p>
        </p:txBody>
      </p:sp>
      <p:cxnSp>
        <p:nvCxnSpPr>
          <p:cNvPr id="12" name="Rett pil 11"/>
          <p:cNvCxnSpPr/>
          <p:nvPr/>
        </p:nvCxnSpPr>
        <p:spPr>
          <a:xfrm>
            <a:off x="14923965" y="5880327"/>
            <a:ext cx="4473649" cy="360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9309255" y="2634239"/>
            <a:ext cx="0" cy="7487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67" y="4860523"/>
            <a:ext cx="1905888" cy="2111688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2192525" y="3501996"/>
            <a:ext cx="1326285" cy="775718"/>
          </a:xfrm>
          <a:prstGeom prst="rect">
            <a:avLst/>
          </a:prstGeom>
          <a:noFill/>
        </p:spPr>
        <p:txBody>
          <a:bodyPr vert="horz" wrap="non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3733">
                <a:solidFill>
                  <a:srgbClr val="263147"/>
                </a:solidFill>
              </a:rPr>
              <a:t>Legacy </a:t>
            </a:r>
            <a:br>
              <a:rPr lang="nb-NO" sz="3733">
                <a:solidFill>
                  <a:srgbClr val="263147"/>
                </a:solidFill>
              </a:rPr>
            </a:br>
            <a:r>
              <a:rPr lang="nb-NO" sz="3733">
                <a:solidFill>
                  <a:srgbClr val="263147"/>
                </a:solidFill>
              </a:rPr>
              <a:t>systems</a:t>
            </a:r>
          </a:p>
        </p:txBody>
      </p:sp>
      <p:cxnSp>
        <p:nvCxnSpPr>
          <p:cNvPr id="21" name="Rett pil 20"/>
          <p:cNvCxnSpPr>
            <a:stCxn id="19" idx="3"/>
            <a:endCxn id="37" idx="1"/>
          </p:cNvCxnSpPr>
          <p:nvPr/>
        </p:nvCxnSpPr>
        <p:spPr>
          <a:xfrm flipV="1">
            <a:off x="3975059" y="5898344"/>
            <a:ext cx="2323297" cy="180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>
            <a:off x="7847713" y="5889335"/>
            <a:ext cx="3957175" cy="180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Image result for data f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77" y="9643505"/>
            <a:ext cx="1491292" cy="12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Vinkel 28"/>
          <p:cNvCxnSpPr>
            <a:stCxn id="9" idx="2"/>
            <a:endCxn id="28" idx="3"/>
          </p:cNvCxnSpPr>
          <p:nvPr/>
        </p:nvCxnSpPr>
        <p:spPr>
          <a:xfrm rot="5400000">
            <a:off x="17810455" y="7727312"/>
            <a:ext cx="3313225" cy="1766982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inkel 30"/>
          <p:cNvCxnSpPr>
            <a:stCxn id="28" idx="1"/>
            <a:endCxn id="37" idx="2"/>
          </p:cNvCxnSpPr>
          <p:nvPr/>
        </p:nvCxnSpPr>
        <p:spPr>
          <a:xfrm rot="10800000">
            <a:off x="7251296" y="6954189"/>
            <a:ext cx="9840983" cy="3313225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Bild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51" y="4842504"/>
            <a:ext cx="1905888" cy="2111688"/>
          </a:xfrm>
          <a:prstGeom prst="rect">
            <a:avLst/>
          </a:prstGeom>
          <a:ln>
            <a:noFill/>
          </a:ln>
        </p:spPr>
      </p:pic>
      <p:sp>
        <p:nvSpPr>
          <p:cNvPr id="46" name="TekstSylinder 45"/>
          <p:cNvSpPr txBox="1"/>
          <p:nvPr/>
        </p:nvSpPr>
        <p:spPr>
          <a:xfrm>
            <a:off x="6634425" y="3732970"/>
            <a:ext cx="1326285" cy="775718"/>
          </a:xfrm>
          <a:prstGeom prst="rect">
            <a:avLst/>
          </a:prstGeom>
          <a:noFill/>
        </p:spPr>
        <p:txBody>
          <a:bodyPr vert="horz" wrap="none" lIns="95817" tIns="95817" rIns="95817" bIns="95817" rtlCol="0" anchor="t">
            <a:noAutofit/>
          </a:bodyPr>
          <a:lstStyle/>
          <a:p>
            <a:pPr algn="ctr">
              <a:buClr>
                <a:srgbClr val="E47E1A"/>
              </a:buClr>
              <a:buSzPct val="80000"/>
            </a:pPr>
            <a:r>
              <a:rPr lang="nb-NO" sz="3733">
                <a:solidFill>
                  <a:srgbClr val="263147"/>
                </a:solidFill>
              </a:rPr>
              <a:t>MDM-</a:t>
            </a:r>
            <a:br>
              <a:rPr lang="nb-NO" sz="3733">
                <a:solidFill>
                  <a:srgbClr val="263147"/>
                </a:solidFill>
              </a:rPr>
            </a:br>
            <a:r>
              <a:rPr lang="nb-NO" sz="3733" err="1">
                <a:solidFill>
                  <a:srgbClr val="263147"/>
                </a:solidFill>
              </a:rPr>
              <a:t>hub</a:t>
            </a:r>
            <a:endParaRPr lang="nb-NO" sz="3733">
              <a:solidFill>
                <a:srgbClr val="263147"/>
              </a:solidFill>
            </a:endParaRPr>
          </a:p>
        </p:txBody>
      </p:sp>
      <p:pic>
        <p:nvPicPr>
          <p:cNvPr id="47" name="Bild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157" y="8402004"/>
            <a:ext cx="880429" cy="975498"/>
          </a:xfrm>
          <a:prstGeom prst="rect">
            <a:avLst/>
          </a:prstGeom>
        </p:spPr>
      </p:pic>
      <p:cxnSp>
        <p:nvCxnSpPr>
          <p:cNvPr id="1036" name="Rett pil 1035"/>
          <p:cNvCxnSpPr>
            <a:stCxn id="47" idx="0"/>
            <a:endCxn id="7" idx="2"/>
          </p:cNvCxnSpPr>
          <p:nvPr/>
        </p:nvCxnSpPr>
        <p:spPr>
          <a:xfrm flipV="1">
            <a:off x="11096369" y="7626282"/>
            <a:ext cx="2268055" cy="775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00" y="8402004"/>
            <a:ext cx="880429" cy="975498"/>
          </a:xfrm>
          <a:prstGeom prst="rect">
            <a:avLst/>
          </a:prstGeom>
        </p:spPr>
      </p:pic>
      <p:pic>
        <p:nvPicPr>
          <p:cNvPr id="51" name="Bild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441" y="8402004"/>
            <a:ext cx="880429" cy="975498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580" y="8402004"/>
            <a:ext cx="880429" cy="975498"/>
          </a:xfrm>
          <a:prstGeom prst="rect">
            <a:avLst/>
          </a:prstGeom>
        </p:spPr>
      </p:pic>
      <p:cxnSp>
        <p:nvCxnSpPr>
          <p:cNvPr id="1038" name="Rett pil 1037"/>
          <p:cNvCxnSpPr>
            <a:stCxn id="50" idx="0"/>
            <a:endCxn id="7" idx="2"/>
          </p:cNvCxnSpPr>
          <p:nvPr/>
        </p:nvCxnSpPr>
        <p:spPr>
          <a:xfrm flipV="1">
            <a:off x="12466516" y="7626282"/>
            <a:ext cx="897912" cy="775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Rett pil 1039"/>
          <p:cNvCxnSpPr>
            <a:stCxn id="51" idx="0"/>
            <a:endCxn id="7" idx="2"/>
          </p:cNvCxnSpPr>
          <p:nvPr/>
        </p:nvCxnSpPr>
        <p:spPr>
          <a:xfrm flipH="1" flipV="1">
            <a:off x="13364423" y="7626282"/>
            <a:ext cx="472229" cy="775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Rett pil 1041"/>
          <p:cNvCxnSpPr>
            <a:stCxn id="52" idx="0"/>
            <a:endCxn id="7" idx="2"/>
          </p:cNvCxnSpPr>
          <p:nvPr/>
        </p:nvCxnSpPr>
        <p:spPr>
          <a:xfrm flipH="1" flipV="1">
            <a:off x="13364423" y="7626282"/>
            <a:ext cx="1842368" cy="775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kstSylinder 1042"/>
          <p:cNvSpPr txBox="1"/>
          <p:nvPr/>
        </p:nvSpPr>
        <p:spPr>
          <a:xfrm>
            <a:off x="10650160" y="9315944"/>
            <a:ext cx="1558812" cy="766568"/>
          </a:xfrm>
          <a:prstGeom prst="rect">
            <a:avLst/>
          </a:prstGeom>
          <a:noFill/>
        </p:spPr>
        <p:txBody>
          <a:bodyPr vert="horz" wrap="squar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People </a:t>
            </a:r>
          </a:p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register</a:t>
            </a:r>
          </a:p>
        </p:txBody>
      </p:sp>
      <p:sp>
        <p:nvSpPr>
          <p:cNvPr id="60" name="TekstSylinder 59"/>
          <p:cNvSpPr txBox="1"/>
          <p:nvPr/>
        </p:nvSpPr>
        <p:spPr>
          <a:xfrm>
            <a:off x="11867218" y="9340945"/>
            <a:ext cx="1558812" cy="766568"/>
          </a:xfrm>
          <a:prstGeom prst="rect">
            <a:avLst/>
          </a:prstGeom>
          <a:noFill/>
        </p:spPr>
        <p:txBody>
          <a:bodyPr vert="horz" wrap="squar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Public </a:t>
            </a:r>
          </a:p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register</a:t>
            </a:r>
          </a:p>
        </p:txBody>
      </p:sp>
      <p:sp>
        <p:nvSpPr>
          <p:cNvPr id="61" name="TekstSylinder 60"/>
          <p:cNvSpPr txBox="1"/>
          <p:nvPr/>
        </p:nvSpPr>
        <p:spPr>
          <a:xfrm>
            <a:off x="13426034" y="9340945"/>
            <a:ext cx="1558812" cy="766568"/>
          </a:xfrm>
          <a:prstGeom prst="rect">
            <a:avLst/>
          </a:prstGeom>
          <a:noFill/>
        </p:spPr>
        <p:txBody>
          <a:bodyPr vert="horz" wrap="squar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Telephone</a:t>
            </a:r>
          </a:p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Directory</a:t>
            </a:r>
          </a:p>
        </p:txBody>
      </p:sp>
      <p:sp>
        <p:nvSpPr>
          <p:cNvPr id="62" name="TekstSylinder 61"/>
          <p:cNvSpPr txBox="1"/>
          <p:nvPr/>
        </p:nvSpPr>
        <p:spPr>
          <a:xfrm>
            <a:off x="14799380" y="9340945"/>
            <a:ext cx="1337339" cy="766568"/>
          </a:xfrm>
          <a:prstGeom prst="rect">
            <a:avLst/>
          </a:prstGeom>
          <a:noFill/>
        </p:spPr>
        <p:txBody>
          <a:bodyPr vert="horz" wrap="squar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1800" err="1">
                <a:solidFill>
                  <a:srgbClr val="263147"/>
                </a:solidFill>
              </a:rPr>
              <a:t>Address</a:t>
            </a:r>
            <a:endParaRPr lang="nb-NO" sz="1800">
              <a:solidFill>
                <a:srgbClr val="263147"/>
              </a:solidFill>
            </a:endParaRPr>
          </a:p>
          <a:p>
            <a:pPr>
              <a:buClr>
                <a:srgbClr val="E47E1A"/>
              </a:buClr>
              <a:buSzPct val="80000"/>
            </a:pPr>
            <a:r>
              <a:rPr lang="nb-NO" sz="1800">
                <a:solidFill>
                  <a:srgbClr val="263147"/>
                </a:solidFill>
              </a:rPr>
              <a:t>Directory</a:t>
            </a:r>
          </a:p>
        </p:txBody>
      </p:sp>
      <p:sp>
        <p:nvSpPr>
          <p:cNvPr id="64" name="TekstSylinder 63"/>
          <p:cNvSpPr txBox="1"/>
          <p:nvPr/>
        </p:nvSpPr>
        <p:spPr>
          <a:xfrm>
            <a:off x="15688446" y="5173237"/>
            <a:ext cx="2996667" cy="775718"/>
          </a:xfrm>
          <a:prstGeom prst="rect">
            <a:avLst/>
          </a:prstGeom>
          <a:noFill/>
        </p:spPr>
        <p:txBody>
          <a:bodyPr vert="horz" wrap="none" lIns="95817" tIns="95817" rIns="95817" bIns="95817" rtlCol="0" anchor="t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2933" dirty="0">
                <a:solidFill>
                  <a:srgbClr val="263147"/>
                </a:solidFill>
              </a:rPr>
              <a:t>100% </a:t>
            </a:r>
            <a:r>
              <a:rPr lang="nb-NO" sz="2933" dirty="0" err="1">
                <a:solidFill>
                  <a:srgbClr val="263147"/>
                </a:solidFill>
              </a:rPr>
              <a:t>identifiable</a:t>
            </a:r>
            <a:endParaRPr lang="nb-NO" sz="2933" dirty="0">
              <a:solidFill>
                <a:srgbClr val="263147"/>
              </a:solidFill>
            </a:endParaRPr>
          </a:p>
        </p:txBody>
      </p:sp>
      <p:cxnSp>
        <p:nvCxnSpPr>
          <p:cNvPr id="1046" name="Rett pil 1045"/>
          <p:cNvCxnSpPr>
            <a:stCxn id="43" idx="0"/>
          </p:cNvCxnSpPr>
          <p:nvPr/>
        </p:nvCxnSpPr>
        <p:spPr>
          <a:xfrm flipV="1">
            <a:off x="4222715" y="6698037"/>
            <a:ext cx="2258866" cy="16010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vrundet rektangel 42"/>
          <p:cNvSpPr/>
          <p:nvPr/>
        </p:nvSpPr>
        <p:spPr>
          <a:xfrm>
            <a:off x="2399677" y="8299119"/>
            <a:ext cx="3646066" cy="239831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799"/>
          </a:p>
        </p:txBody>
      </p:sp>
      <p:sp>
        <p:nvSpPr>
          <p:cNvPr id="45" name="TekstSylinder 44"/>
          <p:cNvSpPr txBox="1"/>
          <p:nvPr/>
        </p:nvSpPr>
        <p:spPr>
          <a:xfrm>
            <a:off x="2701185" y="7835914"/>
            <a:ext cx="1833856" cy="3482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5817" tIns="95817" rIns="95817" bIns="95817" rtlCol="0" anchor="ctr">
            <a:noAutofit/>
          </a:bodyPr>
          <a:lstStyle/>
          <a:p>
            <a:pPr>
              <a:buClr>
                <a:srgbClr val="E47E1A"/>
              </a:buClr>
              <a:buSzPct val="80000"/>
            </a:pPr>
            <a:r>
              <a:rPr lang="nb-NO" sz="2665">
                <a:solidFill>
                  <a:srgbClr val="263147"/>
                </a:solidFill>
              </a:rPr>
              <a:t>My </a:t>
            </a:r>
            <a:r>
              <a:rPr lang="nb-NO" sz="2665" dirty="0" err="1">
                <a:solidFill>
                  <a:srgbClr val="263147"/>
                </a:solidFill>
              </a:rPr>
              <a:t>apps</a:t>
            </a:r>
            <a:endParaRPr lang="nb-NO" sz="2665" dirty="0">
              <a:solidFill>
                <a:srgbClr val="263147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35" y="8461874"/>
            <a:ext cx="3126168" cy="2084111"/>
          </a:xfrm>
          <a:prstGeom prst="rect">
            <a:avLst/>
          </a:prstGeom>
        </p:spPr>
      </p:pic>
      <p:cxnSp>
        <p:nvCxnSpPr>
          <p:cNvPr id="49" name="Rett pil 20"/>
          <p:cNvCxnSpPr/>
          <p:nvPr/>
        </p:nvCxnSpPr>
        <p:spPr>
          <a:xfrm flipH="1">
            <a:off x="4000703" y="6377877"/>
            <a:ext cx="2178531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45744" y="3732971"/>
            <a:ext cx="2324896" cy="3648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198" dirty="0"/>
          </a:p>
        </p:txBody>
      </p:sp>
    </p:spTree>
    <p:extLst>
      <p:ext uri="{BB962C8B-B14F-4D97-AF65-F5344CB8AC3E}">
        <p14:creationId xmlns:p14="http://schemas.microsoft.com/office/powerpoint/2010/main" val="13811378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00"/>
          <p:cNvSpPr/>
          <p:nvPr/>
        </p:nvSpPr>
        <p:spPr>
          <a:xfrm>
            <a:off x="18685174" y="3690476"/>
            <a:ext cx="1826498" cy="89266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21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Use cases</a:t>
            </a:r>
            <a:endParaRPr lang="en-US" sz="210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4816475" y="449263"/>
            <a:ext cx="19561175" cy="1727200"/>
          </a:xfrm>
        </p:spPr>
        <p:txBody>
          <a:bodyPr/>
          <a:lstStyle/>
          <a:p>
            <a:r>
              <a:rPr lang="en-GB" dirty="0"/>
              <a:t>Big data analytics architecture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5854427" y="1885717"/>
            <a:ext cx="16729075" cy="631825"/>
          </a:xfrm>
        </p:spPr>
        <p:txBody>
          <a:bodyPr/>
          <a:lstStyle/>
          <a:p>
            <a:r>
              <a:rPr lang="en-GB" dirty="0">
                <a:latin typeface="+mj-lt"/>
              </a:rPr>
              <a:t>Deployed in the cloud for unlimited scalability and performance </a:t>
            </a:r>
          </a:p>
        </p:txBody>
      </p:sp>
      <p:grpSp>
        <p:nvGrpSpPr>
          <p:cNvPr id="2" name="Group 121"/>
          <p:cNvGrpSpPr/>
          <p:nvPr/>
        </p:nvGrpSpPr>
        <p:grpSpPr>
          <a:xfrm>
            <a:off x="3870397" y="3690473"/>
            <a:ext cx="14531617" cy="8905674"/>
            <a:chOff x="1215851" y="1467058"/>
            <a:chExt cx="10088546" cy="4873453"/>
          </a:xfrm>
        </p:grpSpPr>
        <p:sp>
          <p:nvSpPr>
            <p:cNvPr id="121" name="Rectangle 120"/>
            <p:cNvSpPr/>
            <p:nvPr/>
          </p:nvSpPr>
          <p:spPr>
            <a:xfrm>
              <a:off x="3850194" y="1478781"/>
              <a:ext cx="7454202" cy="36776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 anchorCtr="0"/>
            <a:lstStyle/>
            <a:p>
              <a:pPr algn="ctr"/>
              <a:r>
                <a:rPr lang="en-US" sz="2399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Big Data Platform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215851" y="1467058"/>
              <a:ext cx="2512088" cy="3677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 anchorCtr="0"/>
            <a:lstStyle/>
            <a:p>
              <a:pPr algn="ctr"/>
              <a:r>
                <a:rPr lang="en-US" sz="2399" dirty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Existing platforms</a:t>
              </a:r>
            </a:p>
          </p:txBody>
        </p:sp>
        <p:grpSp>
          <p:nvGrpSpPr>
            <p:cNvPr id="4" name="Group 118"/>
            <p:cNvGrpSpPr/>
            <p:nvPr/>
          </p:nvGrpSpPr>
          <p:grpSpPr>
            <a:xfrm>
              <a:off x="1215852" y="1548436"/>
              <a:ext cx="10088545" cy="4792075"/>
              <a:chOff x="1242040" y="1608786"/>
              <a:chExt cx="9823611" cy="4823834"/>
            </a:xfrm>
          </p:grpSpPr>
          <p:grpSp>
            <p:nvGrpSpPr>
              <p:cNvPr id="5" name="Group 99"/>
              <p:cNvGrpSpPr/>
              <p:nvPr/>
            </p:nvGrpSpPr>
            <p:grpSpPr>
              <a:xfrm>
                <a:off x="1841036" y="1608786"/>
                <a:ext cx="8740178" cy="3495777"/>
                <a:chOff x="1127602" y="1659919"/>
                <a:chExt cx="9140361" cy="3836530"/>
              </a:xfrm>
            </p:grpSpPr>
            <p:grpSp>
              <p:nvGrpSpPr>
                <p:cNvPr id="6" name="Group 98"/>
                <p:cNvGrpSpPr/>
                <p:nvPr/>
              </p:nvGrpSpPr>
              <p:grpSpPr>
                <a:xfrm>
                  <a:off x="1127602" y="1659919"/>
                  <a:ext cx="9140361" cy="3836530"/>
                  <a:chOff x="1127602" y="1659919"/>
                  <a:chExt cx="9140361" cy="3836530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3647551" y="5006387"/>
                    <a:ext cx="6620412" cy="4900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 anchorCtr="0"/>
                  <a:lstStyle/>
                  <a:p>
                    <a:pPr algn="ctr"/>
                    <a:r>
                      <a:rPr lang="en-US" sz="2101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cs typeface="Arial"/>
                      </a:rPr>
                      <a:t>Big Data Storage (Data Lake)</a:t>
                    </a:r>
                    <a:endParaRPr lang="en-US" sz="2101" dirty="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7" name="Group 97"/>
                  <p:cNvGrpSpPr/>
                  <p:nvPr/>
                </p:nvGrpSpPr>
                <p:grpSpPr>
                  <a:xfrm>
                    <a:off x="1127602" y="1659919"/>
                    <a:ext cx="9140361" cy="3836528"/>
                    <a:chOff x="2092243" y="1649871"/>
                    <a:chExt cx="9140361" cy="3836528"/>
                  </a:xfrm>
                </p:grpSpPr>
                <p:sp>
                  <p:nvSpPr>
                    <p:cNvPr id="55" name="Left-Right Arrow 54"/>
                    <p:cNvSpPr/>
                    <p:nvPr/>
                  </p:nvSpPr>
                  <p:spPr>
                    <a:xfrm>
                      <a:off x="3678463" y="3408874"/>
                      <a:ext cx="783771" cy="261256"/>
                    </a:xfrm>
                    <a:prstGeom prst="leftRightArrow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70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9080454" y="1754086"/>
                      <a:ext cx="2152150" cy="198440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rIns="0" rtlCol="0" anchor="t"/>
                    <a:lstStyle/>
                    <a:p>
                      <a:pPr algn="ctr"/>
                      <a:r>
                        <a:rPr lang="en-US" sz="2101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Business applications</a:t>
                      </a:r>
                    </a:p>
                    <a:p>
                      <a:pPr algn="ctr"/>
                      <a:r>
                        <a:rPr lang="nb-NO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(Application </a:t>
                      </a:r>
                      <a:r>
                        <a:rPr lang="nb-NO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of</a:t>
                      </a:r>
                      <a:r>
                        <a:rPr lang="nb-NO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nb-NO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models</a:t>
                      </a:r>
                      <a:r>
                        <a:rPr lang="nb-NO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Arial"/>
                        </a:rPr>
                        <a:t>)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p:txBody>
                </p:sp>
                <p:grpSp>
                  <p:nvGrpSpPr>
                    <p:cNvPr id="8" name="Group 96"/>
                    <p:cNvGrpSpPr/>
                    <p:nvPr/>
                  </p:nvGrpSpPr>
                  <p:grpSpPr>
                    <a:xfrm>
                      <a:off x="4622242" y="1758694"/>
                      <a:ext cx="6610362" cy="3699505"/>
                      <a:chOff x="4622242" y="1758694"/>
                      <a:chExt cx="6610362" cy="3699505"/>
                    </a:xfrm>
                  </p:grpSpPr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4622242" y="4153953"/>
                        <a:ext cx="6610362" cy="4883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rIns="0" rtlCol="0" anchor="ctr" anchorCtr="0"/>
                      <a:lstStyle/>
                      <a:p>
                        <a:pPr algn="ctr"/>
                        <a:r>
                          <a:rPr lang="en-US" sz="2101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Data Blending / Data Virtualization</a:t>
                        </a:r>
                        <a:endParaRPr lang="en-US" sz="210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6914322" y="1758694"/>
                        <a:ext cx="2112351" cy="19798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rIns="0" rtlCol="0" anchor="t" anchorCtr="0"/>
                      <a:lstStyle/>
                      <a:p>
                        <a:pPr algn="ctr"/>
                        <a:r>
                          <a:rPr lang="en-US" sz="2101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Deep Analytics</a:t>
                        </a:r>
                        <a:br>
                          <a:rPr lang="en-US" sz="2101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</a:br>
                        <a:r>
                          <a:rPr lang="en-US" sz="1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(Data analyst, Data Scientist)</a:t>
                        </a:r>
                        <a:endPara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pic>
                    <p:nvPicPr>
                      <p:cNvPr id="63" name="Picture 62" descr="deep-analytics-modeling.pn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23850" y="2378634"/>
                        <a:ext cx="341083" cy="3170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" name="Picture 64" descr="persistent-data-layer.pn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93493" y="5033521"/>
                        <a:ext cx="405374" cy="42467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Picture 65" descr="transactional-systems.png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36183" y="4246095"/>
                        <a:ext cx="492830" cy="331906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9" name="Group 90"/>
                    <p:cNvGrpSpPr/>
                    <p:nvPr/>
                  </p:nvGrpSpPr>
                  <p:grpSpPr>
                    <a:xfrm>
                      <a:off x="4627101" y="1754086"/>
                      <a:ext cx="4374794" cy="1984409"/>
                      <a:chOff x="4627101" y="1754086"/>
                      <a:chExt cx="4374794" cy="1984409"/>
                    </a:xfrm>
                  </p:grpSpPr>
                  <p:sp>
                    <p:nvSpPr>
                      <p:cNvPr id="73" name="Rectangle 72"/>
                      <p:cNvSpPr/>
                      <p:nvPr/>
                    </p:nvSpPr>
                    <p:spPr>
                      <a:xfrm>
                        <a:off x="4627101" y="1754086"/>
                        <a:ext cx="2233442" cy="19844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0" rIns="0" rtlCol="0" anchor="t"/>
                      <a:lstStyle/>
                      <a:p>
                        <a:pPr algn="ctr"/>
                        <a:r>
                          <a:rPr lang="en-US" sz="2101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Internal Insight </a:t>
                        </a:r>
                        <a:br>
                          <a:rPr lang="en-US" sz="2101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</a:br>
                        <a:r>
                          <a:rPr lang="en-US" sz="14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(Business Users)</a:t>
                        </a:r>
                        <a:endPara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pic>
                    <p:nvPicPr>
                      <p:cNvPr id="81" name="Picture 80" descr="reporting.png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email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18392" y="3331681"/>
                        <a:ext cx="231647" cy="25652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5136621" y="3264136"/>
                        <a:ext cx="1578994" cy="3535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en-US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Reporting and collaboration</a:t>
                        </a:r>
                      </a:p>
                    </p:txBody>
                  </p:sp>
                  <p:pic>
                    <p:nvPicPr>
                      <p:cNvPr id="83" name="Picture 82" descr="discovery.png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5763" y="2419818"/>
                        <a:ext cx="298543" cy="28651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5116055" y="2328909"/>
                        <a:ext cx="1783880" cy="3535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en-US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Discovery Exploration</a:t>
                        </a:r>
                      </a:p>
                      <a:p>
                        <a:r>
                          <a:rPr lang="nb-NO" sz="1600" err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Use</a:t>
                        </a:r>
                        <a:r>
                          <a:rPr lang="nb-NO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 </a:t>
                        </a:r>
                        <a:r>
                          <a:rPr lang="nb-NO" sz="1600" err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predictive</a:t>
                        </a:r>
                        <a:r>
                          <a:rPr lang="nb-NO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 </a:t>
                        </a:r>
                        <a:r>
                          <a:rPr lang="nb-NO" sz="1600" err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models</a:t>
                        </a:r>
                        <a:endPara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cs typeface="Arial"/>
                        </a:endParaRPr>
                      </a:p>
                    </p:txBody>
                  </p:sp>
                  <p:sp>
                    <p:nvSpPr>
                      <p:cNvPr id="85" name="TextBox 84"/>
                      <p:cNvSpPr txBox="1"/>
                      <p:nvPr/>
                    </p:nvSpPr>
                    <p:spPr>
                      <a:xfrm>
                        <a:off x="7360548" y="2769389"/>
                        <a:ext cx="1641347" cy="3535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en-US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Predictive Analytics</a:t>
                        </a:r>
                      </a:p>
                      <a:p>
                        <a:r>
                          <a:rPr lang="nb-NO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Model </a:t>
                        </a:r>
                        <a:r>
                          <a:rPr lang="nb-NO" sz="1600" err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creation</a:t>
                        </a:r>
                        <a:endPara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cs typeface="Arial"/>
                        </a:endParaRPr>
                      </a:p>
                    </p:txBody>
                  </p:sp>
                  <p:pic>
                    <p:nvPicPr>
                      <p:cNvPr id="86" name="Picture 85" descr="predictive-analytics.png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022946" y="2857446"/>
                        <a:ext cx="312824" cy="2737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7" name="TextBox 86"/>
                      <p:cNvSpPr txBox="1"/>
                      <p:nvPr/>
                    </p:nvSpPr>
                    <p:spPr>
                      <a:xfrm>
                        <a:off x="5135596" y="2839976"/>
                        <a:ext cx="1684348" cy="3535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r>
                          <a:rPr lang="nb-NO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Data blending</a:t>
                        </a:r>
                        <a:endParaRPr lang="en-US" sz="16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cs typeface="Arial"/>
                        </a:endParaRPr>
                      </a:p>
                      <a:p>
                        <a:r>
                          <a:rPr lang="en-US" sz="16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+mj-lt"/>
                            <a:cs typeface="Arial"/>
                          </a:rPr>
                          <a:t>Visualization</a:t>
                        </a:r>
                      </a:p>
                    </p:txBody>
                  </p:sp>
                  <p:pic>
                    <p:nvPicPr>
                      <p:cNvPr id="88" name="Picture 87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10364" y="2836738"/>
                        <a:ext cx="405789" cy="355582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0" name="Group 95"/>
                    <p:cNvGrpSpPr/>
                    <p:nvPr/>
                  </p:nvGrpSpPr>
                  <p:grpSpPr>
                    <a:xfrm>
                      <a:off x="2092243" y="1649871"/>
                      <a:ext cx="1425627" cy="3836528"/>
                      <a:chOff x="2092243" y="1649871"/>
                      <a:chExt cx="1425627" cy="3836528"/>
                    </a:xfrm>
                  </p:grpSpPr>
                  <p:grpSp>
                    <p:nvGrpSpPr>
                      <p:cNvPr id="11" name="Group 94"/>
                      <p:cNvGrpSpPr/>
                      <p:nvPr/>
                    </p:nvGrpSpPr>
                    <p:grpSpPr>
                      <a:xfrm>
                        <a:off x="2092243" y="2873828"/>
                        <a:ext cx="1423263" cy="2612571"/>
                        <a:chOff x="2092243" y="2873828"/>
                        <a:chExt cx="1423263" cy="2612571"/>
                      </a:xfrm>
                    </p:grpSpPr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2092243" y="2873828"/>
                          <a:ext cx="1423263" cy="261257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rIns="0" rtlCol="0" anchor="t"/>
                        <a:lstStyle/>
                        <a:p>
                          <a:pPr algn="ctr"/>
                          <a:r>
                            <a:rPr lang="en-US" sz="2101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j-lt"/>
                              <a:cs typeface="Arial"/>
                            </a:rPr>
                            <a:t>Data </a:t>
                          </a:r>
                        </a:p>
                        <a:p>
                          <a:pPr algn="ctr"/>
                          <a:r>
                            <a:rPr lang="en-US" sz="2101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j-lt"/>
                              <a:cs typeface="Arial"/>
                            </a:rPr>
                            <a:t>Warehouse</a:t>
                          </a:r>
                          <a:endParaRPr lang="en-US" sz="210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pic>
                      <p:nvPicPr>
                        <p:cNvPr id="61" name="Picture 60" descr="data-warehousing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57670" y="3958657"/>
                          <a:ext cx="530022" cy="562696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12" name="Group 92"/>
                      <p:cNvGrpSpPr/>
                      <p:nvPr/>
                    </p:nvGrpSpPr>
                    <p:grpSpPr>
                      <a:xfrm>
                        <a:off x="2094607" y="1649871"/>
                        <a:ext cx="1423263" cy="892363"/>
                        <a:chOff x="2094607" y="1649871"/>
                        <a:chExt cx="1423263" cy="892363"/>
                      </a:xfrm>
                    </p:grpSpPr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2094607" y="1649871"/>
                          <a:ext cx="1423263" cy="892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0" rIns="0" rtlCol="0" anchor="t"/>
                        <a:lstStyle/>
                        <a:p>
                          <a:pPr algn="ctr"/>
                          <a:r>
                            <a:rPr lang="en-US" sz="2101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+mj-lt"/>
                              <a:cs typeface="Arial"/>
                            </a:rPr>
                            <a:t>DW Portal</a:t>
                          </a:r>
                          <a:endParaRPr lang="en-US" sz="210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+mj-lt"/>
                          </a:endParaRPr>
                        </a:p>
                      </p:txBody>
                    </p:sp>
                    <p:pic>
                      <p:nvPicPr>
                        <p:cNvPr id="69" name="Picture 68" descr="reporting-analytics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660928" y="2009670"/>
                          <a:ext cx="331241" cy="412489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94" name="Up Arrow 93"/>
                      <p:cNvSpPr/>
                      <p:nvPr/>
                    </p:nvSpPr>
                    <p:spPr>
                      <a:xfrm>
                        <a:off x="2698924" y="2586160"/>
                        <a:ext cx="272363" cy="235154"/>
                      </a:xfrm>
                      <a:prstGeom prst="upArrow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270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" name="Group 91"/>
                <p:cNvGrpSpPr/>
                <p:nvPr/>
              </p:nvGrpSpPr>
              <p:grpSpPr>
                <a:xfrm>
                  <a:off x="8302155" y="2438844"/>
                  <a:ext cx="1924059" cy="725661"/>
                  <a:chOff x="9276845" y="2428796"/>
                  <a:chExt cx="1924059" cy="725661"/>
                </a:xfrm>
              </p:grpSpPr>
              <p:pic>
                <p:nvPicPr>
                  <p:cNvPr id="71" name="Picture 70" descr="mobile.pn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276845" y="2451791"/>
                    <a:ext cx="160956" cy="291091"/>
                  </a:xfrm>
                  <a:prstGeom prst="rect">
                    <a:avLst/>
                  </a:prstGeom>
                </p:spPr>
              </p:pic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644390" y="2428796"/>
                    <a:ext cx="1556514" cy="72566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sz="180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cs typeface="Arial"/>
                      </a:rPr>
                      <a:t>Automated web services to customer or business facing applications.</a:t>
                    </a:r>
                  </a:p>
                </p:txBody>
              </p:sp>
            </p:grpSp>
          </p:grpSp>
          <p:sp>
            <p:nvSpPr>
              <p:cNvPr id="102" name="Up Arrow 101"/>
              <p:cNvSpPr/>
              <p:nvPr/>
            </p:nvSpPr>
            <p:spPr>
              <a:xfrm>
                <a:off x="2484958" y="5249747"/>
                <a:ext cx="196637" cy="195747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3" name="Up Arrow 102"/>
              <p:cNvSpPr/>
              <p:nvPr/>
            </p:nvSpPr>
            <p:spPr>
              <a:xfrm>
                <a:off x="7342551" y="5241699"/>
                <a:ext cx="154503" cy="205002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01">
                  <a:solidFill>
                    <a:schemeClr val="tx2">
                      <a:lumMod val="50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4" name="Group 116"/>
              <p:cNvGrpSpPr/>
              <p:nvPr/>
            </p:nvGrpSpPr>
            <p:grpSpPr>
              <a:xfrm>
                <a:off x="1242040" y="5466303"/>
                <a:ext cx="2469497" cy="964641"/>
                <a:chOff x="1242040" y="5466303"/>
                <a:chExt cx="2469497" cy="964641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1242040" y="5466303"/>
                  <a:ext cx="2469497" cy="96464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 anchorCtr="0"/>
                <a:lstStyle/>
                <a:p>
                  <a:pPr algn="ctr"/>
                  <a:r>
                    <a:rPr lang="en-US" sz="2101" b="1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  <a:cs typeface="Arial"/>
                    </a:rPr>
                    <a:t>Data Sources</a:t>
                  </a:r>
                  <a:endParaRPr lang="en-US" sz="2101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pic>
              <p:nvPicPr>
                <p:cNvPr id="104" name="Picture 103" descr="transactional.png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6193" y="5772306"/>
                  <a:ext cx="286512" cy="353568"/>
                </a:xfrm>
                <a:prstGeom prst="rect">
                  <a:avLst/>
                </a:prstGeom>
              </p:spPr>
            </p:pic>
            <p:sp>
              <p:nvSpPr>
                <p:cNvPr id="105" name="TextBox 104"/>
                <p:cNvSpPr txBox="1"/>
                <p:nvPr/>
              </p:nvSpPr>
              <p:spPr>
                <a:xfrm>
                  <a:off x="1841036" y="6102672"/>
                  <a:ext cx="1459024" cy="20344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sz="180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  <a:cs typeface="Arial"/>
                    </a:rPr>
                    <a:t>Transactional</a:t>
                  </a:r>
                </a:p>
              </p:txBody>
            </p:sp>
          </p:grpSp>
          <p:grpSp>
            <p:nvGrpSpPr>
              <p:cNvPr id="15" name="Group 117"/>
              <p:cNvGrpSpPr/>
              <p:nvPr/>
            </p:nvGrpSpPr>
            <p:grpSpPr>
              <a:xfrm>
                <a:off x="3800360" y="5456255"/>
                <a:ext cx="7265291" cy="976365"/>
                <a:chOff x="3800360" y="5456255"/>
                <a:chExt cx="7265291" cy="976365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800360" y="5456255"/>
                  <a:ext cx="7265291" cy="97636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t" anchorCtr="0"/>
                <a:lstStyle/>
                <a:p>
                  <a:pPr algn="ctr"/>
                  <a:r>
                    <a:rPr lang="en-US" sz="2101" b="1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  <a:cs typeface="Arial"/>
                    </a:rPr>
                    <a:t>Data Sources</a:t>
                  </a:r>
                  <a:endParaRPr lang="en-US" sz="2101">
                    <a:solidFill>
                      <a:schemeClr val="tx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pic>
              <p:nvPicPr>
                <p:cNvPr id="106" name="Picture 105" descr="application-data.png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2287" y="5825197"/>
                  <a:ext cx="364333" cy="249936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user.png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3654" y="5804931"/>
                  <a:ext cx="242209" cy="286512"/>
                </a:xfrm>
                <a:prstGeom prst="rect">
                  <a:avLst/>
                </a:prstGeom>
              </p:spPr>
            </p:pic>
            <p:pic>
              <p:nvPicPr>
                <p:cNvPr id="109" name="Picture 108" descr="video-audio.png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8908" y="5833606"/>
                  <a:ext cx="286512" cy="249936"/>
                </a:xfrm>
                <a:prstGeom prst="rect">
                  <a:avLst/>
                </a:prstGeom>
              </p:spPr>
            </p:pic>
            <p:pic>
              <p:nvPicPr>
                <p:cNvPr id="110" name="Picture 109" descr="machine-sensor.png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3671" y="5823390"/>
                  <a:ext cx="315891" cy="286512"/>
                </a:xfrm>
                <a:prstGeom prst="rect">
                  <a:avLst/>
                </a:prstGeom>
              </p:spPr>
            </p:pic>
            <p:pic>
              <p:nvPicPr>
                <p:cNvPr id="111" name="Picture 110" descr="enterprise-content.png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58089" y="5800919"/>
                  <a:ext cx="262409" cy="286512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third-party.png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7266" y="5785680"/>
                  <a:ext cx="410119" cy="316992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2562" y="5765240"/>
                  <a:ext cx="462369" cy="300009"/>
                </a:xfrm>
                <a:prstGeom prst="rect">
                  <a:avLst/>
                </a:prstGeom>
              </p:spPr>
            </p:pic>
            <p:sp>
              <p:nvSpPr>
                <p:cNvPr id="114" name="TextBox 113"/>
                <p:cNvSpPr txBox="1"/>
                <p:nvPr/>
              </p:nvSpPr>
              <p:spPr>
                <a:xfrm>
                  <a:off x="4370506" y="6095454"/>
                  <a:ext cx="6185404" cy="20344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sz="1800">
                      <a:solidFill>
                        <a:schemeClr val="tx2">
                          <a:lumMod val="50000"/>
                        </a:schemeClr>
                      </a:solidFill>
                      <a:latin typeface="+mj-lt"/>
                      <a:cs typeface="Arial"/>
                    </a:rPr>
                    <a:t>Social   Application   User Generated  Rich Media  Sensor   Documents   Third Party</a:t>
                  </a:r>
                </a:p>
              </p:txBody>
            </p:sp>
          </p:grpSp>
        </p:grpSp>
      </p:grpSp>
      <p:sp>
        <p:nvSpPr>
          <p:cNvPr id="77" name="Rectangular Callout 76"/>
          <p:cNvSpPr/>
          <p:nvPr/>
        </p:nvSpPr>
        <p:spPr>
          <a:xfrm>
            <a:off x="4634518" y="2899571"/>
            <a:ext cx="2065771" cy="498635"/>
          </a:xfrm>
          <a:prstGeom prst="wedgeRectCallout">
            <a:avLst>
              <a:gd name="adj1" fmla="val -3592"/>
              <a:gd name="adj2" fmla="val 80357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What happened?</a:t>
            </a:r>
          </a:p>
        </p:txBody>
      </p:sp>
      <p:sp>
        <p:nvSpPr>
          <p:cNvPr id="78" name="Rectangular Callout 77"/>
          <p:cNvSpPr/>
          <p:nvPr/>
        </p:nvSpPr>
        <p:spPr>
          <a:xfrm>
            <a:off x="7689415" y="2907809"/>
            <a:ext cx="2191922" cy="498635"/>
          </a:xfrm>
          <a:prstGeom prst="wedgeRectCallout">
            <a:avLst>
              <a:gd name="adj1" fmla="val -5953"/>
              <a:gd name="adj2" fmla="val 90735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Why did it happen? </a:t>
            </a:r>
          </a:p>
        </p:txBody>
      </p:sp>
      <p:sp>
        <p:nvSpPr>
          <p:cNvPr id="74" name="Up-Down Arrow 73"/>
          <p:cNvSpPr/>
          <p:nvPr/>
        </p:nvSpPr>
        <p:spPr>
          <a:xfrm>
            <a:off x="9881333" y="7420856"/>
            <a:ext cx="215837" cy="453951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0" name="Picture 8" descr="mail_ico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054222" y="5808429"/>
            <a:ext cx="785169" cy="56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0" descr="monitor_ico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244306" y="6546341"/>
            <a:ext cx="543051" cy="6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9" descr="chart_icon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233141" y="5162319"/>
            <a:ext cx="554216" cy="4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4" descr="C:\Users\Kjetil\AppData\Local\Microsoft\Windows\Temporary Internet Files\Content.IE5\TVBLMT31\MCj04398240000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300699" y="8120251"/>
            <a:ext cx="503749" cy="503749"/>
          </a:xfrm>
          <a:prstGeom prst="rect">
            <a:avLst/>
          </a:prstGeom>
          <a:noFill/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8197" y="10411041"/>
            <a:ext cx="562115" cy="562115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476" y="11359726"/>
            <a:ext cx="479555" cy="587455"/>
          </a:xfrm>
          <a:prstGeom prst="rect">
            <a:avLst/>
          </a:prstGeom>
        </p:spPr>
      </p:pic>
      <p:pic>
        <p:nvPicPr>
          <p:cNvPr id="97" name="Picture 10" descr="monitor_ico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845978" y="5980369"/>
            <a:ext cx="391141" cy="4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8" descr="mail_ico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142298" y="6491710"/>
            <a:ext cx="785169" cy="56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0" descr="monitor_ico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288548" y="7398894"/>
            <a:ext cx="543051" cy="63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9" descr="chart_icon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321214" y="5845600"/>
            <a:ext cx="554216" cy="4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309392" y="8719992"/>
            <a:ext cx="577860" cy="5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14" descr="C:\Users\Kjetil\AppData\Local\Microsoft\Windows\Temporary Internet Files\Content.IE5\TVBLMT31\MCj04398240000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371456" y="9570370"/>
            <a:ext cx="503749" cy="503749"/>
          </a:xfrm>
          <a:prstGeom prst="rect">
            <a:avLst/>
          </a:prstGeom>
          <a:noFill/>
        </p:spPr>
      </p:pic>
      <p:pic>
        <p:nvPicPr>
          <p:cNvPr id="117" name="Bilde 116" descr="Rapporter.bmp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9242840" y="4434332"/>
            <a:ext cx="611102" cy="454879"/>
          </a:xfrm>
          <a:prstGeom prst="rect">
            <a:avLst/>
          </a:prstGeom>
        </p:spPr>
      </p:pic>
      <p:sp>
        <p:nvSpPr>
          <p:cNvPr id="118" name="Up-Down Arrow 73"/>
          <p:cNvSpPr/>
          <p:nvPr/>
        </p:nvSpPr>
        <p:spPr>
          <a:xfrm>
            <a:off x="12956345" y="7415340"/>
            <a:ext cx="215837" cy="453951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9" name="Up-Down Arrow 73"/>
          <p:cNvSpPr/>
          <p:nvPr/>
        </p:nvSpPr>
        <p:spPr>
          <a:xfrm>
            <a:off x="16055391" y="7431160"/>
            <a:ext cx="215837" cy="453951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" name="TextBox 86"/>
          <p:cNvSpPr txBox="1"/>
          <p:nvPr/>
        </p:nvSpPr>
        <p:spPr>
          <a:xfrm>
            <a:off x="12199137" y="6309825"/>
            <a:ext cx="252429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Visualization to BI-platforms, publish to business applications</a:t>
            </a:r>
          </a:p>
        </p:txBody>
      </p:sp>
      <p:pic>
        <p:nvPicPr>
          <p:cNvPr id="123" name="Picture 8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53" y="6485782"/>
            <a:ext cx="573984" cy="564973"/>
          </a:xfrm>
          <a:prstGeom prst="rect">
            <a:avLst/>
          </a:prstGeom>
        </p:spPr>
      </p:pic>
      <p:sp>
        <p:nvSpPr>
          <p:cNvPr id="124" name="TextBox 84"/>
          <p:cNvSpPr txBox="1"/>
          <p:nvPr/>
        </p:nvSpPr>
        <p:spPr>
          <a:xfrm>
            <a:off x="12208424" y="4805817"/>
            <a:ext cx="23216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Data blending, enrichment, t</a:t>
            </a:r>
            <a:r>
              <a:rPr lang="nb-NO" sz="1600" err="1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ransformation</a:t>
            </a:r>
            <a:endParaRPr lang="en-US" sz="1600">
              <a:solidFill>
                <a:schemeClr val="bg2">
                  <a:lumMod val="50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125" name="Picture 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4785318" y="6527799"/>
            <a:ext cx="497244" cy="49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Up-Down Arrow 73"/>
          <p:cNvSpPr/>
          <p:nvPr/>
        </p:nvSpPr>
        <p:spPr>
          <a:xfrm>
            <a:off x="12920488" y="8843901"/>
            <a:ext cx="215837" cy="453951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7" name="Rectangular Callout 77"/>
          <p:cNvSpPr/>
          <p:nvPr/>
        </p:nvSpPr>
        <p:spPr>
          <a:xfrm>
            <a:off x="10435130" y="2905767"/>
            <a:ext cx="3659633" cy="498635"/>
          </a:xfrm>
          <a:prstGeom prst="wedgeRectCallout">
            <a:avLst>
              <a:gd name="adj1" fmla="val -7849"/>
              <a:gd name="adj2" fmla="val 87275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What will happen? </a:t>
            </a:r>
            <a:b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What is the best that could happen?</a:t>
            </a:r>
          </a:p>
        </p:txBody>
      </p:sp>
      <p:sp>
        <p:nvSpPr>
          <p:cNvPr id="128" name="Rectangular Callout 77"/>
          <p:cNvSpPr/>
          <p:nvPr/>
        </p:nvSpPr>
        <p:spPr>
          <a:xfrm>
            <a:off x="14641218" y="2894773"/>
            <a:ext cx="2730835" cy="498635"/>
          </a:xfrm>
          <a:prstGeom prst="wedgeRectCallout">
            <a:avLst>
              <a:gd name="adj1" fmla="val 14093"/>
              <a:gd name="adj2" fmla="val 80357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Nest best action. Optimization. </a:t>
            </a:r>
          </a:p>
        </p:txBody>
      </p:sp>
      <p:sp>
        <p:nvSpPr>
          <p:cNvPr id="129" name="Rectangular Callout 77"/>
          <p:cNvSpPr/>
          <p:nvPr/>
        </p:nvSpPr>
        <p:spPr>
          <a:xfrm>
            <a:off x="17797592" y="2915277"/>
            <a:ext cx="2689409" cy="498635"/>
          </a:xfrm>
          <a:prstGeom prst="wedgeRectCallout">
            <a:avLst>
              <a:gd name="adj1" fmla="val 16931"/>
              <a:gd name="adj2" fmla="val 76898"/>
            </a:avLst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End user applications. </a:t>
            </a:r>
          </a:p>
          <a:p>
            <a:pPr algn="ctr"/>
            <a:r>
              <a:rPr lang="en-GB" sz="1501">
                <a:solidFill>
                  <a:schemeClr val="bg2">
                    <a:lumMod val="50000"/>
                  </a:schemeClr>
                </a:solidFill>
                <a:latin typeface="+mj-lt"/>
              </a:rPr>
              <a:t>High business value. </a:t>
            </a:r>
          </a:p>
        </p:txBody>
      </p:sp>
    </p:spTree>
    <p:extLst>
      <p:ext uri="{BB962C8B-B14F-4D97-AF65-F5344CB8AC3E}">
        <p14:creationId xmlns:p14="http://schemas.microsoft.com/office/powerpoint/2010/main" val="18606030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 rot="159347">
            <a:off x="-1015732" y="1567544"/>
            <a:ext cx="26989348" cy="14533527"/>
          </a:xfrm>
          <a:prstGeom prst="rect">
            <a:avLst/>
          </a:prstGeom>
          <a:solidFill>
            <a:schemeClr val="tx2">
              <a:alpha val="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21428224">
            <a:off x="-1168132" y="5494406"/>
            <a:ext cx="26989348" cy="10748178"/>
          </a:xfrm>
          <a:prstGeom prst="rect">
            <a:avLst/>
          </a:prstGeom>
          <a:solidFill>
            <a:schemeClr val="tx2">
              <a:alpha val="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42">
            <a:off x="-1288823" y="10189897"/>
            <a:ext cx="26989348" cy="6191669"/>
          </a:xfrm>
          <a:prstGeom prst="rect">
            <a:avLst/>
          </a:prstGeom>
          <a:solidFill>
            <a:schemeClr val="tx2">
              <a:alpha val="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6"/>
          <p:cNvSpPr txBox="1">
            <a:spLocks/>
          </p:cNvSpPr>
          <p:nvPr/>
        </p:nvSpPr>
        <p:spPr bwMode="auto">
          <a:xfrm>
            <a:off x="5102322" y="6765625"/>
            <a:ext cx="7237674" cy="23647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  <a:noAutofit/>
          </a:bodyPr>
          <a:lstStyle>
            <a:lvl1pPr algn="l" defTabSz="1827213" rtl="0" fontAlgn="base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defRPr lang="en-US" sz="3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marL="9128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3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2pPr>
            <a:lvl3pPr marL="18272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3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3pPr>
            <a:lvl4pPr marL="27416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3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4pPr>
            <a:lvl5pPr marL="3656013" algn="l" defTabSz="18272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3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US" sz="4800" b="1">
                <a:latin typeface="Tw Cen MT" charset="0"/>
                <a:ea typeface="Tw Cen MT" charset="0"/>
                <a:cs typeface="Tw Cen MT" charset="0"/>
              </a:rPr>
              <a:t>Analytics, </a:t>
            </a:r>
            <a:br>
              <a:rPr lang="en-US" sz="4800" b="1">
                <a:latin typeface="Tw Cen MT" charset="0"/>
                <a:ea typeface="Tw Cen MT" charset="0"/>
                <a:cs typeface="Tw Cen MT" charset="0"/>
              </a:rPr>
            </a:br>
            <a:r>
              <a:rPr lang="en-US" sz="4800" b="1">
                <a:latin typeface="Tw Cen MT" charset="0"/>
                <a:ea typeface="Tw Cen MT" charset="0"/>
                <a:cs typeface="Tw Cen MT" charset="0"/>
              </a:rPr>
              <a:t>Big data, Enterprise Information Management</a:t>
            </a:r>
          </a:p>
        </p:txBody>
      </p:sp>
      <p:sp>
        <p:nvSpPr>
          <p:cNvPr id="35" name="Text Placeholder 6"/>
          <p:cNvSpPr txBox="1">
            <a:spLocks/>
          </p:cNvSpPr>
          <p:nvPr/>
        </p:nvSpPr>
        <p:spPr>
          <a:xfrm>
            <a:off x="5102322" y="10656913"/>
            <a:ext cx="7237674" cy="2364794"/>
          </a:xfrm>
          <a:prstGeom prst="rect">
            <a:avLst/>
          </a:prstGeom>
        </p:spPr>
        <p:txBody>
          <a:bodyPr vert="horz" lIns="95093" tIns="47546" rIns="95093" bIns="47546" rtlCol="0" anchor="ctr">
            <a:normAutofit/>
          </a:bodyPr>
          <a:lstStyle>
            <a:lvl1pPr marL="320939" indent="-320939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26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95369" indent="-267449" algn="l" defTabSz="427919" rtl="0" eaLnBrk="1" latinLnBrk="0" hangingPunct="1">
              <a:spcBef>
                <a:spcPct val="20000"/>
              </a:spcBef>
              <a:buFont typeface="Arial"/>
              <a:buChar char="–"/>
              <a:defRPr sz="108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69798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99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7717" indent="-213960" algn="l" defTabSz="427919" rtl="0" eaLnBrk="1" latinLnBrk="0" hangingPunct="1">
              <a:spcBef>
                <a:spcPct val="20000"/>
              </a:spcBef>
              <a:buFont typeface="Arial"/>
              <a:buChar char="–"/>
              <a:defRPr sz="94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25636" indent="-213960" algn="l" defTabSz="427919" rtl="0" eaLnBrk="1" latinLnBrk="0" hangingPunct="1">
              <a:spcBef>
                <a:spcPct val="20000"/>
              </a:spcBef>
              <a:buFont typeface="Arial"/>
              <a:buChar char="»"/>
              <a:defRPr sz="94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353555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1475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9394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7313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Functional &amp; </a:t>
            </a:r>
            <a:b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Software Solutions</a:t>
            </a:r>
          </a:p>
        </p:txBody>
      </p:sp>
      <p:sp>
        <p:nvSpPr>
          <p:cNvPr id="36" name="Text Placeholder 6"/>
          <p:cNvSpPr txBox="1">
            <a:spLocks/>
          </p:cNvSpPr>
          <p:nvPr/>
        </p:nvSpPr>
        <p:spPr>
          <a:xfrm>
            <a:off x="5102322" y="2552056"/>
            <a:ext cx="7237674" cy="2364794"/>
          </a:xfrm>
          <a:prstGeom prst="rect">
            <a:avLst/>
          </a:prstGeom>
        </p:spPr>
        <p:txBody>
          <a:bodyPr vert="horz" lIns="95093" tIns="47546" rIns="95093" bIns="47546" rtlCol="0" anchor="ctr">
            <a:noAutofit/>
          </a:bodyPr>
          <a:lstStyle>
            <a:lvl1pPr marL="320939" indent="-320939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26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95369" indent="-267449" algn="l" defTabSz="427919" rtl="0" eaLnBrk="1" latinLnBrk="0" hangingPunct="1">
              <a:spcBef>
                <a:spcPct val="20000"/>
              </a:spcBef>
              <a:buFont typeface="Arial"/>
              <a:buChar char="–"/>
              <a:defRPr sz="108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69798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99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7717" indent="-213960" algn="l" defTabSz="427919" rtl="0" eaLnBrk="1" latinLnBrk="0" hangingPunct="1">
              <a:spcBef>
                <a:spcPct val="20000"/>
              </a:spcBef>
              <a:buFont typeface="Arial"/>
              <a:buChar char="–"/>
              <a:defRPr sz="94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25636" indent="-213960" algn="l" defTabSz="427919" rtl="0" eaLnBrk="1" latinLnBrk="0" hangingPunct="1">
              <a:spcBef>
                <a:spcPct val="20000"/>
              </a:spcBef>
              <a:buFont typeface="Arial"/>
              <a:buChar char="»"/>
              <a:defRPr sz="945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353555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1475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9394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7313" indent="-213960" algn="l" defTabSz="427919" rtl="0" eaLnBrk="1" latinLnBrk="0" hangingPunct="1">
              <a:spcBef>
                <a:spcPct val="20000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Custom Development, Design &amp; Sensing </a:t>
            </a:r>
            <a:b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</a:b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the physical</a:t>
            </a:r>
          </a:p>
        </p:txBody>
      </p:sp>
      <p:sp>
        <p:nvSpPr>
          <p:cNvPr id="64" name="Otsikko 1"/>
          <p:cNvSpPr txBox="1">
            <a:spLocks/>
          </p:cNvSpPr>
          <p:nvPr/>
        </p:nvSpPr>
        <p:spPr>
          <a:xfrm>
            <a:off x="1676400" y="0"/>
            <a:ext cx="21024850" cy="1903652"/>
          </a:xfrm>
          <a:prstGeom prst="rect">
            <a:avLst/>
          </a:prstGeom>
        </p:spPr>
        <p:txBody>
          <a:bodyPr anchor="ctr"/>
          <a:lstStyle>
            <a:lvl1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7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2pPr>
            <a:lvl3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3pPr>
            <a:lvl4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4pPr>
            <a:lvl5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5pPr>
            <a:lvl6pPr marL="4572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6pPr>
            <a:lvl7pPr marL="9144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7pPr>
            <a:lvl8pPr marL="13716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8pPr>
            <a:lvl9pPr marL="18288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9pPr>
          </a:lstStyle>
          <a:p>
            <a:pPr algn="ctr"/>
            <a:r>
              <a:rPr lang="en-US" sz="4200">
                <a:solidFill>
                  <a:schemeClr val="accent5"/>
                </a:solidFill>
              </a:rPr>
              <a:t>Our expertise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666070" y="6450159"/>
            <a:ext cx="7779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Business intelligence &amp; Data warehouse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Master data management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Advanced analytics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Analytics as a Service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Big data &amp; Cloud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Document and case management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666070" y="10562037"/>
            <a:ext cx="6821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Business applications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Functional solutions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Custom development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Enterprise software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Managed services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666070" y="2212683"/>
            <a:ext cx="9899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Service &amp; Customer experience design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Algorithms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Location solutions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Mobile development</a:t>
            </a:r>
          </a:p>
          <a:p>
            <a:r>
              <a:rPr lang="en-US" sz="3200" b="1" i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Sensors &amp; </a:t>
            </a:r>
            <a:r>
              <a:rPr lang="en-US" sz="3200" b="1" i="1" err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IoT</a:t>
            </a:r>
          </a:p>
          <a:p>
            <a:r>
              <a:rPr lang="en-US" sz="3200" b="1" i="1" err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Arial"/>
              </a:rPr>
              <a:t>Virtual &amp; Augmented reality</a:t>
            </a:r>
            <a:endParaRPr lang="en-US" sz="3200" b="1" i="1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  <a:cs typeface="Arial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1" y="12050486"/>
            <a:ext cx="3258658" cy="765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19" name="Rectangle 18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9425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55530" y="3960273"/>
            <a:ext cx="15093048" cy="2092490"/>
          </a:xfrm>
        </p:spPr>
        <p:txBody>
          <a:bodyPr/>
          <a:lstStyle/>
          <a:p>
            <a:r>
              <a:rPr lang="en-US" sz="6600" b="0" i="1" dirty="0">
                <a:latin typeface="+mn-lt"/>
              </a:rPr>
              <a:t>What happens when you put a </a:t>
            </a:r>
            <a:r>
              <a:rPr lang="en-US" sz="6600" b="0" i="1" dirty="0">
                <a:solidFill>
                  <a:schemeClr val="accent2"/>
                </a:solidFill>
                <a:latin typeface="+mn-lt"/>
              </a:rPr>
              <a:t>data analyst</a:t>
            </a:r>
            <a:r>
              <a:rPr lang="en-US" sz="6600" b="0" i="1" dirty="0">
                <a:latin typeface="+mn-lt"/>
              </a:rPr>
              <a:t>, a </a:t>
            </a:r>
            <a:r>
              <a:rPr lang="en-US" sz="6600" b="0" i="1" dirty="0">
                <a:solidFill>
                  <a:schemeClr val="accent2"/>
                </a:solidFill>
                <a:latin typeface="+mn-lt"/>
              </a:rPr>
              <a:t>designer</a:t>
            </a:r>
            <a:r>
              <a:rPr lang="en-US" sz="6600" b="0" i="1" dirty="0">
                <a:latin typeface="+mn-lt"/>
              </a:rPr>
              <a:t> and a </a:t>
            </a:r>
            <a:r>
              <a:rPr lang="en-US" sz="6600" b="0" i="1" dirty="0">
                <a:solidFill>
                  <a:schemeClr val="accent2"/>
                </a:solidFill>
                <a:latin typeface="+mn-lt"/>
              </a:rPr>
              <a:t>technologist</a:t>
            </a:r>
            <a:r>
              <a:rPr lang="en-US" sz="6600" b="0" i="1" dirty="0">
                <a:latin typeface="+mn-lt"/>
              </a:rPr>
              <a:t> in the same room?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55530" y="9640365"/>
            <a:ext cx="8711296" cy="497752"/>
          </a:xfrm>
        </p:spPr>
        <p:txBody>
          <a:bodyPr/>
          <a:lstStyle/>
          <a:p>
            <a:r>
              <a:rPr lang="en-US" dirty="0" err="1"/>
              <a:t>Bjørn</a:t>
            </a:r>
            <a:r>
              <a:rPr lang="en-US" dirty="0"/>
              <a:t> Inge Johansen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55529" y="10233920"/>
            <a:ext cx="8711296" cy="497752"/>
          </a:xfrm>
        </p:spPr>
        <p:txBody>
          <a:bodyPr/>
          <a:lstStyle/>
          <a:p>
            <a:r>
              <a:rPr lang="en-US" dirty="0" err="1"/>
              <a:t>Bjorn.inge.johansen@affecto.com</a:t>
            </a:r>
            <a:endParaRPr lang="en-US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4"/>
          </p:nvPr>
        </p:nvSpPr>
        <p:spPr>
          <a:xfrm>
            <a:off x="2655530" y="7240132"/>
            <a:ext cx="8711296" cy="497752"/>
          </a:xfrm>
          <a:noFill/>
        </p:spPr>
        <p:txBody>
          <a:bodyPr/>
          <a:lstStyle/>
          <a:p>
            <a:r>
              <a:rPr lang="nb-NO" sz="7200" dirty="0">
                <a:solidFill>
                  <a:schemeClr val="accent2"/>
                </a:solidFill>
              </a:rPr>
              <a:t>Magic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2655530" y="12024202"/>
            <a:ext cx="8711296" cy="4977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defRPr lang="en-US" sz="4000" b="1" i="0" kern="1200" spc="-150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" charset="0"/>
                <a:ea typeface="Tw Cen MT" charset="0"/>
                <a:cs typeface="Tw Cen MT" charset="0"/>
              </a:defRPr>
            </a:lvl1pPr>
            <a:lvl2pPr marL="9128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2pPr>
            <a:lvl3pPr marL="18272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3pPr>
            <a:lvl4pPr marL="2741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4pPr>
            <a:lvl5pPr marL="36560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Kjetil Kalager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2655529" y="12617757"/>
            <a:ext cx="8711296" cy="4977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defRPr lang="en-US" sz="3200" b="1" i="1" kern="1200" spc="0" baseline="0">
                <a:solidFill>
                  <a:schemeClr val="accent4"/>
                </a:solidFill>
                <a:latin typeface="Constantia" charset="0"/>
                <a:ea typeface="Constantia" charset="0"/>
                <a:cs typeface="Constantia" charset="0"/>
              </a:defRPr>
            </a:lvl1pPr>
            <a:lvl2pPr marL="9128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2pPr>
            <a:lvl3pPr marL="18272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3pPr>
            <a:lvl4pPr marL="2741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4pPr>
            <a:lvl5pPr marL="36560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Kjetil.kalager@affecto.com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81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085129" y="8169146"/>
            <a:ext cx="5147942" cy="5149284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4519178" y="9562386"/>
            <a:ext cx="4284957" cy="248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Data based insight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Combining offline and online behavior</a:t>
            </a: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17807864" y="9092783"/>
            <a:ext cx="5838522" cy="22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New digital solutions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Provide new digital solutions to differentiate with easy, seamless and beautiful travel experiences  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11969342" y="9105302"/>
            <a:ext cx="5838522" cy="275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Personalized interactions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Utilize insights combined with automation to provide relevancy and personalization in every interaction across channels</a:t>
            </a:r>
          </a:p>
        </p:txBody>
      </p:sp>
      <p:sp>
        <p:nvSpPr>
          <p:cNvPr id="18" name="Otsikko 1"/>
          <p:cNvSpPr txBox="1">
            <a:spLocks/>
          </p:cNvSpPr>
          <p:nvPr/>
        </p:nvSpPr>
        <p:spPr bwMode="auto">
          <a:xfrm>
            <a:off x="0" y="817743"/>
            <a:ext cx="22910800" cy="2651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7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9pPr>
          </a:lstStyle>
          <a:p>
            <a:pPr algn="r"/>
            <a:endParaRPr lang="en-US" sz="4200" dirty="0">
              <a:solidFill>
                <a:schemeClr val="accent5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-1346437" y="-2759184"/>
            <a:ext cx="9897164" cy="989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82" y="1631833"/>
            <a:ext cx="4355326" cy="1022944"/>
          </a:xfrm>
          <a:prstGeom prst="rect">
            <a:avLst/>
          </a:prstGeom>
        </p:spPr>
      </p:pic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9204585" y="2975211"/>
            <a:ext cx="13937884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r">
              <a:lnSpc>
                <a:spcPts val="9700"/>
              </a:lnSpc>
            </a:pPr>
            <a:r>
              <a:rPr lang="en-US" sz="9600" b="1" spc="-15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Real-time use of information empowers personalized Customer Experiences  </a:t>
            </a:r>
          </a:p>
        </p:txBody>
      </p:sp>
      <p:sp>
        <p:nvSpPr>
          <p:cNvPr id="24" name="Oval 23"/>
          <p:cNvSpPr/>
          <p:nvPr/>
        </p:nvSpPr>
        <p:spPr>
          <a:xfrm>
            <a:off x="-692579" y="4397673"/>
            <a:ext cx="6612354" cy="6614076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32804" y="6325890"/>
            <a:ext cx="4961590" cy="343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Analytics &amp; Automation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Advanced, real-time analytics responding automatically to customers interactions across touchpoints </a:t>
            </a:r>
          </a:p>
        </p:txBody>
      </p:sp>
    </p:spTree>
    <p:extLst>
      <p:ext uri="{BB962C8B-B14F-4D97-AF65-F5344CB8AC3E}">
        <p14:creationId xmlns:p14="http://schemas.microsoft.com/office/powerpoint/2010/main" val="13968940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2" y="3572"/>
            <a:ext cx="24377650" cy="13712428"/>
          </a:xfrm>
          <a:prstGeom prst="rect">
            <a:avLst/>
          </a:prstGeom>
        </p:spPr>
      </p:pic>
      <p:pic>
        <p:nvPicPr>
          <p:cNvPr id="80" name="Picture 6"/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14" y="-17210"/>
            <a:ext cx="24377650" cy="137124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pic>
        <p:nvPicPr>
          <p:cNvPr id="81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1" y="12050486"/>
            <a:ext cx="3258658" cy="765368"/>
          </a:xfrm>
          <a:prstGeom prst="rect">
            <a:avLst/>
          </a:prstGeom>
        </p:spPr>
      </p:pic>
      <p:grpSp>
        <p:nvGrpSpPr>
          <p:cNvPr id="82" name="Group 14"/>
          <p:cNvGrpSpPr/>
          <p:nvPr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83" name="Rectangle 15"/>
            <p:cNvSpPr/>
            <p:nvPr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6F5F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4" name="Rectangle 16"/>
            <p:cNvSpPr/>
            <p:nvPr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879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5" name="Rectangle 17"/>
            <p:cNvSpPr/>
            <p:nvPr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6F5F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Rectangle 18"/>
            <p:cNvSpPr/>
            <p:nvPr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7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6F5F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87" name="Freeform 2"/>
          <p:cNvSpPr>
            <a:spLocks noChangeArrowheads="1"/>
          </p:cNvSpPr>
          <p:nvPr/>
        </p:nvSpPr>
        <p:spPr bwMode="auto">
          <a:xfrm>
            <a:off x="17072925" y="6859786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88" name="Freeform 2"/>
          <p:cNvSpPr>
            <a:spLocks noChangeArrowheads="1"/>
          </p:cNvSpPr>
          <p:nvPr/>
        </p:nvSpPr>
        <p:spPr bwMode="auto">
          <a:xfrm>
            <a:off x="15127584" y="6487917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89" name="Freeform 2"/>
          <p:cNvSpPr>
            <a:spLocks noChangeArrowheads="1"/>
          </p:cNvSpPr>
          <p:nvPr/>
        </p:nvSpPr>
        <p:spPr bwMode="auto">
          <a:xfrm>
            <a:off x="16977043" y="9824024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0" name="Freeform 2"/>
          <p:cNvSpPr>
            <a:spLocks noChangeArrowheads="1"/>
          </p:cNvSpPr>
          <p:nvPr/>
        </p:nvSpPr>
        <p:spPr bwMode="auto">
          <a:xfrm>
            <a:off x="17924294" y="10593688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1" name="Freeform 2"/>
          <p:cNvSpPr>
            <a:spLocks noChangeArrowheads="1"/>
          </p:cNvSpPr>
          <p:nvPr/>
        </p:nvSpPr>
        <p:spPr bwMode="auto">
          <a:xfrm>
            <a:off x="18256802" y="10380490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2" name="Freeform 2"/>
          <p:cNvSpPr>
            <a:spLocks noChangeArrowheads="1"/>
          </p:cNvSpPr>
          <p:nvPr/>
        </p:nvSpPr>
        <p:spPr bwMode="auto">
          <a:xfrm>
            <a:off x="17653390" y="9012253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3" name="Freeform 2"/>
          <p:cNvSpPr>
            <a:spLocks noChangeArrowheads="1"/>
          </p:cNvSpPr>
          <p:nvPr/>
        </p:nvSpPr>
        <p:spPr bwMode="auto">
          <a:xfrm>
            <a:off x="20022313" y="7338154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4" name="Freeform 2"/>
          <p:cNvSpPr>
            <a:spLocks noChangeArrowheads="1"/>
          </p:cNvSpPr>
          <p:nvPr/>
        </p:nvSpPr>
        <p:spPr bwMode="auto">
          <a:xfrm>
            <a:off x="22644700" y="6850671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5" name="Freeform 2"/>
          <p:cNvSpPr>
            <a:spLocks noChangeArrowheads="1"/>
          </p:cNvSpPr>
          <p:nvPr/>
        </p:nvSpPr>
        <p:spPr bwMode="auto">
          <a:xfrm>
            <a:off x="22842256" y="8798312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6" name="Freeform 2"/>
          <p:cNvSpPr>
            <a:spLocks noChangeArrowheads="1"/>
          </p:cNvSpPr>
          <p:nvPr/>
        </p:nvSpPr>
        <p:spPr bwMode="auto">
          <a:xfrm>
            <a:off x="23745209" y="10380490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7" name="Freeform 2"/>
          <p:cNvSpPr>
            <a:spLocks noChangeArrowheads="1"/>
          </p:cNvSpPr>
          <p:nvPr/>
        </p:nvSpPr>
        <p:spPr bwMode="auto">
          <a:xfrm>
            <a:off x="22348444" y="12577509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8" name="Freeform 2"/>
          <p:cNvSpPr>
            <a:spLocks noChangeArrowheads="1"/>
          </p:cNvSpPr>
          <p:nvPr/>
        </p:nvSpPr>
        <p:spPr bwMode="auto">
          <a:xfrm>
            <a:off x="21266913" y="5178177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99" name="Freeform 2"/>
          <p:cNvSpPr>
            <a:spLocks noChangeArrowheads="1"/>
          </p:cNvSpPr>
          <p:nvPr/>
        </p:nvSpPr>
        <p:spPr bwMode="auto">
          <a:xfrm>
            <a:off x="22496572" y="6120349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100" name="Freeform 2"/>
          <p:cNvSpPr>
            <a:spLocks noChangeArrowheads="1"/>
          </p:cNvSpPr>
          <p:nvPr/>
        </p:nvSpPr>
        <p:spPr bwMode="auto">
          <a:xfrm>
            <a:off x="21992586" y="5137682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101" name="Freeform 2"/>
          <p:cNvSpPr>
            <a:spLocks noChangeArrowheads="1"/>
          </p:cNvSpPr>
          <p:nvPr/>
        </p:nvSpPr>
        <p:spPr bwMode="auto">
          <a:xfrm>
            <a:off x="22663913" y="4390777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102" name="Freeform 2"/>
          <p:cNvSpPr>
            <a:spLocks noChangeArrowheads="1"/>
          </p:cNvSpPr>
          <p:nvPr/>
        </p:nvSpPr>
        <p:spPr bwMode="auto">
          <a:xfrm>
            <a:off x="21419313" y="5940177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103" name="Freeform 2"/>
          <p:cNvSpPr>
            <a:spLocks noChangeArrowheads="1"/>
          </p:cNvSpPr>
          <p:nvPr/>
        </p:nvSpPr>
        <p:spPr bwMode="auto">
          <a:xfrm>
            <a:off x="23944372" y="4037549"/>
            <a:ext cx="296256" cy="478368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 marL="0" marR="0" lvl="0" indent="0" algn="l" defTabSz="1827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D1D1C"/>
              </a:solidFill>
              <a:effectLst/>
              <a:uLnTx/>
              <a:uFillTx/>
              <a:latin typeface="Tw Cen MT" panose="020B0602020104020603"/>
              <a:ea typeface="ＭＳ Ｐゴシック" charset="0"/>
              <a:cs typeface="+mn-cs"/>
            </a:endParaRPr>
          </a:p>
        </p:txBody>
      </p:sp>
      <p:sp>
        <p:nvSpPr>
          <p:cNvPr id="104" name="Rectangle 3"/>
          <p:cNvSpPr/>
          <p:nvPr/>
        </p:nvSpPr>
        <p:spPr>
          <a:xfrm>
            <a:off x="1228608" y="11743451"/>
            <a:ext cx="4714992" cy="14796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48480" y="1832421"/>
            <a:ext cx="14175360" cy="38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9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We create business value for our customers by combining information with insight.</a:t>
            </a:r>
          </a:p>
        </p:txBody>
      </p:sp>
      <p:sp>
        <p:nvSpPr>
          <p:cNvPr id="26" name="Oval 25"/>
          <p:cNvSpPr/>
          <p:nvPr/>
        </p:nvSpPr>
        <p:spPr>
          <a:xfrm rot="900000">
            <a:off x="19520395" y="644759"/>
            <a:ext cx="3568511" cy="340871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#1</a:t>
            </a:r>
            <a:b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</a:b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Market Leader</a:t>
            </a:r>
            <a:b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</a:b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in the Nordics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69021" y="10858858"/>
            <a:ext cx="4464287" cy="32111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NASDAQ: AFE1V</a:t>
            </a:r>
          </a:p>
        </p:txBody>
      </p:sp>
      <p:sp>
        <p:nvSpPr>
          <p:cNvPr id="30" name="Oval 29"/>
          <p:cNvSpPr/>
          <p:nvPr/>
        </p:nvSpPr>
        <p:spPr>
          <a:xfrm>
            <a:off x="12733308" y="10593688"/>
            <a:ext cx="3475423" cy="3476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116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MEUR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Revenue</a:t>
            </a:r>
          </a:p>
        </p:txBody>
      </p:sp>
      <p:sp>
        <p:nvSpPr>
          <p:cNvPr id="31" name="Oval 30"/>
          <p:cNvSpPr/>
          <p:nvPr/>
        </p:nvSpPr>
        <p:spPr>
          <a:xfrm>
            <a:off x="15664071" y="10593688"/>
            <a:ext cx="4589018" cy="3476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100+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Large Nordic Customers</a:t>
            </a:r>
          </a:p>
        </p:txBody>
      </p:sp>
      <p:sp>
        <p:nvSpPr>
          <p:cNvPr id="32" name="Oval 31"/>
          <p:cNvSpPr/>
          <p:nvPr/>
        </p:nvSpPr>
        <p:spPr>
          <a:xfrm>
            <a:off x="19696296" y="10593688"/>
            <a:ext cx="3475423" cy="3476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1000+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Employees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1" y="12050486"/>
            <a:ext cx="3258658" cy="7653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28608" y="13543360"/>
            <a:ext cx="21682192" cy="172640"/>
            <a:chOff x="568208" y="5609317"/>
            <a:chExt cx="4990482" cy="111404"/>
          </a:xfrm>
        </p:grpSpPr>
        <p:sp>
          <p:nvSpPr>
            <p:cNvPr id="16" name="Rectangle 15"/>
            <p:cNvSpPr/>
            <p:nvPr userDrawn="1"/>
          </p:nvSpPr>
          <p:spPr>
            <a:xfrm rot="10800000" flipV="1">
              <a:off x="568208" y="5609317"/>
              <a:ext cx="1247620" cy="111404"/>
            </a:xfrm>
            <a:prstGeom prst="rect">
              <a:avLst/>
            </a:prstGeom>
            <a:solidFill>
              <a:srgbClr val="CC00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1815829" y="5609317"/>
              <a:ext cx="1247620" cy="111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3063449" y="5609317"/>
              <a:ext cx="1247620" cy="111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4311070" y="5609317"/>
              <a:ext cx="1247620" cy="111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7141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208594" y="8475861"/>
            <a:ext cx="5270500" cy="1809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1" tIns="91421" rIns="91421" bIns="91421" numCol="1" anchor="t">
            <a:spAutoFit/>
          </a:bodyPr>
          <a:lstStyle/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4000" b="1" dirty="0">
                <a:latin typeface="Tw Cen MT"/>
                <a:ea typeface="Tw Cen MT"/>
                <a:cs typeface="Tw Cen MT"/>
                <a:sym typeface="Tw Cen MT"/>
              </a:rPr>
              <a:t>CUSTOMER DATA</a:t>
            </a:r>
          </a:p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800" dirty="0">
                <a:latin typeface="Tw Cen MT"/>
                <a:ea typeface="Tw Cen MT"/>
                <a:cs typeface="Tw Cen MT"/>
                <a:sym typeface="Tw Cen MT"/>
              </a:rPr>
              <a:t>Understand who your customers truly are based on data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2644326" y="5295990"/>
            <a:ext cx="2399035" cy="2399662"/>
            <a:chOff x="0" y="0"/>
            <a:chExt cx="2399033" cy="2399660"/>
          </a:xfrm>
        </p:grpSpPr>
        <p:sp>
          <p:nvSpPr>
            <p:cNvPr id="280" name="Shape 280"/>
            <p:cNvSpPr/>
            <p:nvPr/>
          </p:nvSpPr>
          <p:spPr>
            <a:xfrm>
              <a:off x="0" y="0"/>
              <a:ext cx="2399034" cy="2399661"/>
            </a:xfrm>
            <a:prstGeom prst="ellipse">
              <a:avLst/>
            </a:prstGeom>
            <a:solidFill>
              <a:srgbClr val="CC22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400">
                  <a:solidFill>
                    <a:srgbClr val="575754"/>
                  </a:solidFill>
                </a:defRPr>
              </a:pPr>
              <a:endParaRPr sz="640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755016" y="820711"/>
              <a:ext cx="889002" cy="7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6" y="7511"/>
                  </a:moveTo>
                  <a:cubicBezTo>
                    <a:pt x="12456" y="14725"/>
                    <a:pt x="12456" y="14725"/>
                    <a:pt x="12456" y="14725"/>
                  </a:cubicBezTo>
                  <a:cubicBezTo>
                    <a:pt x="12204" y="14725"/>
                    <a:pt x="11952" y="15022"/>
                    <a:pt x="11700" y="15022"/>
                  </a:cubicBezTo>
                  <a:cubicBezTo>
                    <a:pt x="11700" y="15022"/>
                    <a:pt x="11448" y="14725"/>
                    <a:pt x="11196" y="14725"/>
                  </a:cubicBezTo>
                  <a:cubicBezTo>
                    <a:pt x="6588" y="11118"/>
                    <a:pt x="6588" y="11118"/>
                    <a:pt x="6588" y="11118"/>
                  </a:cubicBezTo>
                  <a:cubicBezTo>
                    <a:pt x="2016" y="14386"/>
                    <a:pt x="2016" y="14386"/>
                    <a:pt x="2016" y="14386"/>
                  </a:cubicBezTo>
                  <a:cubicBezTo>
                    <a:pt x="2016" y="19181"/>
                    <a:pt x="2016" y="19181"/>
                    <a:pt x="2016" y="19181"/>
                  </a:cubicBezTo>
                  <a:cubicBezTo>
                    <a:pt x="20592" y="19181"/>
                    <a:pt x="20592" y="19181"/>
                    <a:pt x="20592" y="19181"/>
                  </a:cubicBezTo>
                  <a:cubicBezTo>
                    <a:pt x="21096" y="19181"/>
                    <a:pt x="21600" y="19818"/>
                    <a:pt x="21600" y="20412"/>
                  </a:cubicBezTo>
                  <a:cubicBezTo>
                    <a:pt x="21600" y="21303"/>
                    <a:pt x="21096" y="21600"/>
                    <a:pt x="20592" y="21600"/>
                  </a:cubicBezTo>
                  <a:cubicBezTo>
                    <a:pt x="1008" y="21600"/>
                    <a:pt x="1008" y="21600"/>
                    <a:pt x="1008" y="21600"/>
                  </a:cubicBezTo>
                  <a:cubicBezTo>
                    <a:pt x="252" y="21600"/>
                    <a:pt x="0" y="21303"/>
                    <a:pt x="0" y="20412"/>
                  </a:cubicBezTo>
                  <a:cubicBezTo>
                    <a:pt x="0" y="1188"/>
                    <a:pt x="0" y="1188"/>
                    <a:pt x="0" y="1188"/>
                  </a:cubicBezTo>
                  <a:cubicBezTo>
                    <a:pt x="0" y="594"/>
                    <a:pt x="252" y="0"/>
                    <a:pt x="1008" y="0"/>
                  </a:cubicBezTo>
                  <a:cubicBezTo>
                    <a:pt x="1512" y="0"/>
                    <a:pt x="2016" y="594"/>
                    <a:pt x="2016" y="1188"/>
                  </a:cubicBezTo>
                  <a:cubicBezTo>
                    <a:pt x="2016" y="11712"/>
                    <a:pt x="2016" y="11712"/>
                    <a:pt x="2016" y="11712"/>
                  </a:cubicBezTo>
                  <a:cubicBezTo>
                    <a:pt x="6084" y="8699"/>
                    <a:pt x="6084" y="8699"/>
                    <a:pt x="6084" y="8699"/>
                  </a:cubicBezTo>
                  <a:cubicBezTo>
                    <a:pt x="6336" y="8699"/>
                    <a:pt x="6588" y="8402"/>
                    <a:pt x="6588" y="8402"/>
                  </a:cubicBezTo>
                  <a:cubicBezTo>
                    <a:pt x="6876" y="8402"/>
                    <a:pt x="7128" y="8699"/>
                    <a:pt x="7380" y="8699"/>
                  </a:cubicBezTo>
                  <a:cubicBezTo>
                    <a:pt x="11700" y="12306"/>
                    <a:pt x="11700" y="12306"/>
                    <a:pt x="11700" y="12306"/>
                  </a:cubicBezTo>
                  <a:cubicBezTo>
                    <a:pt x="20088" y="5389"/>
                    <a:pt x="20088" y="5389"/>
                    <a:pt x="20088" y="5389"/>
                  </a:cubicBezTo>
                  <a:cubicBezTo>
                    <a:pt x="20088" y="5389"/>
                    <a:pt x="20340" y="5389"/>
                    <a:pt x="20592" y="5389"/>
                  </a:cubicBezTo>
                  <a:cubicBezTo>
                    <a:pt x="21096" y="5389"/>
                    <a:pt x="21600" y="5686"/>
                    <a:pt x="21600" y="6620"/>
                  </a:cubicBezTo>
                  <a:cubicBezTo>
                    <a:pt x="21600" y="6917"/>
                    <a:pt x="21348" y="7214"/>
                    <a:pt x="21096" y="751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8207647" y="5295990"/>
            <a:ext cx="2399035" cy="2399662"/>
            <a:chOff x="0" y="0"/>
            <a:chExt cx="2399033" cy="2399660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2399034" cy="2399661"/>
            </a:xfrm>
            <a:prstGeom prst="ellipse">
              <a:avLst/>
            </a:prstGeom>
            <a:solidFill>
              <a:srgbClr val="7313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400">
                  <a:solidFill>
                    <a:srgbClr val="575754"/>
                  </a:solidFill>
                </a:defRPr>
              </a:pPr>
              <a:endParaRPr sz="640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793116" y="717114"/>
              <a:ext cx="889002" cy="88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32" y="9632"/>
                  </a:moveTo>
                  <a:cubicBezTo>
                    <a:pt x="11932" y="0"/>
                    <a:pt x="11932" y="0"/>
                    <a:pt x="11932" y="0"/>
                  </a:cubicBezTo>
                  <a:cubicBezTo>
                    <a:pt x="17287" y="0"/>
                    <a:pt x="21600" y="4313"/>
                    <a:pt x="21600" y="9632"/>
                  </a:cubicBezTo>
                  <a:lnTo>
                    <a:pt x="11932" y="9632"/>
                  </a:lnTo>
                  <a:close/>
                  <a:moveTo>
                    <a:pt x="9919" y="21600"/>
                  </a:moveTo>
                  <a:cubicBezTo>
                    <a:pt x="4313" y="21600"/>
                    <a:pt x="0" y="17251"/>
                    <a:pt x="0" y="11681"/>
                  </a:cubicBezTo>
                  <a:cubicBezTo>
                    <a:pt x="0" y="6325"/>
                    <a:pt x="4313" y="2013"/>
                    <a:pt x="9919" y="2013"/>
                  </a:cubicBezTo>
                  <a:cubicBezTo>
                    <a:pt x="9919" y="11681"/>
                    <a:pt x="9919" y="11681"/>
                    <a:pt x="9919" y="11681"/>
                  </a:cubicBezTo>
                  <a:cubicBezTo>
                    <a:pt x="19551" y="11681"/>
                    <a:pt x="19551" y="11681"/>
                    <a:pt x="19551" y="11681"/>
                  </a:cubicBezTo>
                  <a:cubicBezTo>
                    <a:pt x="19551" y="17251"/>
                    <a:pt x="15239" y="21600"/>
                    <a:pt x="9919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</p:grpSp>
      <p:sp>
        <p:nvSpPr>
          <p:cNvPr id="287" name="Shape 287"/>
          <p:cNvSpPr/>
          <p:nvPr/>
        </p:nvSpPr>
        <p:spPr>
          <a:xfrm>
            <a:off x="6771915" y="8475861"/>
            <a:ext cx="5270501" cy="1809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1" tIns="91421" rIns="91421" bIns="91421" numCol="1" anchor="t">
            <a:spAutoFit/>
          </a:bodyPr>
          <a:lstStyle/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4000" b="1" dirty="0">
                <a:latin typeface="Tw Cen MT"/>
                <a:ea typeface="Tw Cen MT"/>
                <a:cs typeface="Tw Cen MT"/>
                <a:sym typeface="Tw Cen MT"/>
              </a:rPr>
              <a:t>PREDICTIVE ANALYTICS</a:t>
            </a:r>
          </a:p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800" dirty="0">
                <a:latin typeface="Tw Cen MT"/>
                <a:ea typeface="Tw Cen MT"/>
                <a:cs typeface="Tw Cen MT"/>
                <a:sym typeface="Tw Cen MT"/>
              </a:rPr>
              <a:t>Mine and predict the needs and behaviour of individual customers</a:t>
            </a:r>
          </a:p>
        </p:txBody>
      </p:sp>
      <p:grpSp>
        <p:nvGrpSpPr>
          <p:cNvPr id="291" name="Group 291"/>
          <p:cNvGrpSpPr/>
          <p:nvPr/>
        </p:nvGrpSpPr>
        <p:grpSpPr>
          <a:xfrm>
            <a:off x="19540680" y="5295990"/>
            <a:ext cx="2399036" cy="2399662"/>
            <a:chOff x="0" y="0"/>
            <a:chExt cx="2399033" cy="2399660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2399034" cy="239966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400">
                  <a:solidFill>
                    <a:srgbClr val="575754"/>
                  </a:solidFill>
                </a:defRPr>
              </a:pPr>
              <a:endParaRPr sz="640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756489" y="755219"/>
              <a:ext cx="889001" cy="88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6" extrusionOk="0">
                  <a:moveTo>
                    <a:pt x="2050" y="15447"/>
                  </a:moveTo>
                  <a:cubicBezTo>
                    <a:pt x="13494" y="4312"/>
                    <a:pt x="13494" y="4312"/>
                    <a:pt x="13494" y="4312"/>
                  </a:cubicBezTo>
                  <a:cubicBezTo>
                    <a:pt x="17213" y="7992"/>
                    <a:pt x="17213" y="7992"/>
                    <a:pt x="17213" y="7992"/>
                  </a:cubicBezTo>
                  <a:cubicBezTo>
                    <a:pt x="6056" y="19509"/>
                    <a:pt x="6056" y="19509"/>
                    <a:pt x="6056" y="19509"/>
                  </a:cubicBezTo>
                  <a:lnTo>
                    <a:pt x="2050" y="15447"/>
                  </a:lnTo>
                  <a:close/>
                  <a:moveTo>
                    <a:pt x="17213" y="251"/>
                  </a:moveTo>
                  <a:cubicBezTo>
                    <a:pt x="17881" y="-84"/>
                    <a:pt x="18548" y="-84"/>
                    <a:pt x="19216" y="251"/>
                  </a:cubicBezTo>
                  <a:cubicBezTo>
                    <a:pt x="21266" y="2258"/>
                    <a:pt x="21266" y="2258"/>
                    <a:pt x="21266" y="2258"/>
                  </a:cubicBezTo>
                  <a:cubicBezTo>
                    <a:pt x="21600" y="2974"/>
                    <a:pt x="21600" y="3643"/>
                    <a:pt x="21266" y="4312"/>
                  </a:cubicBezTo>
                  <a:cubicBezTo>
                    <a:pt x="18215" y="6989"/>
                    <a:pt x="18215" y="6989"/>
                    <a:pt x="18215" y="6989"/>
                  </a:cubicBezTo>
                  <a:cubicBezTo>
                    <a:pt x="14495" y="3309"/>
                    <a:pt x="14495" y="3309"/>
                    <a:pt x="14495" y="3309"/>
                  </a:cubicBezTo>
                  <a:lnTo>
                    <a:pt x="17213" y="251"/>
                  </a:lnTo>
                  <a:close/>
                  <a:moveTo>
                    <a:pt x="0" y="21516"/>
                  </a:moveTo>
                  <a:cubicBezTo>
                    <a:pt x="1049" y="16451"/>
                    <a:pt x="1049" y="16451"/>
                    <a:pt x="1049" y="16451"/>
                  </a:cubicBezTo>
                  <a:cubicBezTo>
                    <a:pt x="5054" y="20178"/>
                    <a:pt x="5054" y="20178"/>
                    <a:pt x="5054" y="20178"/>
                  </a:cubicBezTo>
                  <a:lnTo>
                    <a:pt x="0" y="2151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2" name="Shape 292"/>
          <p:cNvSpPr/>
          <p:nvPr/>
        </p:nvSpPr>
        <p:spPr>
          <a:xfrm>
            <a:off x="18106034" y="8475861"/>
            <a:ext cx="5268328" cy="1809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1" tIns="91421" rIns="91421" bIns="91421" numCol="1" anchor="t">
            <a:spAutoFit/>
          </a:bodyPr>
          <a:lstStyle/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4000" b="1" dirty="0">
                <a:latin typeface="Tw Cen MT"/>
                <a:ea typeface="Tw Cen MT"/>
                <a:cs typeface="Tw Cen MT"/>
                <a:sym typeface="Tw Cen MT"/>
              </a:rPr>
              <a:t>DESIGN</a:t>
            </a:r>
          </a:p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800" dirty="0">
                <a:latin typeface="Tw Cen MT"/>
                <a:ea typeface="Tw Cen MT"/>
                <a:cs typeface="Tw Cen MT"/>
                <a:sym typeface="Tw Cen MT"/>
              </a:rPr>
              <a:t>Create interactions that meaningful, beautiful and personalized</a:t>
            </a:r>
          </a:p>
        </p:txBody>
      </p:sp>
      <p:grpSp>
        <p:nvGrpSpPr>
          <p:cNvPr id="296" name="Group 296"/>
          <p:cNvGrpSpPr/>
          <p:nvPr/>
        </p:nvGrpSpPr>
        <p:grpSpPr>
          <a:xfrm>
            <a:off x="13893020" y="5295990"/>
            <a:ext cx="2399035" cy="2399662"/>
            <a:chOff x="0" y="0"/>
            <a:chExt cx="2399033" cy="2399660"/>
          </a:xfrm>
        </p:grpSpPr>
        <p:sp>
          <p:nvSpPr>
            <p:cNvPr id="294" name="Shape 294"/>
            <p:cNvSpPr/>
            <p:nvPr/>
          </p:nvSpPr>
          <p:spPr>
            <a:xfrm>
              <a:off x="0" y="0"/>
              <a:ext cx="2399034" cy="239966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400">
                  <a:solidFill>
                    <a:srgbClr val="575754"/>
                  </a:solidFill>
                </a:defRPr>
              </a:pPr>
              <a:endParaRPr sz="640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755016" y="863280"/>
              <a:ext cx="889002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8" y="11851"/>
                  </a:moveTo>
                  <a:cubicBezTo>
                    <a:pt x="17280" y="17251"/>
                    <a:pt x="17280" y="17251"/>
                    <a:pt x="17280" y="17251"/>
                  </a:cubicBezTo>
                  <a:cubicBezTo>
                    <a:pt x="17028" y="17251"/>
                    <a:pt x="16776" y="17586"/>
                    <a:pt x="16524" y="17586"/>
                  </a:cubicBezTo>
                  <a:cubicBezTo>
                    <a:pt x="16020" y="17586"/>
                    <a:pt x="15516" y="16869"/>
                    <a:pt x="15516" y="16200"/>
                  </a:cubicBezTo>
                  <a:cubicBezTo>
                    <a:pt x="15516" y="15865"/>
                    <a:pt x="15516" y="15531"/>
                    <a:pt x="15768" y="15196"/>
                  </a:cubicBezTo>
                  <a:cubicBezTo>
                    <a:pt x="19080" y="10800"/>
                    <a:pt x="19080" y="10800"/>
                    <a:pt x="19080" y="10800"/>
                  </a:cubicBezTo>
                  <a:cubicBezTo>
                    <a:pt x="15768" y="6404"/>
                    <a:pt x="15768" y="6404"/>
                    <a:pt x="15768" y="6404"/>
                  </a:cubicBezTo>
                  <a:cubicBezTo>
                    <a:pt x="15516" y="6069"/>
                    <a:pt x="15516" y="5735"/>
                    <a:pt x="15516" y="5400"/>
                  </a:cubicBezTo>
                  <a:cubicBezTo>
                    <a:pt x="15516" y="4396"/>
                    <a:pt x="16020" y="4062"/>
                    <a:pt x="16524" y="4062"/>
                  </a:cubicBezTo>
                  <a:cubicBezTo>
                    <a:pt x="16776" y="4062"/>
                    <a:pt x="17028" y="4062"/>
                    <a:pt x="17280" y="4396"/>
                  </a:cubicBezTo>
                  <a:cubicBezTo>
                    <a:pt x="21348" y="9796"/>
                    <a:pt x="21348" y="9796"/>
                    <a:pt x="21348" y="9796"/>
                  </a:cubicBezTo>
                  <a:cubicBezTo>
                    <a:pt x="21348" y="9796"/>
                    <a:pt x="21600" y="10131"/>
                    <a:pt x="21600" y="10800"/>
                  </a:cubicBezTo>
                  <a:cubicBezTo>
                    <a:pt x="21600" y="11135"/>
                    <a:pt x="21600" y="11469"/>
                    <a:pt x="21348" y="11851"/>
                  </a:cubicBezTo>
                  <a:close/>
                  <a:moveTo>
                    <a:pt x="8892" y="20596"/>
                  </a:moveTo>
                  <a:cubicBezTo>
                    <a:pt x="8892" y="21265"/>
                    <a:pt x="8388" y="21600"/>
                    <a:pt x="8136" y="21600"/>
                  </a:cubicBezTo>
                  <a:cubicBezTo>
                    <a:pt x="7380" y="21600"/>
                    <a:pt x="7128" y="20931"/>
                    <a:pt x="7128" y="20262"/>
                  </a:cubicBezTo>
                  <a:cubicBezTo>
                    <a:pt x="7128" y="19927"/>
                    <a:pt x="7128" y="19927"/>
                    <a:pt x="7128" y="19593"/>
                  </a:cubicBezTo>
                  <a:cubicBezTo>
                    <a:pt x="12456" y="669"/>
                    <a:pt x="12456" y="669"/>
                    <a:pt x="12456" y="669"/>
                  </a:cubicBezTo>
                  <a:cubicBezTo>
                    <a:pt x="12708" y="335"/>
                    <a:pt x="12960" y="0"/>
                    <a:pt x="13464" y="0"/>
                  </a:cubicBezTo>
                  <a:cubicBezTo>
                    <a:pt x="14004" y="0"/>
                    <a:pt x="14508" y="335"/>
                    <a:pt x="14508" y="1338"/>
                  </a:cubicBezTo>
                  <a:lnTo>
                    <a:pt x="14508" y="1673"/>
                  </a:lnTo>
                  <a:lnTo>
                    <a:pt x="8892" y="20596"/>
                  </a:lnTo>
                  <a:close/>
                  <a:moveTo>
                    <a:pt x="5580" y="6404"/>
                  </a:moveTo>
                  <a:cubicBezTo>
                    <a:pt x="2268" y="10800"/>
                    <a:pt x="2268" y="10800"/>
                    <a:pt x="2268" y="10800"/>
                  </a:cubicBezTo>
                  <a:cubicBezTo>
                    <a:pt x="5832" y="15196"/>
                    <a:pt x="5832" y="15196"/>
                    <a:pt x="5832" y="15196"/>
                  </a:cubicBezTo>
                  <a:cubicBezTo>
                    <a:pt x="5832" y="15531"/>
                    <a:pt x="6084" y="15865"/>
                    <a:pt x="6084" y="16200"/>
                  </a:cubicBezTo>
                  <a:cubicBezTo>
                    <a:pt x="6084" y="16869"/>
                    <a:pt x="5580" y="17586"/>
                    <a:pt x="5076" y="17586"/>
                  </a:cubicBezTo>
                  <a:cubicBezTo>
                    <a:pt x="4824" y="17586"/>
                    <a:pt x="4572" y="17251"/>
                    <a:pt x="4320" y="17251"/>
                  </a:cubicBezTo>
                  <a:cubicBezTo>
                    <a:pt x="252" y="11851"/>
                    <a:pt x="252" y="11851"/>
                    <a:pt x="252" y="11851"/>
                  </a:cubicBezTo>
                  <a:cubicBezTo>
                    <a:pt x="0" y="11469"/>
                    <a:pt x="0" y="11135"/>
                    <a:pt x="0" y="10800"/>
                  </a:cubicBezTo>
                  <a:cubicBezTo>
                    <a:pt x="0" y="10131"/>
                    <a:pt x="0" y="9796"/>
                    <a:pt x="252" y="9796"/>
                  </a:cubicBezTo>
                  <a:cubicBezTo>
                    <a:pt x="4320" y="4396"/>
                    <a:pt x="4320" y="4396"/>
                    <a:pt x="4320" y="4396"/>
                  </a:cubicBezTo>
                  <a:cubicBezTo>
                    <a:pt x="4572" y="4062"/>
                    <a:pt x="4824" y="4062"/>
                    <a:pt x="5076" y="4062"/>
                  </a:cubicBezTo>
                  <a:cubicBezTo>
                    <a:pt x="5580" y="4062"/>
                    <a:pt x="6084" y="4396"/>
                    <a:pt x="6084" y="5400"/>
                  </a:cubicBezTo>
                  <a:cubicBezTo>
                    <a:pt x="6084" y="5735"/>
                    <a:pt x="5832" y="6069"/>
                    <a:pt x="5580" y="64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7" name="Shape 297"/>
          <p:cNvSpPr/>
          <p:nvPr/>
        </p:nvSpPr>
        <p:spPr>
          <a:xfrm>
            <a:off x="12457288" y="8475861"/>
            <a:ext cx="5270501" cy="1809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1" tIns="91421" rIns="91421" bIns="91421" numCol="1" anchor="t">
            <a:spAutoFit/>
          </a:bodyPr>
          <a:lstStyle/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4000" b="1" dirty="0">
                <a:latin typeface="Tw Cen MT"/>
                <a:ea typeface="Tw Cen MT"/>
                <a:cs typeface="Tw Cen MT"/>
                <a:sym typeface="Tw Cen MT"/>
              </a:rPr>
              <a:t>TECHNOLOGY</a:t>
            </a:r>
          </a:p>
          <a:p>
            <a:pPr algn="ctr">
              <a:lnSpc>
                <a:spcPct val="110000"/>
              </a:lnSpc>
              <a:defRPr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en-GB" sz="2800" dirty="0">
                <a:latin typeface="Tw Cen MT"/>
                <a:ea typeface="Tw Cen MT"/>
                <a:cs typeface="Tw Cen MT"/>
                <a:sym typeface="Tw Cen MT"/>
              </a:rPr>
              <a:t>Emerging new technologies to sense and serve customers</a:t>
            </a:r>
          </a:p>
        </p:txBody>
      </p:sp>
      <p:pic>
        <p:nvPicPr>
          <p:cNvPr id="300" name="image2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683" y="11770093"/>
            <a:ext cx="2843335" cy="6678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33896" y="2450964"/>
            <a:ext cx="17252276" cy="1245788"/>
          </a:xfrm>
        </p:spPr>
        <p:txBody>
          <a:bodyPr/>
          <a:lstStyle/>
          <a:p>
            <a:r>
              <a:rPr lang="en-GB" dirty="0"/>
              <a:t>Reinventing Customer Experiences 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/>
              <a:t>Our Multidisciplinary approach</a:t>
            </a:r>
          </a:p>
        </p:txBody>
      </p:sp>
    </p:spTree>
    <p:extLst>
      <p:ext uri="{BB962C8B-B14F-4D97-AF65-F5344CB8AC3E}">
        <p14:creationId xmlns:p14="http://schemas.microsoft.com/office/powerpoint/2010/main" val="28493130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30" y="4009798"/>
            <a:ext cx="17249119" cy="9702629"/>
          </a:xfrm>
          <a:prstGeom prst="rect">
            <a:avLst/>
          </a:prstGeom>
        </p:spPr>
      </p:pic>
      <p:sp>
        <p:nvSpPr>
          <p:cNvPr id="8" name="Oval 39"/>
          <p:cNvSpPr/>
          <p:nvPr/>
        </p:nvSpPr>
        <p:spPr bwMode="auto">
          <a:xfrm>
            <a:off x="10882854" y="9727977"/>
            <a:ext cx="1944000" cy="1944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" name="Oval 39"/>
          <p:cNvSpPr/>
          <p:nvPr/>
        </p:nvSpPr>
        <p:spPr bwMode="auto">
          <a:xfrm>
            <a:off x="6605305" y="6028733"/>
            <a:ext cx="1944000" cy="1944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4" name="Oval 39"/>
          <p:cNvSpPr/>
          <p:nvPr/>
        </p:nvSpPr>
        <p:spPr bwMode="auto">
          <a:xfrm>
            <a:off x="2837469" y="5988629"/>
            <a:ext cx="1944000" cy="194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6" name="Oval 39"/>
          <p:cNvSpPr/>
          <p:nvPr/>
        </p:nvSpPr>
        <p:spPr bwMode="auto">
          <a:xfrm>
            <a:off x="2766105" y="9727977"/>
            <a:ext cx="1944000" cy="1944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0" name="Oval 39"/>
          <p:cNvSpPr/>
          <p:nvPr/>
        </p:nvSpPr>
        <p:spPr bwMode="auto">
          <a:xfrm>
            <a:off x="6736647" y="9727977"/>
            <a:ext cx="1944000" cy="1944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2" name="Oval 39"/>
          <p:cNvSpPr/>
          <p:nvPr/>
        </p:nvSpPr>
        <p:spPr bwMode="auto">
          <a:xfrm>
            <a:off x="10846179" y="6056071"/>
            <a:ext cx="1944000" cy="1944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7" name="Shape 246"/>
          <p:cNvSpPr/>
          <p:nvPr/>
        </p:nvSpPr>
        <p:spPr>
          <a:xfrm>
            <a:off x="11508125" y="10403314"/>
            <a:ext cx="693457" cy="720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53" extrusionOk="0">
                <a:moveTo>
                  <a:pt x="11429" y="0"/>
                </a:moveTo>
                <a:cubicBezTo>
                  <a:pt x="17790" y="0"/>
                  <a:pt x="21600" y="4103"/>
                  <a:pt x="21600" y="9019"/>
                </a:cubicBezTo>
                <a:cubicBezTo>
                  <a:pt x="21600" y="13935"/>
                  <a:pt x="17790" y="17768"/>
                  <a:pt x="11429" y="17768"/>
                </a:cubicBezTo>
                <a:cubicBezTo>
                  <a:pt x="10674" y="17768"/>
                  <a:pt x="9919" y="17497"/>
                  <a:pt x="9129" y="17497"/>
                </a:cubicBezTo>
                <a:cubicBezTo>
                  <a:pt x="6110" y="21600"/>
                  <a:pt x="1509" y="20787"/>
                  <a:pt x="1509" y="20787"/>
                </a:cubicBezTo>
                <a:cubicBezTo>
                  <a:pt x="4816" y="19123"/>
                  <a:pt x="4816" y="16142"/>
                  <a:pt x="4061" y="15871"/>
                </a:cubicBezTo>
                <a:cubicBezTo>
                  <a:pt x="1509" y="14206"/>
                  <a:pt x="0" y="11729"/>
                  <a:pt x="0" y="9019"/>
                </a:cubicBezTo>
                <a:cubicBezTo>
                  <a:pt x="0" y="4103"/>
                  <a:pt x="5068" y="0"/>
                  <a:pt x="11429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4000"/>
          </a:p>
        </p:txBody>
      </p:sp>
      <p:sp>
        <p:nvSpPr>
          <p:cNvPr id="29" name="Freeform 145"/>
          <p:cNvSpPr>
            <a:spLocks noChangeArrowheads="1"/>
          </p:cNvSpPr>
          <p:nvPr/>
        </p:nvSpPr>
        <p:spPr bwMode="auto">
          <a:xfrm>
            <a:off x="7350373" y="6716816"/>
            <a:ext cx="479077" cy="566614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Freeform 50"/>
          <p:cNvSpPr>
            <a:spLocks noChangeArrowheads="1"/>
          </p:cNvSpPr>
          <p:nvPr/>
        </p:nvSpPr>
        <p:spPr bwMode="auto">
          <a:xfrm>
            <a:off x="3427209" y="10403314"/>
            <a:ext cx="621792" cy="59332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sz="4000" dirty="0">
              <a:latin typeface="+mn-lt"/>
              <a:ea typeface="+mn-ea"/>
              <a:cs typeface="+mn-cs"/>
            </a:endParaRPr>
          </a:p>
        </p:txBody>
      </p:sp>
      <p:sp>
        <p:nvSpPr>
          <p:cNvPr id="31" name="Freeform 48"/>
          <p:cNvSpPr>
            <a:spLocks noChangeArrowheads="1"/>
          </p:cNvSpPr>
          <p:nvPr/>
        </p:nvSpPr>
        <p:spPr bwMode="auto">
          <a:xfrm>
            <a:off x="7530663" y="10403314"/>
            <a:ext cx="426063" cy="633532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 sz="4000" dirty="0"/>
          </a:p>
        </p:txBody>
      </p:sp>
      <p:sp>
        <p:nvSpPr>
          <p:cNvPr id="32" name="Freeform 123"/>
          <p:cNvSpPr>
            <a:spLocks noChangeArrowheads="1"/>
          </p:cNvSpPr>
          <p:nvPr/>
        </p:nvSpPr>
        <p:spPr bwMode="auto">
          <a:xfrm>
            <a:off x="11436735" y="6716816"/>
            <a:ext cx="626272" cy="652802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 dirty="0"/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906763" y="8331927"/>
            <a:ext cx="5400000" cy="7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b="1" dirty="0">
                <a:latin typeface="Tw Cen MT" charset="0"/>
                <a:ea typeface="Tw Cen MT" charset="0"/>
                <a:cs typeface="Tw Cen MT" charset="0"/>
              </a:rPr>
              <a:t>On board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038105" y="11853873"/>
            <a:ext cx="5400000" cy="7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b="1" dirty="0">
                <a:latin typeface="Tw Cen MT" charset="0"/>
                <a:ea typeface="Tw Cen MT" charset="0"/>
                <a:cs typeface="Tw Cen MT" charset="0"/>
              </a:rPr>
              <a:t>Customer service</a:t>
            </a: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9023512" y="8371996"/>
            <a:ext cx="5400000" cy="7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lvl="0" algn="ctr">
              <a:lnSpc>
                <a:spcPct val="110000"/>
              </a:lnSpc>
            </a:pPr>
            <a:r>
              <a:rPr lang="en-US" b="1" dirty="0">
                <a:solidFill>
                  <a:srgbClr val="1D1D1C"/>
                </a:solidFill>
                <a:latin typeface="Tw Cen MT" charset="0"/>
                <a:ea typeface="Tw Cen MT" charset="0"/>
                <a:cs typeface="Tw Cen MT" charset="0"/>
              </a:rPr>
              <a:t>Email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4940711" y="8371996"/>
            <a:ext cx="5400000" cy="7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lvl="0" algn="ctr">
              <a:lnSpc>
                <a:spcPct val="110000"/>
              </a:lnSpc>
            </a:pPr>
            <a:r>
              <a:rPr lang="en-US" b="1" dirty="0">
                <a:solidFill>
                  <a:srgbClr val="1D1D1C"/>
                </a:solidFill>
                <a:latin typeface="Tw Cen MT" charset="0"/>
                <a:ea typeface="Tw Cen MT" charset="0"/>
                <a:cs typeface="Tw Cen MT" charset="0"/>
              </a:rPr>
              <a:t>Web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9150883" y="11853873"/>
            <a:ext cx="5400000" cy="7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b="1" dirty="0">
                <a:latin typeface="Tw Cen MT" charset="0"/>
                <a:ea typeface="Tw Cen MT" charset="0"/>
                <a:cs typeface="Tw Cen MT" charset="0"/>
              </a:rPr>
              <a:t>Social media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5094494" y="11853873"/>
            <a:ext cx="5400000" cy="7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b="1" dirty="0">
                <a:latin typeface="Tw Cen MT" charset="0"/>
                <a:ea typeface="Tw Cen MT" charset="0"/>
                <a:cs typeface="Tw Cen MT" charset="0"/>
              </a:rPr>
              <a:t>Mobile</a:t>
            </a:r>
          </a:p>
        </p:txBody>
      </p:sp>
      <p:sp>
        <p:nvSpPr>
          <p:cNvPr id="21" name="Otsikko 4"/>
          <p:cNvSpPr txBox="1">
            <a:spLocks/>
          </p:cNvSpPr>
          <p:nvPr/>
        </p:nvSpPr>
        <p:spPr bwMode="auto">
          <a:xfrm>
            <a:off x="1001046" y="2195118"/>
            <a:ext cx="22529800" cy="1245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b" anchorCtr="0" compatLnSpc="1">
            <a:prstTxWarp prst="textNoShape">
              <a:avLst/>
            </a:prstTxWarp>
          </a:bodyPr>
          <a:lstStyle>
            <a:lvl1pPr algn="ctr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7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9pPr>
          </a:lstStyle>
          <a:p>
            <a:r>
              <a:rPr lang="en-GB" dirty="0"/>
              <a:t>Provide personalized experiences </a:t>
            </a:r>
          </a:p>
          <a:p>
            <a:r>
              <a:rPr lang="en-GB" dirty="0"/>
              <a:t>in every touchpoint</a:t>
            </a:r>
          </a:p>
        </p:txBody>
      </p:sp>
      <p:sp>
        <p:nvSpPr>
          <p:cNvPr id="24" name="Freeform 30"/>
          <p:cNvSpPr>
            <a:spLocks noChangeArrowheads="1"/>
          </p:cNvSpPr>
          <p:nvPr/>
        </p:nvSpPr>
        <p:spPr bwMode="auto">
          <a:xfrm>
            <a:off x="3372601" y="6411500"/>
            <a:ext cx="997924" cy="102987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5" y="2604366"/>
            <a:ext cx="17440101" cy="102174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Kuva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029" y="7858967"/>
            <a:ext cx="3045897" cy="1564358"/>
          </a:xfrm>
          <a:prstGeom prst="rect">
            <a:avLst/>
          </a:prstGeom>
        </p:spPr>
      </p:pic>
      <p:pic>
        <p:nvPicPr>
          <p:cNvPr id="8" name="Kuva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1" b="96386" l="3645" r="94989">
                        <a14:foregroundMark x1="13440" y1="25904" x2="13440" y2="25904"/>
                        <a14:foregroundMark x1="32802" y1="21988" x2="32802" y2="21988"/>
                        <a14:foregroundMark x1="26424" y1="20482" x2="26424" y2="20482"/>
                        <a14:foregroundMark x1="29385" y1="25904" x2="29385" y2="25904"/>
                        <a14:foregroundMark x1="35763" y1="28313" x2="35763" y2="28313"/>
                        <a14:foregroundMark x1="6606" y1="13554" x2="6606" y2="135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302" y="5620100"/>
            <a:ext cx="1564189" cy="1182940"/>
          </a:xfrm>
          <a:prstGeom prst="rect">
            <a:avLst/>
          </a:prstGeom>
        </p:spPr>
      </p:pic>
      <p:pic>
        <p:nvPicPr>
          <p:cNvPr id="9" name="image35.png" descr="topic-apple-watch-all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034468" y="11294357"/>
            <a:ext cx="1192690" cy="11926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Freeform 145"/>
          <p:cNvSpPr>
            <a:spLocks noChangeArrowheads="1"/>
          </p:cNvSpPr>
          <p:nvPr/>
        </p:nvSpPr>
        <p:spPr bwMode="auto">
          <a:xfrm>
            <a:off x="1593381" y="3703042"/>
            <a:ext cx="1061194" cy="861131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Kuva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1" b="98655" l="473" r="98582">
                        <a14:foregroundMark x1="59338" y1="10314" x2="59338" y2="10314"/>
                        <a14:foregroundMark x1="52009" y1="9417" x2="52009" y2="9417"/>
                        <a14:foregroundMark x1="36643" y1="9417" x2="36643" y2="9417"/>
                        <a14:foregroundMark x1="19149" y1="10314" x2="19149" y2="10314"/>
                        <a14:foregroundMark x1="74704" y1="9417" x2="74704" y2="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28363" y="8815619"/>
            <a:ext cx="983894" cy="518696"/>
          </a:xfrm>
          <a:prstGeom prst="rect">
            <a:avLst/>
          </a:prstGeom>
        </p:spPr>
      </p:pic>
      <p:pic>
        <p:nvPicPr>
          <p:cNvPr id="12" name="Kuva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6486" l="0" r="765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9925" y="6331758"/>
            <a:ext cx="2331065" cy="1369038"/>
          </a:xfrm>
          <a:prstGeom prst="rect">
            <a:avLst/>
          </a:prstGeom>
        </p:spPr>
      </p:pic>
      <p:sp>
        <p:nvSpPr>
          <p:cNvPr id="13" name="Otsikko 2"/>
          <p:cNvSpPr txBox="1">
            <a:spLocks/>
          </p:cNvSpPr>
          <p:nvPr/>
        </p:nvSpPr>
        <p:spPr bwMode="auto">
          <a:xfrm>
            <a:off x="3933895" y="300040"/>
            <a:ext cx="16271618" cy="1245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2pPr>
            <a:lvl3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3pPr>
            <a:lvl4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4pPr>
            <a:lvl5pPr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5pPr>
            <a:lvl6pPr marL="4572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6pPr>
            <a:lvl7pPr marL="9144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7pPr>
            <a:lvl8pPr marL="13716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8pPr>
            <a:lvl9pPr marL="1828800" algn="l" defTabSz="1827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9pPr>
          </a:lstStyle>
          <a:p>
            <a:r>
              <a:rPr lang="en-GB" dirty="0">
                <a:latin typeface="+mn-lt"/>
                <a:ea typeface="Constantia" charset="0"/>
                <a:cs typeface="Constantia" charset="0"/>
              </a:rPr>
              <a:t>Sensing the world around us</a:t>
            </a:r>
          </a:p>
        </p:txBody>
      </p:sp>
      <p:sp>
        <p:nvSpPr>
          <p:cNvPr id="14" name="Alaotsikko 8"/>
          <p:cNvSpPr txBox="1">
            <a:spLocks/>
          </p:cNvSpPr>
          <p:nvPr/>
        </p:nvSpPr>
        <p:spPr>
          <a:xfrm>
            <a:off x="6544560" y="1642454"/>
            <a:ext cx="14401801" cy="1087395"/>
          </a:xfrm>
          <a:prstGeom prst="rect">
            <a:avLst/>
          </a:prstGeom>
        </p:spPr>
        <p:txBody>
          <a:bodyPr/>
          <a:lstStyle>
            <a:lvl1pPr algn="l" defTabSz="1827213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marL="9128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2pPr>
            <a:lvl3pPr marL="18272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3pPr>
            <a:lvl4pPr marL="27416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4pPr>
            <a:lvl5pPr marL="3656013" algn="l" defTabSz="1827213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lang="en-US" sz="2800" b="0" kern="1200" dirty="0">
                <a:solidFill>
                  <a:schemeClr val="accent6">
                    <a:lumMod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Take advantage of emerging technologies to sense and serve customers</a:t>
            </a:r>
          </a:p>
        </p:txBody>
      </p:sp>
      <p:pic>
        <p:nvPicPr>
          <p:cNvPr id="16" name="Kuva 3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" b="100000" l="5025" r="969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4420" y="3468681"/>
            <a:ext cx="1067837" cy="1346870"/>
          </a:xfrm>
          <a:prstGeom prst="rect">
            <a:avLst/>
          </a:prstGeom>
        </p:spPr>
      </p:pic>
      <p:pic>
        <p:nvPicPr>
          <p:cNvPr id="17" name="Kuva 5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80" b="95844" l="1377" r="99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034" y="11616971"/>
            <a:ext cx="1069493" cy="5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8000"/>
                    </a14:imgEffect>
                    <a14:imgEffect>
                      <a14:saturation sat="107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" y="-1117601"/>
            <a:ext cx="24463215" cy="16358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13" y="-6608"/>
            <a:ext cx="23742650" cy="2286000"/>
          </a:xfrm>
        </p:spPr>
        <p:txBody>
          <a:bodyPr/>
          <a:lstStyle/>
          <a:p>
            <a:r>
              <a:rPr lang="nb-NO" dirty="0" err="1"/>
              <a:t>Passenger</a:t>
            </a:r>
            <a:r>
              <a:rPr lang="nb-NO" dirty="0"/>
              <a:t> data </a:t>
            </a:r>
            <a:r>
              <a:rPr lang="nb-NO" dirty="0" err="1"/>
              <a:t>collection</a:t>
            </a:r>
            <a:r>
              <a:rPr lang="nb-NO" dirty="0"/>
              <a:t> </a:t>
            </a:r>
            <a:r>
              <a:rPr lang="nb-NO" dirty="0" err="1"/>
              <a:t>enables</a:t>
            </a:r>
            <a:r>
              <a:rPr lang="nb-NO" dirty="0"/>
              <a:t> </a:t>
            </a:r>
            <a:r>
              <a:rPr lang="nb-NO" dirty="0" err="1"/>
              <a:t>personalized</a:t>
            </a:r>
            <a:r>
              <a:rPr lang="nb-NO" dirty="0"/>
              <a:t> </a:t>
            </a:r>
            <a:r>
              <a:rPr lang="nb-NO" dirty="0" err="1"/>
              <a:t>exeperience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7694961" y="3332415"/>
            <a:ext cx="2669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>
                <a:latin typeface="+mj-lt"/>
              </a:rPr>
              <a:t>PROXIMITY</a:t>
            </a:r>
          </a:p>
          <a:p>
            <a:pPr algn="ctr"/>
            <a:r>
              <a:rPr lang="nb-NO" sz="3200" dirty="0">
                <a:latin typeface="+mj-lt"/>
              </a:rPr>
              <a:t>Beacons, WIFI, </a:t>
            </a:r>
          </a:p>
          <a:p>
            <a:pPr algn="ctr"/>
            <a:r>
              <a:rPr lang="nb-NO" sz="3200" dirty="0">
                <a:latin typeface="+mj-lt"/>
              </a:rPr>
              <a:t>GPRS, RFID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121425" y="5008084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>
                <a:solidFill>
                  <a:schemeClr val="tx1"/>
                </a:solidFill>
                <a:latin typeface="+mj-lt"/>
              </a:rPr>
              <a:t>Push-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Ticket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is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no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longer valid.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Proactively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ask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if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customer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would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like to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buy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new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ticket</a:t>
            </a:r>
            <a:r>
              <a:rPr lang="nb-NO" sz="3200">
                <a:solidFill>
                  <a:schemeClr val="tx1"/>
                </a:solidFill>
                <a:latin typeface="+mj-lt"/>
              </a:rPr>
              <a:t> in </a:t>
            </a:r>
            <a:r>
              <a:rPr lang="nb-NO" sz="3200" err="1">
                <a:solidFill>
                  <a:schemeClr val="tx1"/>
                </a:solidFill>
                <a:latin typeface="+mj-lt"/>
              </a:rPr>
              <a:t>app</a:t>
            </a:r>
            <a:endParaRPr lang="nb-NO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02682" y="10124660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err="1">
                <a:solidFill>
                  <a:schemeClr val="tx1"/>
                </a:solidFill>
                <a:latin typeface="+mj-lt"/>
              </a:rPr>
              <a:t>Traveler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care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program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based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on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surveys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about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satisfaction</a:t>
            </a:r>
            <a:endParaRPr lang="nb-NO" sz="3200" dirty="0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90236" y="8537357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>
                <a:solidFill>
                  <a:schemeClr val="tx1"/>
                </a:solidFill>
                <a:latin typeface="+mj-lt"/>
              </a:rPr>
              <a:t>Push -  over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crowded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departures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traffic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jam.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Advice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traveler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take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next</a:t>
            </a:r>
            <a:r>
              <a:rPr lang="nb-NO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nb-NO" sz="3200" dirty="0" err="1">
                <a:solidFill>
                  <a:schemeClr val="tx1"/>
                </a:solidFill>
                <a:latin typeface="+mj-lt"/>
              </a:rPr>
              <a:t>departure</a:t>
            </a:r>
            <a:endParaRPr lang="nb-NO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5887" y="2198752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Capture traveler history and deliver information and services using multiple channels</a:t>
            </a:r>
            <a:r>
              <a:rPr lang="en-US" sz="3200">
                <a:latin typeface="+mj-lt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7458" y="2785620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Personalize proactive marketing, promotions and services.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264277" y="8537358"/>
            <a:ext cx="4019628" cy="31574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Deliver continuous information to travelers</a:t>
            </a:r>
          </a:p>
        </p:txBody>
      </p:sp>
      <p:sp>
        <p:nvSpPr>
          <p:cNvPr id="18" name="Freeform 36"/>
          <p:cNvSpPr>
            <a:spLocks noChangeArrowheads="1"/>
          </p:cNvSpPr>
          <p:nvPr/>
        </p:nvSpPr>
        <p:spPr bwMode="auto">
          <a:xfrm>
            <a:off x="8356370" y="4888598"/>
            <a:ext cx="1346312" cy="124902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 sz="3200">
              <a:solidFill>
                <a:schemeClr val="accent3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5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456"/>
            <a:ext cx="24383329" cy="14612112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0" y="-209043"/>
            <a:ext cx="24377650" cy="13932918"/>
          </a:xfrm>
          <a:prstGeom prst="rect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1"/>
          <p:cNvSpPr/>
          <p:nvPr/>
        </p:nvSpPr>
        <p:spPr>
          <a:xfrm>
            <a:off x="13891845" y="3304263"/>
            <a:ext cx="880940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600" b="1" spc="-300" dirty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How can we help you?</a:t>
            </a:r>
            <a:endParaRPr lang="en-US" sz="9600" spc="-3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12" name="Otsikko 1"/>
          <p:cNvSpPr txBox="1">
            <a:spLocks/>
          </p:cNvSpPr>
          <p:nvPr/>
        </p:nvSpPr>
        <p:spPr bwMode="auto">
          <a:xfrm>
            <a:off x="1828800" y="928501"/>
            <a:ext cx="20720050" cy="2651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7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2pPr>
            <a:lvl3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3pPr>
            <a:lvl4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4pPr>
            <a:lvl5pPr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5pPr>
            <a:lvl6pPr marL="4572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6pPr>
            <a:lvl7pPr marL="9144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7pPr>
            <a:lvl8pPr marL="13716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8pPr>
            <a:lvl9pPr marL="1828800" algn="l" defTabSz="1827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Lato Light" charset="0"/>
                <a:ea typeface="ＭＳ Ｐゴシック" charset="0"/>
                <a:cs typeface="Lato Light" charset="0"/>
              </a:defRPr>
            </a:lvl9pPr>
          </a:lstStyle>
          <a:p>
            <a:r>
              <a:rPr lang="en-US" sz="4200" dirty="0">
                <a:solidFill>
                  <a:schemeClr val="bg1"/>
                </a:solidFill>
              </a:rPr>
              <a:t>REINVENTING CUSTOMER EXPERIENCES</a:t>
            </a:r>
          </a:p>
        </p:txBody>
      </p:sp>
      <p:cxnSp>
        <p:nvCxnSpPr>
          <p:cNvPr id="13" name="Straight Connector 5"/>
          <p:cNvCxnSpPr/>
          <p:nvPr/>
        </p:nvCxnSpPr>
        <p:spPr>
          <a:xfrm flipV="1">
            <a:off x="1828800" y="2567357"/>
            <a:ext cx="20720050" cy="703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88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939544" y="3886200"/>
            <a:ext cx="356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Strategy &amp; Design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79042" y="6352345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Analyze</a:t>
            </a:r>
            <a:r>
              <a:rPr lang="en-GB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 &amp; Predict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382999" y="8818490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Sense &amp; Gather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40716" y="11284634"/>
            <a:ext cx="185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4"/>
                </a:solidFill>
                <a:latin typeface="Tw Cen MT" charset="0"/>
                <a:ea typeface="Tw Cen MT" charset="0"/>
                <a:cs typeface="Tw Cen MT" charset="0"/>
              </a:rPr>
              <a:t>Integrate</a:t>
            </a:r>
          </a:p>
        </p:txBody>
      </p:sp>
      <p:cxnSp>
        <p:nvCxnSpPr>
          <p:cNvPr id="10" name="Suora yhdysviiva 9"/>
          <p:cNvCxnSpPr/>
          <p:nvPr/>
        </p:nvCxnSpPr>
        <p:spPr>
          <a:xfrm flipV="1">
            <a:off x="5749544" y="5271008"/>
            <a:ext cx="15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V="1">
            <a:off x="5749544" y="7927340"/>
            <a:ext cx="15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5749544" y="10693400"/>
            <a:ext cx="15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 flipV="1">
            <a:off x="5749544" y="3200400"/>
            <a:ext cx="25400" cy="9728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1"/>
          <p:cNvSpPr>
            <a:spLocks noChangeArrowheads="1"/>
          </p:cNvSpPr>
          <p:nvPr/>
        </p:nvSpPr>
        <p:spPr bwMode="auto">
          <a:xfrm>
            <a:off x="12696162" y="3407766"/>
            <a:ext cx="579817" cy="579965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 102"/>
          <p:cNvSpPr>
            <a:spLocks noChangeArrowheads="1"/>
          </p:cNvSpPr>
          <p:nvPr/>
        </p:nvSpPr>
        <p:spPr bwMode="auto">
          <a:xfrm>
            <a:off x="7711210" y="3435282"/>
            <a:ext cx="541726" cy="524933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 149"/>
          <p:cNvSpPr>
            <a:spLocks noChangeArrowheads="1"/>
          </p:cNvSpPr>
          <p:nvPr/>
        </p:nvSpPr>
        <p:spPr bwMode="auto">
          <a:xfrm>
            <a:off x="10390437" y="3401346"/>
            <a:ext cx="435918" cy="592667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 149"/>
          <p:cNvSpPr>
            <a:spLocks noChangeArrowheads="1"/>
          </p:cNvSpPr>
          <p:nvPr/>
        </p:nvSpPr>
        <p:spPr bwMode="auto">
          <a:xfrm>
            <a:off x="10230246" y="6203781"/>
            <a:ext cx="584048" cy="338667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5896581" y="4199850"/>
            <a:ext cx="36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CUSTOMER EXPERIENCE</a:t>
            </a:r>
          </a:p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STRATEGY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11999819" y="4199850"/>
            <a:ext cx="197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CX CONCEPT</a:t>
            </a:r>
          </a:p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DESIGN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3005" y="4225003"/>
            <a:ext cx="18438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MYTH-BUSTERS</a:t>
            </a:r>
            <a:endParaRPr lang="en-US" sz="2400">
              <a:solidFill>
                <a:schemeClr val="accent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29" name="Freeform 126"/>
          <p:cNvSpPr>
            <a:spLocks noChangeArrowheads="1"/>
          </p:cNvSpPr>
          <p:nvPr/>
        </p:nvSpPr>
        <p:spPr bwMode="auto">
          <a:xfrm>
            <a:off x="15363745" y="3405648"/>
            <a:ext cx="435918" cy="5842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14956453" y="4199850"/>
            <a:ext cx="1250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UX DESIGN</a:t>
            </a:r>
          </a:p>
        </p:txBody>
      </p:sp>
      <p:sp>
        <p:nvSpPr>
          <p:cNvPr id="31" name="Freeform 76"/>
          <p:cNvSpPr>
            <a:spLocks noChangeArrowheads="1"/>
          </p:cNvSpPr>
          <p:nvPr/>
        </p:nvSpPr>
        <p:spPr bwMode="auto">
          <a:xfrm>
            <a:off x="7608279" y="6127581"/>
            <a:ext cx="575583" cy="491067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kstiruutu 31"/>
          <p:cNvSpPr txBox="1"/>
          <p:nvPr/>
        </p:nvSpPr>
        <p:spPr>
          <a:xfrm>
            <a:off x="7083740" y="6841051"/>
            <a:ext cx="17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ANALTICS WORKOUT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9625678" y="6841051"/>
            <a:ext cx="17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CUSTOMER INSIGHT</a:t>
            </a:r>
          </a:p>
        </p:txBody>
      </p:sp>
      <p:sp>
        <p:nvSpPr>
          <p:cNvPr id="35" name="Freeform 36"/>
          <p:cNvSpPr>
            <a:spLocks noChangeArrowheads="1"/>
          </p:cNvSpPr>
          <p:nvPr/>
        </p:nvSpPr>
        <p:spPr bwMode="auto">
          <a:xfrm>
            <a:off x="7608278" y="8633964"/>
            <a:ext cx="575583" cy="52070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Tekstiruutu 37"/>
          <p:cNvSpPr txBox="1"/>
          <p:nvPr/>
        </p:nvSpPr>
        <p:spPr>
          <a:xfrm>
            <a:off x="6940526" y="9444026"/>
            <a:ext cx="17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WIFI ANALYTICS</a:t>
            </a:r>
          </a:p>
        </p:txBody>
      </p:sp>
      <p:sp>
        <p:nvSpPr>
          <p:cNvPr id="39" name="Freeform 144"/>
          <p:cNvSpPr>
            <a:spLocks noChangeArrowheads="1"/>
          </p:cNvSpPr>
          <p:nvPr/>
        </p:nvSpPr>
        <p:spPr bwMode="auto">
          <a:xfrm>
            <a:off x="19961476" y="8675024"/>
            <a:ext cx="579814" cy="537635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19410434" y="9411778"/>
            <a:ext cx="168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SOME ANALYTICS</a:t>
            </a:r>
          </a:p>
        </p:txBody>
      </p:sp>
      <p:sp>
        <p:nvSpPr>
          <p:cNvPr id="41" name="Freeform 76"/>
          <p:cNvSpPr>
            <a:spLocks noChangeArrowheads="1"/>
          </p:cNvSpPr>
          <p:nvPr/>
        </p:nvSpPr>
        <p:spPr bwMode="auto">
          <a:xfrm>
            <a:off x="10259795" y="8530704"/>
            <a:ext cx="524951" cy="727221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Tekstiruutu 41"/>
          <p:cNvSpPr txBox="1"/>
          <p:nvPr/>
        </p:nvSpPr>
        <p:spPr>
          <a:xfrm>
            <a:off x="9625678" y="9444026"/>
            <a:ext cx="17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MOBILE &amp; BEACONS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12221312" y="9393835"/>
            <a:ext cx="179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VIDEO ANALYTICS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14787984" y="9411778"/>
            <a:ext cx="189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AUGMENTED REALITY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16967200" y="9418626"/>
            <a:ext cx="216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3"/>
                </a:solidFill>
                <a:latin typeface="Tw Cen MT" charset="0"/>
                <a:ea typeface="Tw Cen MT" charset="0"/>
                <a:cs typeface="Tw Cen MT" charset="0"/>
              </a:rPr>
              <a:t>FACIAL RECOGNITION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11585325" y="6872012"/>
            <a:ext cx="307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FEEDBACK &amp; SENTIMENT ANALYSIS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9447107" y="12106453"/>
            <a:ext cx="215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  <a:latin typeface="Tw Cen MT" charset="0"/>
                <a:ea typeface="Tw Cen MT" charset="0"/>
                <a:cs typeface="Tw Cen MT" charset="0"/>
              </a:rPr>
              <a:t>MASTER DATA MANAGEMENT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17312714" y="6876593"/>
            <a:ext cx="128446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PERFORMANCE</a:t>
            </a:r>
            <a:endParaRPr lang="en-US" sz="2400">
              <a:solidFill>
                <a:schemeClr val="accent2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12042741" y="12106453"/>
            <a:ext cx="215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  <a:latin typeface="Tw Cen MT" charset="0"/>
                <a:ea typeface="Tw Cen MT" charset="0"/>
                <a:cs typeface="Tw Cen MT" charset="0"/>
              </a:rPr>
              <a:t>DATA INTEGRATION</a:t>
            </a:r>
          </a:p>
        </p:txBody>
      </p:sp>
      <p:sp>
        <p:nvSpPr>
          <p:cNvPr id="57" name="Freeform 111"/>
          <p:cNvSpPr>
            <a:spLocks noChangeArrowheads="1"/>
          </p:cNvSpPr>
          <p:nvPr/>
        </p:nvSpPr>
        <p:spPr bwMode="auto">
          <a:xfrm>
            <a:off x="10308888" y="11410266"/>
            <a:ext cx="427454" cy="520699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Tekstiruutu 57"/>
          <p:cNvSpPr txBox="1"/>
          <p:nvPr/>
        </p:nvSpPr>
        <p:spPr>
          <a:xfrm>
            <a:off x="6751606" y="12106453"/>
            <a:ext cx="215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  <a:latin typeface="Tw Cen MT" charset="0"/>
                <a:ea typeface="Tw Cen MT" charset="0"/>
                <a:cs typeface="Tw Cen MT" charset="0"/>
              </a:rPr>
              <a:t>CUSTOMER 360</a:t>
            </a:r>
          </a:p>
        </p:txBody>
      </p:sp>
      <p:sp>
        <p:nvSpPr>
          <p:cNvPr id="45" name="Otsikko 4"/>
          <p:cNvSpPr>
            <a:spLocks noGrp="1"/>
          </p:cNvSpPr>
          <p:nvPr>
            <p:ph type="ctrTitle"/>
          </p:nvPr>
        </p:nvSpPr>
        <p:spPr>
          <a:xfrm>
            <a:off x="508000" y="1127731"/>
            <a:ext cx="23560314" cy="1245788"/>
          </a:xfrm>
        </p:spPr>
        <p:txBody>
          <a:bodyPr/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8000"/>
              <a:t>Creating exceptional end to end customer experiences</a:t>
            </a:r>
            <a:endParaRPr lang="en-GB"/>
          </a:p>
        </p:txBody>
      </p:sp>
      <p:sp>
        <p:nvSpPr>
          <p:cNvPr id="47" name="Freeform 73"/>
          <p:cNvSpPr>
            <a:spLocks noChangeArrowheads="1"/>
          </p:cNvSpPr>
          <p:nvPr/>
        </p:nvSpPr>
        <p:spPr bwMode="auto">
          <a:xfrm>
            <a:off x="17668809" y="6086565"/>
            <a:ext cx="579814" cy="579968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lIns="91424" tIns="45712" rIns="91424" bIns="45712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14831707" y="6872012"/>
            <a:ext cx="201334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>
                <a:solidFill>
                  <a:schemeClr val="accent2"/>
                </a:solidFill>
                <a:latin typeface="Tw Cen MT" charset="0"/>
                <a:ea typeface="Tw Cen MT" charset="0"/>
                <a:cs typeface="Tw Cen MT" charset="0"/>
              </a:rPr>
              <a:t>MARKETING AUTOMATION</a:t>
            </a:r>
            <a:endParaRPr lang="en-US" sz="2400">
              <a:solidFill>
                <a:schemeClr val="accent2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9" name="Freeform 73"/>
          <p:cNvSpPr>
            <a:spLocks noChangeArrowheads="1"/>
          </p:cNvSpPr>
          <p:nvPr/>
        </p:nvSpPr>
        <p:spPr bwMode="auto">
          <a:xfrm>
            <a:off x="15423089" y="6081014"/>
            <a:ext cx="579817" cy="5842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Tekstiruutu 59"/>
          <p:cNvSpPr txBox="1"/>
          <p:nvPr/>
        </p:nvSpPr>
        <p:spPr>
          <a:xfrm>
            <a:off x="14576626" y="12106453"/>
            <a:ext cx="231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  <a:latin typeface="Tw Cen MT" charset="0"/>
                <a:ea typeface="Tw Cen MT" charset="0"/>
                <a:cs typeface="Tw Cen MT" charset="0"/>
              </a:rPr>
              <a:t>DATA VIRTUALIZATION</a:t>
            </a:r>
          </a:p>
        </p:txBody>
      </p:sp>
      <p:sp>
        <p:nvSpPr>
          <p:cNvPr id="61" name="Freeform 143"/>
          <p:cNvSpPr>
            <a:spLocks noChangeArrowheads="1"/>
          </p:cNvSpPr>
          <p:nvPr/>
        </p:nvSpPr>
        <p:spPr bwMode="auto">
          <a:xfrm>
            <a:off x="12828305" y="6119791"/>
            <a:ext cx="584048" cy="537635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Freeform 54"/>
          <p:cNvSpPr>
            <a:spLocks noChangeArrowheads="1"/>
          </p:cNvSpPr>
          <p:nvPr/>
        </p:nvSpPr>
        <p:spPr bwMode="auto">
          <a:xfrm>
            <a:off x="15544995" y="11544304"/>
            <a:ext cx="435918" cy="436032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Freeform 149"/>
          <p:cNvSpPr>
            <a:spLocks noChangeArrowheads="1"/>
          </p:cNvSpPr>
          <p:nvPr/>
        </p:nvSpPr>
        <p:spPr bwMode="auto">
          <a:xfrm>
            <a:off x="17694349" y="8818490"/>
            <a:ext cx="584048" cy="338667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Freeform 47"/>
          <p:cNvSpPr>
            <a:spLocks noChangeArrowheads="1"/>
          </p:cNvSpPr>
          <p:nvPr/>
        </p:nvSpPr>
        <p:spPr bwMode="auto">
          <a:xfrm>
            <a:off x="12789919" y="8727473"/>
            <a:ext cx="592512" cy="52069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Freeform 7"/>
          <p:cNvSpPr>
            <a:spLocks noChangeArrowheads="1"/>
          </p:cNvSpPr>
          <p:nvPr/>
        </p:nvSpPr>
        <p:spPr bwMode="auto">
          <a:xfrm>
            <a:off x="12899945" y="11471453"/>
            <a:ext cx="465545" cy="5334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Freeform 107"/>
          <p:cNvSpPr>
            <a:spLocks noChangeArrowheads="1"/>
          </p:cNvSpPr>
          <p:nvPr/>
        </p:nvSpPr>
        <p:spPr bwMode="auto">
          <a:xfrm>
            <a:off x="15384167" y="8856588"/>
            <a:ext cx="596746" cy="262467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Freeform 74"/>
          <p:cNvSpPr>
            <a:spLocks noChangeArrowheads="1"/>
          </p:cNvSpPr>
          <p:nvPr/>
        </p:nvSpPr>
        <p:spPr bwMode="auto">
          <a:xfrm>
            <a:off x="7570735" y="11446053"/>
            <a:ext cx="584048" cy="5842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9625678" y="4199849"/>
            <a:ext cx="197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1"/>
                </a:solidFill>
                <a:latin typeface="Tw Cen MT" charset="0"/>
                <a:ea typeface="Tw Cen MT" charset="0"/>
                <a:cs typeface="Tw Cen MT" charset="0"/>
              </a:rPr>
              <a:t>SERVICE DESIGN</a:t>
            </a:r>
          </a:p>
        </p:txBody>
      </p:sp>
      <p:sp>
        <p:nvSpPr>
          <p:cNvPr id="55" name="Freeform 123"/>
          <p:cNvSpPr>
            <a:spLocks noChangeArrowheads="1"/>
          </p:cNvSpPr>
          <p:nvPr/>
        </p:nvSpPr>
        <p:spPr bwMode="auto">
          <a:xfrm>
            <a:off x="17667366" y="3450688"/>
            <a:ext cx="541726" cy="55456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pPr>
              <a:defRPr/>
            </a:pPr>
            <a:endParaRPr lang="en-US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25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ffecto Colors">
      <a:dk1>
        <a:srgbClr val="1D1D1C"/>
      </a:dk1>
      <a:lt1>
        <a:srgbClr val="F6F5F4"/>
      </a:lt1>
      <a:dk2>
        <a:srgbClr val="313231"/>
      </a:dk2>
      <a:lt2>
        <a:srgbClr val="EFEEED"/>
      </a:lt2>
      <a:accent1>
        <a:srgbClr val="CC006A"/>
      </a:accent1>
      <a:accent2>
        <a:srgbClr val="720057"/>
      </a:accent2>
      <a:accent3>
        <a:srgbClr val="54879C"/>
      </a:accent3>
      <a:accent4>
        <a:srgbClr val="6BB6D8"/>
      </a:accent4>
      <a:accent5>
        <a:srgbClr val="ADB0AD"/>
      </a:accent5>
      <a:accent6>
        <a:srgbClr val="CECFCD"/>
      </a:accent6>
      <a:hlink>
        <a:srgbClr val="5AA7CF"/>
      </a:hlink>
      <a:folHlink>
        <a:srgbClr val="284E6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ffecto 2016.potx" id="{B1162A5F-155E-4F5E-B8A6-E264E38AAE88}" vid="{1B1084E7-FB5B-4ABF-9ABC-0A96AF33E372}"/>
    </a:ext>
  </a:extLst>
</a:theme>
</file>

<file path=ppt/theme/theme2.xml><?xml version="1.0" encoding="utf-8"?>
<a:theme xmlns:a="http://schemas.openxmlformats.org/drawingml/2006/main" name="1_Default Theme">
  <a:themeElements>
    <a:clrScheme name="Affecto Colors">
      <a:dk1>
        <a:srgbClr val="1D1D1C"/>
      </a:dk1>
      <a:lt1>
        <a:srgbClr val="F6F5F4"/>
      </a:lt1>
      <a:dk2>
        <a:srgbClr val="313231"/>
      </a:dk2>
      <a:lt2>
        <a:srgbClr val="EFEEED"/>
      </a:lt2>
      <a:accent1>
        <a:srgbClr val="CC006A"/>
      </a:accent1>
      <a:accent2>
        <a:srgbClr val="720057"/>
      </a:accent2>
      <a:accent3>
        <a:srgbClr val="54879C"/>
      </a:accent3>
      <a:accent4>
        <a:srgbClr val="6BB6D8"/>
      </a:accent4>
      <a:accent5>
        <a:srgbClr val="ADB0AD"/>
      </a:accent5>
      <a:accent6>
        <a:srgbClr val="CECFCD"/>
      </a:accent6>
      <a:hlink>
        <a:srgbClr val="5AA7CF"/>
      </a:hlink>
      <a:folHlink>
        <a:srgbClr val="284E6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ffecto 2016.potx" id="{B1162A5F-155E-4F5E-B8A6-E264E38AAE88}" vid="{206C5A77-AF3E-47E2-81FF-D88DF3326D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7F83DFCE6F046964ED7992D83EF44" ma:contentTypeVersion="2" ma:contentTypeDescription="Create a new document." ma:contentTypeScope="" ma:versionID="fbf84e09da335745f5182bad8dc6e698">
  <xsd:schema xmlns:xsd="http://www.w3.org/2001/XMLSchema" xmlns:xs="http://www.w3.org/2001/XMLSchema" xmlns:p="http://schemas.microsoft.com/office/2006/metadata/properties" xmlns:ns2="1945de16-86a6-442e-8b30-2258df878409" targetNamespace="http://schemas.microsoft.com/office/2006/metadata/properties" ma:root="true" ma:fieldsID="5cbaf5836f5c22db6f3ce20f0e0ba0f6" ns2:_="">
    <xsd:import namespace="1945de16-86a6-442e-8b30-2258df8784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5de16-86a6-442e-8b30-2258df8784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EB5238-7DBE-41B6-BBAC-F9614A967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5de16-86a6-442e-8b30-2258df878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725F9-6DF5-481C-A857-DD4349DD1E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945de16-86a6-442e-8b30-2258df87840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CFC6CB-6D46-44F0-8223-5290D2F5A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Affecto%202016</Template>
  <TotalTime>374</TotalTime>
  <Words>620</Words>
  <Application>Microsoft Office PowerPoint</Application>
  <PresentationFormat>Custom</PresentationFormat>
  <Paragraphs>167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Century Gothic</vt:lpstr>
      <vt:lpstr>Constantia</vt:lpstr>
      <vt:lpstr>Lato Light</vt:lpstr>
      <vt:lpstr>Tw Cen MT</vt:lpstr>
      <vt:lpstr>Wingdings</vt:lpstr>
      <vt:lpstr>Default Theme</vt:lpstr>
      <vt:lpstr>1_Default Theme</vt:lpstr>
      <vt:lpstr>Reinventing Customer Experiences </vt:lpstr>
      <vt:lpstr>PowerPoint Presentation</vt:lpstr>
      <vt:lpstr>PowerPoint Presentation</vt:lpstr>
      <vt:lpstr>Reinventing Customer Experiences </vt:lpstr>
      <vt:lpstr>PowerPoint Presentation</vt:lpstr>
      <vt:lpstr>PowerPoint Presentation</vt:lpstr>
      <vt:lpstr>Passenger data collection enables personalized exeperience</vt:lpstr>
      <vt:lpstr>PowerPoint Presentation</vt:lpstr>
      <vt:lpstr>    Creating exceptional end to end customer experiences</vt:lpstr>
      <vt:lpstr>Master data quality is key to all digital services</vt:lpstr>
      <vt:lpstr>Big data analytics architecture</vt:lpstr>
      <vt:lpstr>PowerPoint Presentation</vt:lpstr>
      <vt:lpstr>What happens when you put a data analyst, a designer and a technologist in the same room?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Kjetil Kalager</dc:creator>
  <cp:keywords/>
  <dc:description/>
  <cp:lastModifiedBy>Kjetil Kalager</cp:lastModifiedBy>
  <cp:revision>21</cp:revision>
  <dcterms:created xsi:type="dcterms:W3CDTF">2016-09-08T08:18:56Z</dcterms:created>
  <dcterms:modified xsi:type="dcterms:W3CDTF">2016-09-09T09:23:24Z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0x0101001287F83DFCE6F046964ED7992D83EF44</vt:lpwstr>
  </property>
</Properties>
</file>