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31641-B8B1-4613-A4E1-4E4023A71146}" type="doc">
      <dgm:prSet loTypeId="urn:microsoft.com/office/officeart/2005/8/layout/venn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19EF6039-C36A-4C80-BAB9-3599B51057C5}">
      <dgm:prSet phldrT="[Texte]" custT="1"/>
      <dgm:spPr/>
      <dgm:t>
        <a:bodyPr/>
        <a:lstStyle/>
        <a:p>
          <a:r>
            <a:rPr lang="fr-FR" sz="2400" b="1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C</a:t>
          </a:r>
          <a:r>
            <a:rPr lang="fr-FR" sz="1600" b="1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reativity</a:t>
          </a:r>
          <a:endParaRPr lang="fr-FR" sz="16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chemeClr val="bg1">
                <a:lumMod val="50000"/>
              </a:schemeClr>
            </a:solidFill>
            <a:effectLst/>
            <a:latin typeface="Arial Black" pitchFamily="34" charset="0"/>
          </a:endParaRPr>
        </a:p>
      </dgm:t>
    </dgm:pt>
    <dgm:pt modelId="{36BE6AE6-CB80-4C66-84F7-3EDEBA5F0D0E}" type="parTrans" cxnId="{6196447C-A964-4A5D-B619-5D3D6042CB46}">
      <dgm:prSet/>
      <dgm:spPr/>
      <dgm:t>
        <a:bodyPr/>
        <a:lstStyle/>
        <a:p>
          <a:endParaRPr lang="fr-FR" sz="12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Arial Black" pitchFamily="34" charset="0"/>
          </a:endParaRPr>
        </a:p>
      </dgm:t>
    </dgm:pt>
    <dgm:pt modelId="{414C6D3E-6CA7-4912-94BA-11289B5A4AB6}" type="sibTrans" cxnId="{6196447C-A964-4A5D-B619-5D3D6042CB46}">
      <dgm:prSet/>
      <dgm:spPr/>
      <dgm:t>
        <a:bodyPr/>
        <a:lstStyle/>
        <a:p>
          <a:endParaRPr lang="fr-FR" sz="12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Arial Black" pitchFamily="34" charset="0"/>
          </a:endParaRPr>
        </a:p>
      </dgm:t>
    </dgm:pt>
    <dgm:pt modelId="{DAD86775-7411-4358-AB4E-216FA584F0F1}">
      <dgm:prSet phldrT="[Texte]" custT="1"/>
      <dgm:spPr/>
      <dgm:t>
        <a:bodyPr/>
        <a:lstStyle/>
        <a:p>
          <a:r>
            <a:rPr lang="fr-FR" sz="2400" b="1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F</a:t>
          </a:r>
          <a:r>
            <a:rPr lang="fr-FR" sz="1700" b="1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lexibility</a:t>
          </a:r>
          <a:endParaRPr lang="fr-FR" sz="17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chemeClr val="bg1">
                <a:lumMod val="50000"/>
              </a:schemeClr>
            </a:solidFill>
            <a:effectLst/>
            <a:latin typeface="Arial Black" pitchFamily="34" charset="0"/>
          </a:endParaRPr>
        </a:p>
      </dgm:t>
    </dgm:pt>
    <dgm:pt modelId="{F99BB600-66D1-4C4F-9816-F7956BC58D2C}" type="parTrans" cxnId="{E3DE97AE-E5D3-4132-B0C7-6D89F6A58DBB}">
      <dgm:prSet/>
      <dgm:spPr/>
      <dgm:t>
        <a:bodyPr/>
        <a:lstStyle/>
        <a:p>
          <a:endParaRPr lang="fr-FR" sz="12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Arial Black" pitchFamily="34" charset="0"/>
          </a:endParaRPr>
        </a:p>
      </dgm:t>
    </dgm:pt>
    <dgm:pt modelId="{2FCB432A-B170-4664-B057-0CC2CE567F4C}" type="sibTrans" cxnId="{E3DE97AE-E5D3-4132-B0C7-6D89F6A58DBB}">
      <dgm:prSet/>
      <dgm:spPr/>
      <dgm:t>
        <a:bodyPr/>
        <a:lstStyle/>
        <a:p>
          <a:endParaRPr lang="fr-FR" sz="12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Arial Black" pitchFamily="34" charset="0"/>
          </a:endParaRPr>
        </a:p>
      </dgm:t>
    </dgm:pt>
    <dgm:pt modelId="{62061EAD-05D2-4FE8-9FAD-44AFF8E44778}">
      <dgm:prSet phldrT="[Texte]" custT="1"/>
      <dgm:spPr/>
      <dgm:t>
        <a:bodyPr/>
        <a:lstStyle/>
        <a:p>
          <a:r>
            <a:rPr lang="fr-FR" sz="2000" b="1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Q</a:t>
          </a:r>
          <a:r>
            <a:rPr lang="fr-FR" sz="1800" b="1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uality</a:t>
          </a:r>
          <a:endParaRPr lang="fr-FR" sz="18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chemeClr val="bg1">
                <a:lumMod val="50000"/>
              </a:schemeClr>
            </a:solidFill>
            <a:effectLst/>
            <a:latin typeface="Arial Black" pitchFamily="34" charset="0"/>
          </a:endParaRPr>
        </a:p>
      </dgm:t>
    </dgm:pt>
    <dgm:pt modelId="{61AB8466-24B5-4951-A10F-0DB4DD79E057}" type="parTrans" cxnId="{842363CB-9C60-4129-9965-709088535D5F}">
      <dgm:prSet/>
      <dgm:spPr/>
      <dgm:t>
        <a:bodyPr/>
        <a:lstStyle/>
        <a:p>
          <a:endParaRPr lang="fr-FR" sz="12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Arial Black" pitchFamily="34" charset="0"/>
          </a:endParaRPr>
        </a:p>
      </dgm:t>
    </dgm:pt>
    <dgm:pt modelId="{7FA3971F-2DDA-4AB9-8331-BEBED821A9ED}" type="sibTrans" cxnId="{842363CB-9C60-4129-9965-709088535D5F}">
      <dgm:prSet/>
      <dgm:spPr/>
      <dgm:t>
        <a:bodyPr/>
        <a:lstStyle/>
        <a:p>
          <a:endParaRPr lang="fr-FR" sz="12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Arial Black" pitchFamily="34" charset="0"/>
          </a:endParaRPr>
        </a:p>
      </dgm:t>
    </dgm:pt>
    <dgm:pt modelId="{CCB731BE-23ED-4802-BC8D-907603FA0D90}">
      <dgm:prSet phldrT="[Texte]" custT="1"/>
      <dgm:spPr/>
      <dgm:t>
        <a:bodyPr/>
        <a:lstStyle/>
        <a:p>
          <a:r>
            <a:rPr lang="fr-FR" sz="18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P</a:t>
          </a:r>
          <a:r>
            <a:rPr lang="fr-FR" sz="13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articipation</a:t>
          </a:r>
          <a:endParaRPr lang="fr-FR" sz="13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chemeClr val="bg1">
                <a:lumMod val="50000"/>
              </a:schemeClr>
            </a:solidFill>
            <a:effectLst/>
            <a:latin typeface="Arial Black" pitchFamily="34" charset="0"/>
          </a:endParaRPr>
        </a:p>
      </dgm:t>
    </dgm:pt>
    <dgm:pt modelId="{A8407C5A-FD2A-402B-AB40-92D464A27C38}" type="parTrans" cxnId="{D89876EB-9BB4-4F1C-A5E6-D9872C0B4A16}">
      <dgm:prSet/>
      <dgm:spPr/>
      <dgm:t>
        <a:bodyPr/>
        <a:lstStyle/>
        <a:p>
          <a:endParaRPr lang="fr-FR" sz="12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Arial Black" pitchFamily="34" charset="0"/>
          </a:endParaRPr>
        </a:p>
      </dgm:t>
    </dgm:pt>
    <dgm:pt modelId="{D99ABDCC-336A-4AE6-9774-C6223F3B44C9}" type="sibTrans" cxnId="{D89876EB-9BB4-4F1C-A5E6-D9872C0B4A16}">
      <dgm:prSet/>
      <dgm:spPr/>
      <dgm:t>
        <a:bodyPr/>
        <a:lstStyle/>
        <a:p>
          <a:endParaRPr lang="fr-FR" sz="12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Arial Black" pitchFamily="34" charset="0"/>
          </a:endParaRPr>
        </a:p>
      </dgm:t>
    </dgm:pt>
    <dgm:pt modelId="{B4FB73FE-25A5-4CFC-8087-1F6F64995E06}">
      <dgm:prSet phldrT="[Texte]" custT="1"/>
      <dgm:spPr/>
      <dgm:t>
        <a:bodyPr/>
        <a:lstStyle/>
        <a:p>
          <a:r>
            <a:rPr lang="fr-FR" sz="2000" b="1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D</a:t>
          </a:r>
          <a:r>
            <a:rPr lang="fr-FR" sz="1600" b="1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iscretion</a:t>
          </a:r>
          <a:endParaRPr lang="fr-FR" sz="16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chemeClr val="bg1">
                <a:lumMod val="50000"/>
              </a:schemeClr>
            </a:solidFill>
            <a:effectLst/>
            <a:latin typeface="Arial Black" pitchFamily="34" charset="0"/>
          </a:endParaRPr>
        </a:p>
      </dgm:t>
    </dgm:pt>
    <dgm:pt modelId="{72DEEF28-69DF-427F-BAC1-063A922284B2}" type="parTrans" cxnId="{3F6625F0-9A0D-494D-914E-98B317EC0E8A}">
      <dgm:prSet/>
      <dgm:spPr/>
      <dgm:t>
        <a:bodyPr/>
        <a:lstStyle/>
        <a:p>
          <a:endParaRPr lang="fr-FR" sz="12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Arial Black" pitchFamily="34" charset="0"/>
          </a:endParaRPr>
        </a:p>
      </dgm:t>
    </dgm:pt>
    <dgm:pt modelId="{94E67818-B312-475E-98D4-5928AD540B26}" type="sibTrans" cxnId="{3F6625F0-9A0D-494D-914E-98B317EC0E8A}">
      <dgm:prSet/>
      <dgm:spPr/>
      <dgm:t>
        <a:bodyPr/>
        <a:lstStyle/>
        <a:p>
          <a:endParaRPr lang="fr-FR" sz="12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Arial Black" pitchFamily="34" charset="0"/>
          </a:endParaRPr>
        </a:p>
      </dgm:t>
    </dgm:pt>
    <dgm:pt modelId="{E57C6803-4D17-4853-8AA2-5EEB8A2FF66C}" type="pres">
      <dgm:prSet presAssocID="{B1231641-B8B1-4613-A4E1-4E4023A711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06A2221-ED53-48F3-BCE8-1AF200AAE324}" type="pres">
      <dgm:prSet presAssocID="{19EF6039-C36A-4C80-BAB9-3599B51057C5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A1E17C-51E2-4A2D-8EE1-00ECC6FD69D0}" type="pres">
      <dgm:prSet presAssocID="{414C6D3E-6CA7-4912-94BA-11289B5A4AB6}" presName="space" presStyleCnt="0"/>
      <dgm:spPr/>
      <dgm:t>
        <a:bodyPr/>
        <a:lstStyle/>
        <a:p>
          <a:endParaRPr lang="fr-FR"/>
        </a:p>
      </dgm:t>
    </dgm:pt>
    <dgm:pt modelId="{831D2A4D-299E-4FFE-B78C-F543F8FF1AC5}" type="pres">
      <dgm:prSet presAssocID="{DAD86775-7411-4358-AB4E-216FA584F0F1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986762-5326-4BDB-AA10-5DEBBC9F207A}" type="pres">
      <dgm:prSet presAssocID="{2FCB432A-B170-4664-B057-0CC2CE567F4C}" presName="space" presStyleCnt="0"/>
      <dgm:spPr/>
      <dgm:t>
        <a:bodyPr/>
        <a:lstStyle/>
        <a:p>
          <a:endParaRPr lang="fr-FR"/>
        </a:p>
      </dgm:t>
    </dgm:pt>
    <dgm:pt modelId="{580EFF65-9C67-48C1-8F14-02B764633ADD}" type="pres">
      <dgm:prSet presAssocID="{62061EAD-05D2-4FE8-9FAD-44AFF8E4477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A04C66-48E9-4500-BB28-A4B035BEAED1}" type="pres">
      <dgm:prSet presAssocID="{7FA3971F-2DDA-4AB9-8331-BEBED821A9ED}" presName="space" presStyleCnt="0"/>
      <dgm:spPr/>
      <dgm:t>
        <a:bodyPr/>
        <a:lstStyle/>
        <a:p>
          <a:endParaRPr lang="fr-FR"/>
        </a:p>
      </dgm:t>
    </dgm:pt>
    <dgm:pt modelId="{61424612-7368-4DC7-97E3-FBE53381DAF0}" type="pres">
      <dgm:prSet presAssocID="{CCB731BE-23ED-4802-BC8D-907603FA0D9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965800-34DA-4436-A008-9CD403F52068}" type="pres">
      <dgm:prSet presAssocID="{D99ABDCC-336A-4AE6-9774-C6223F3B44C9}" presName="space" presStyleCnt="0"/>
      <dgm:spPr/>
      <dgm:t>
        <a:bodyPr/>
        <a:lstStyle/>
        <a:p>
          <a:endParaRPr lang="fr-FR"/>
        </a:p>
      </dgm:t>
    </dgm:pt>
    <dgm:pt modelId="{F95E4BA1-B490-44A8-844E-BAE4FDA4B067}" type="pres">
      <dgm:prSet presAssocID="{B4FB73FE-25A5-4CFC-8087-1F6F64995E0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77F10F-6E3C-4CC3-8F64-4D47B860DDE6}" type="presOf" srcId="{62061EAD-05D2-4FE8-9FAD-44AFF8E44778}" destId="{580EFF65-9C67-48C1-8F14-02B764633ADD}" srcOrd="0" destOrd="0" presId="urn:microsoft.com/office/officeart/2005/8/layout/venn3"/>
    <dgm:cxn modelId="{2AF980F9-8040-4485-863D-2F33B892FB0C}" type="presOf" srcId="{B4FB73FE-25A5-4CFC-8087-1F6F64995E06}" destId="{F95E4BA1-B490-44A8-844E-BAE4FDA4B067}" srcOrd="0" destOrd="0" presId="urn:microsoft.com/office/officeart/2005/8/layout/venn3"/>
    <dgm:cxn modelId="{813204FC-0D5F-497B-A7D2-000B4400D124}" type="presOf" srcId="{B1231641-B8B1-4613-A4E1-4E4023A71146}" destId="{E57C6803-4D17-4853-8AA2-5EEB8A2FF66C}" srcOrd="0" destOrd="0" presId="urn:microsoft.com/office/officeart/2005/8/layout/venn3"/>
    <dgm:cxn modelId="{BFF0A387-FA81-45DA-B805-E8B7B901E716}" type="presOf" srcId="{DAD86775-7411-4358-AB4E-216FA584F0F1}" destId="{831D2A4D-299E-4FFE-B78C-F543F8FF1AC5}" srcOrd="0" destOrd="0" presId="urn:microsoft.com/office/officeart/2005/8/layout/venn3"/>
    <dgm:cxn modelId="{E3DE97AE-E5D3-4132-B0C7-6D89F6A58DBB}" srcId="{B1231641-B8B1-4613-A4E1-4E4023A71146}" destId="{DAD86775-7411-4358-AB4E-216FA584F0F1}" srcOrd="1" destOrd="0" parTransId="{F99BB600-66D1-4C4F-9816-F7956BC58D2C}" sibTransId="{2FCB432A-B170-4664-B057-0CC2CE567F4C}"/>
    <dgm:cxn modelId="{A8D88D07-C1AD-4421-B617-20210F078B5C}" type="presOf" srcId="{CCB731BE-23ED-4802-BC8D-907603FA0D90}" destId="{61424612-7368-4DC7-97E3-FBE53381DAF0}" srcOrd="0" destOrd="0" presId="urn:microsoft.com/office/officeart/2005/8/layout/venn3"/>
    <dgm:cxn modelId="{3F6625F0-9A0D-494D-914E-98B317EC0E8A}" srcId="{B1231641-B8B1-4613-A4E1-4E4023A71146}" destId="{B4FB73FE-25A5-4CFC-8087-1F6F64995E06}" srcOrd="4" destOrd="0" parTransId="{72DEEF28-69DF-427F-BAC1-063A922284B2}" sibTransId="{94E67818-B312-475E-98D4-5928AD540B26}"/>
    <dgm:cxn modelId="{6196447C-A964-4A5D-B619-5D3D6042CB46}" srcId="{B1231641-B8B1-4613-A4E1-4E4023A71146}" destId="{19EF6039-C36A-4C80-BAB9-3599B51057C5}" srcOrd="0" destOrd="0" parTransId="{36BE6AE6-CB80-4C66-84F7-3EDEBA5F0D0E}" sibTransId="{414C6D3E-6CA7-4912-94BA-11289B5A4AB6}"/>
    <dgm:cxn modelId="{8850FEB9-3B24-4D64-923D-689C1F5AC826}" type="presOf" srcId="{19EF6039-C36A-4C80-BAB9-3599B51057C5}" destId="{406A2221-ED53-48F3-BCE8-1AF200AAE324}" srcOrd="0" destOrd="0" presId="urn:microsoft.com/office/officeart/2005/8/layout/venn3"/>
    <dgm:cxn modelId="{842363CB-9C60-4129-9965-709088535D5F}" srcId="{B1231641-B8B1-4613-A4E1-4E4023A71146}" destId="{62061EAD-05D2-4FE8-9FAD-44AFF8E44778}" srcOrd="2" destOrd="0" parTransId="{61AB8466-24B5-4951-A10F-0DB4DD79E057}" sibTransId="{7FA3971F-2DDA-4AB9-8331-BEBED821A9ED}"/>
    <dgm:cxn modelId="{D89876EB-9BB4-4F1C-A5E6-D9872C0B4A16}" srcId="{B1231641-B8B1-4613-A4E1-4E4023A71146}" destId="{CCB731BE-23ED-4802-BC8D-907603FA0D90}" srcOrd="3" destOrd="0" parTransId="{A8407C5A-FD2A-402B-AB40-92D464A27C38}" sibTransId="{D99ABDCC-336A-4AE6-9774-C6223F3B44C9}"/>
    <dgm:cxn modelId="{744704D1-9092-474F-8EC3-40E9FA7EFA34}" type="presParOf" srcId="{E57C6803-4D17-4853-8AA2-5EEB8A2FF66C}" destId="{406A2221-ED53-48F3-BCE8-1AF200AAE324}" srcOrd="0" destOrd="0" presId="urn:microsoft.com/office/officeart/2005/8/layout/venn3"/>
    <dgm:cxn modelId="{1E487EF4-AEF1-45C4-9260-E41305006073}" type="presParOf" srcId="{E57C6803-4D17-4853-8AA2-5EEB8A2FF66C}" destId="{E2A1E17C-51E2-4A2D-8EE1-00ECC6FD69D0}" srcOrd="1" destOrd="0" presId="urn:microsoft.com/office/officeart/2005/8/layout/venn3"/>
    <dgm:cxn modelId="{DEAEC79B-0761-4BEB-B784-84116DEB4BCA}" type="presParOf" srcId="{E57C6803-4D17-4853-8AA2-5EEB8A2FF66C}" destId="{831D2A4D-299E-4FFE-B78C-F543F8FF1AC5}" srcOrd="2" destOrd="0" presId="urn:microsoft.com/office/officeart/2005/8/layout/venn3"/>
    <dgm:cxn modelId="{C52AB3FF-AE5D-4A49-A2F3-88DF4E12A3CF}" type="presParOf" srcId="{E57C6803-4D17-4853-8AA2-5EEB8A2FF66C}" destId="{65986762-5326-4BDB-AA10-5DEBBC9F207A}" srcOrd="3" destOrd="0" presId="urn:microsoft.com/office/officeart/2005/8/layout/venn3"/>
    <dgm:cxn modelId="{4817C37C-BBF4-425E-8097-91FB0D388BBD}" type="presParOf" srcId="{E57C6803-4D17-4853-8AA2-5EEB8A2FF66C}" destId="{580EFF65-9C67-48C1-8F14-02B764633ADD}" srcOrd="4" destOrd="0" presId="urn:microsoft.com/office/officeart/2005/8/layout/venn3"/>
    <dgm:cxn modelId="{E43A4029-548D-4B22-9718-AAFD45697547}" type="presParOf" srcId="{E57C6803-4D17-4853-8AA2-5EEB8A2FF66C}" destId="{ACA04C66-48E9-4500-BB28-A4B035BEAED1}" srcOrd="5" destOrd="0" presId="urn:microsoft.com/office/officeart/2005/8/layout/venn3"/>
    <dgm:cxn modelId="{D636DA5F-32BF-4E83-86A5-294EAA8CADEA}" type="presParOf" srcId="{E57C6803-4D17-4853-8AA2-5EEB8A2FF66C}" destId="{61424612-7368-4DC7-97E3-FBE53381DAF0}" srcOrd="6" destOrd="0" presId="urn:microsoft.com/office/officeart/2005/8/layout/venn3"/>
    <dgm:cxn modelId="{D0C2933B-DC6B-42AD-972B-9793BC2F7183}" type="presParOf" srcId="{E57C6803-4D17-4853-8AA2-5EEB8A2FF66C}" destId="{64965800-34DA-4436-A008-9CD403F52068}" srcOrd="7" destOrd="0" presId="urn:microsoft.com/office/officeart/2005/8/layout/venn3"/>
    <dgm:cxn modelId="{753A3C2C-1A7B-4C00-8CBE-22A5A41EF38F}" type="presParOf" srcId="{E57C6803-4D17-4853-8AA2-5EEB8A2FF66C}" destId="{F95E4BA1-B490-44A8-844E-BAE4FDA4B067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A2221-ED53-48F3-BCE8-1AF200AAE324}">
      <dsp:nvSpPr>
        <dsp:cNvPr id="0" name=""/>
        <dsp:cNvSpPr/>
      </dsp:nvSpPr>
      <dsp:spPr>
        <a:xfrm>
          <a:off x="1048" y="1425945"/>
          <a:ext cx="2044653" cy="204465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24" tIns="30480" rIns="11252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C</a:t>
          </a:r>
          <a:r>
            <a:rPr lang="fr-FR" sz="1600" b="1" kern="1200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reativity</a:t>
          </a:r>
          <a:endParaRPr lang="fr-FR" sz="16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chemeClr val="bg1">
                <a:lumMod val="50000"/>
              </a:schemeClr>
            </a:solidFill>
            <a:effectLst/>
            <a:latin typeface="Arial Black" pitchFamily="34" charset="0"/>
          </a:endParaRPr>
        </a:p>
      </dsp:txBody>
      <dsp:txXfrm>
        <a:off x="300480" y="1725377"/>
        <a:ext cx="1445789" cy="1445789"/>
      </dsp:txXfrm>
    </dsp:sp>
    <dsp:sp modelId="{831D2A4D-299E-4FFE-B78C-F543F8FF1AC5}">
      <dsp:nvSpPr>
        <dsp:cNvPr id="0" name=""/>
        <dsp:cNvSpPr/>
      </dsp:nvSpPr>
      <dsp:spPr>
        <a:xfrm>
          <a:off x="1636771" y="1425945"/>
          <a:ext cx="2044653" cy="2044653"/>
        </a:xfrm>
        <a:prstGeom prst="ellipse">
          <a:avLst/>
        </a:prstGeom>
        <a:solidFill>
          <a:schemeClr val="accent1">
            <a:shade val="80000"/>
            <a:alpha val="50000"/>
            <a:hueOff val="150023"/>
            <a:satOff val="-2826"/>
            <a:lumOff val="13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24" tIns="30480" rIns="11252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F</a:t>
          </a:r>
          <a:r>
            <a:rPr lang="fr-FR" sz="1700" b="1" kern="1200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lexibility</a:t>
          </a:r>
          <a:endParaRPr lang="fr-FR" sz="17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chemeClr val="bg1">
                <a:lumMod val="50000"/>
              </a:schemeClr>
            </a:solidFill>
            <a:effectLst/>
            <a:latin typeface="Arial Black" pitchFamily="34" charset="0"/>
          </a:endParaRPr>
        </a:p>
      </dsp:txBody>
      <dsp:txXfrm>
        <a:off x="1936203" y="1725377"/>
        <a:ext cx="1445789" cy="1445789"/>
      </dsp:txXfrm>
    </dsp:sp>
    <dsp:sp modelId="{580EFF65-9C67-48C1-8F14-02B764633ADD}">
      <dsp:nvSpPr>
        <dsp:cNvPr id="0" name=""/>
        <dsp:cNvSpPr/>
      </dsp:nvSpPr>
      <dsp:spPr>
        <a:xfrm>
          <a:off x="3272493" y="1425945"/>
          <a:ext cx="2044653" cy="2044653"/>
        </a:xfrm>
        <a:prstGeom prst="ellipse">
          <a:avLst/>
        </a:prstGeom>
        <a:solidFill>
          <a:schemeClr val="accent1">
            <a:shade val="80000"/>
            <a:alpha val="50000"/>
            <a:hueOff val="300046"/>
            <a:satOff val="-5651"/>
            <a:lumOff val="27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24" tIns="25400" rIns="11252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Q</a:t>
          </a:r>
          <a:r>
            <a:rPr lang="fr-FR" sz="1800" b="1" kern="1200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uality</a:t>
          </a:r>
          <a:endParaRPr lang="fr-FR" sz="18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chemeClr val="bg1">
                <a:lumMod val="50000"/>
              </a:schemeClr>
            </a:solidFill>
            <a:effectLst/>
            <a:latin typeface="Arial Black" pitchFamily="34" charset="0"/>
          </a:endParaRPr>
        </a:p>
      </dsp:txBody>
      <dsp:txXfrm>
        <a:off x="3571925" y="1725377"/>
        <a:ext cx="1445789" cy="1445789"/>
      </dsp:txXfrm>
    </dsp:sp>
    <dsp:sp modelId="{61424612-7368-4DC7-97E3-FBE53381DAF0}">
      <dsp:nvSpPr>
        <dsp:cNvPr id="0" name=""/>
        <dsp:cNvSpPr/>
      </dsp:nvSpPr>
      <dsp:spPr>
        <a:xfrm>
          <a:off x="4908215" y="1425945"/>
          <a:ext cx="2044653" cy="2044653"/>
        </a:xfrm>
        <a:prstGeom prst="ellipse">
          <a:avLst/>
        </a:prstGeom>
        <a:solidFill>
          <a:schemeClr val="accent1">
            <a:shade val="80000"/>
            <a:alpha val="50000"/>
            <a:hueOff val="300046"/>
            <a:satOff val="-5651"/>
            <a:lumOff val="27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24" tIns="22860" rIns="11252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P</a:t>
          </a:r>
          <a:r>
            <a:rPr lang="fr-FR" sz="13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articipation</a:t>
          </a:r>
          <a:endParaRPr lang="fr-FR" sz="13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chemeClr val="bg1">
                <a:lumMod val="50000"/>
              </a:schemeClr>
            </a:solidFill>
            <a:effectLst/>
            <a:latin typeface="Arial Black" pitchFamily="34" charset="0"/>
          </a:endParaRPr>
        </a:p>
      </dsp:txBody>
      <dsp:txXfrm>
        <a:off x="5207647" y="1725377"/>
        <a:ext cx="1445789" cy="1445789"/>
      </dsp:txXfrm>
    </dsp:sp>
    <dsp:sp modelId="{F95E4BA1-B490-44A8-844E-BAE4FDA4B067}">
      <dsp:nvSpPr>
        <dsp:cNvPr id="0" name=""/>
        <dsp:cNvSpPr/>
      </dsp:nvSpPr>
      <dsp:spPr>
        <a:xfrm>
          <a:off x="6543938" y="1425945"/>
          <a:ext cx="2044653" cy="2044653"/>
        </a:xfrm>
        <a:prstGeom prst="ellipse">
          <a:avLst/>
        </a:prstGeom>
        <a:solidFill>
          <a:schemeClr val="accent1">
            <a:shade val="80000"/>
            <a:alpha val="50000"/>
            <a:hueOff val="150023"/>
            <a:satOff val="-2826"/>
            <a:lumOff val="13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24" tIns="25400" rIns="11252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D</a:t>
          </a:r>
          <a:r>
            <a:rPr lang="fr-FR" sz="1600" b="1" kern="1200" cap="none" spc="0" dirty="0" err="1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</a:rPr>
            <a:t>iscretion</a:t>
          </a:r>
          <a:endParaRPr lang="fr-FR" sz="16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chemeClr val="bg1">
                <a:lumMod val="50000"/>
              </a:schemeClr>
            </a:solidFill>
            <a:effectLst/>
            <a:latin typeface="Arial Black" pitchFamily="34" charset="0"/>
          </a:endParaRPr>
        </a:p>
      </dsp:txBody>
      <dsp:txXfrm>
        <a:off x="6843370" y="1725377"/>
        <a:ext cx="1445789" cy="144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E3F6A-214D-4953-9578-68565FF5F34C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2488A-1405-4D8D-9031-B886774FBA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138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99088-7311-4DCF-B501-601EBC40C33C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A7085-4305-48DD-A706-6B47F1B189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76146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3F73-A690-4AFD-9C11-B171A4E7A0A0}" type="slidenum">
              <a:rPr lang="fr-FR" smtClean="0"/>
              <a:t>1</a:t>
            </a:fld>
            <a:endParaRPr lang="fr-FR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09B7BEAE-250A-4358-B87F-FFBF7250B1BC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75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3F73-A690-4AFD-9C11-B171A4E7A0A0}" type="slidenum">
              <a:rPr lang="fr-FR" smtClean="0"/>
              <a:t>10</a:t>
            </a:fld>
            <a:endParaRPr lang="fr-FR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2E584D2F-6060-4079-8E59-E8D7795C7F6C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544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8CB28307-E426-4A72-99BE-39FD30E35EE7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5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ED0F23CD-7EA7-4A23-A8E6-56FFF8F039A3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5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BFB806C4-84C3-4444-A767-5AD05C07ECB2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5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683BFD2-00AE-45B7-B6E1-82FC017D72E4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5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25B5BBE8-660E-4856-8B9E-645FAF0C1E26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5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D671D336-4A51-4207-9F9D-BE8B3C1C78C4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5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3F73-A690-4AFD-9C11-B171A4E7A0A0}" type="slidenum">
              <a:rPr lang="fr-FR" smtClean="0"/>
              <a:t>17</a:t>
            </a:fld>
            <a:endParaRPr lang="fr-FR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1085F7A7-3CE2-4AA9-82AC-A0635F646135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039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3F73-A690-4AFD-9C11-B171A4E7A0A0}" type="slidenum">
              <a:rPr lang="fr-FR" smtClean="0"/>
              <a:t>18</a:t>
            </a:fld>
            <a:endParaRPr lang="fr-FR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59FEA00-9323-485A-9263-133B6544C9BB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54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737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0BDD5F9E-692B-4F33-9DCE-AEA05EB13FD5}" type="slidenum">
              <a:rPr lang="it-IT" sz="1200" smtClean="0"/>
              <a:pPr eaLnBrk="1" hangingPunct="1"/>
              <a:t>2</a:t>
            </a:fld>
            <a:endParaRPr lang="it-IT" sz="120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9ACD39C-4F21-4AD4-A4CF-FB51ECD5F02A}" type="datetime1">
              <a:rPr lang="fr-FR" smtClean="0"/>
              <a:t>13/02/2017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B41D4CDD-221C-4710-AC0F-766815FD5B33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34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BFE978B5-321F-47D6-B42C-232EA88488C1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03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2016C7D-8336-4FDA-9784-D8FB83B10FAC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9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E8190DFD-8F82-4476-8A9F-3B2C68C74D23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9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7F21992B-9329-482B-940B-FBDC823B2CF4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3F73-A690-4AFD-9C11-B171A4E7A0A0}" type="slidenum">
              <a:rPr lang="fr-FR" smtClean="0"/>
              <a:t>8</a:t>
            </a:fld>
            <a:endParaRPr lang="fr-FR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B29782E5-8075-4BD6-8C4C-517D5BD30E4D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42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3F73-A690-4AFD-9C11-B171A4E7A0A0}" type="slidenum">
              <a:rPr lang="fr-FR" smtClean="0"/>
              <a:t>9</a:t>
            </a:fld>
            <a:endParaRPr lang="fr-FR"/>
          </a:p>
        </p:txBody>
      </p:sp>
      <p:sp>
        <p:nvSpPr>
          <p:cNvPr id="7" name="Pladsholder til dato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C44186E-84E0-4886-831A-75FA01B40986}" type="datetime1">
              <a:rPr lang="fr-FR" smtClean="0"/>
              <a:t>13/02/2017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54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19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51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390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809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103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Tex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accent1"/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1pPr>
            <a:lvl2pPr marL="742950" indent="-285750">
              <a:buClr>
                <a:schemeClr val="accent1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chemeClr val="accent1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Clr>
                <a:schemeClr val="accent1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chemeClr val="accent1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809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212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17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321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07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013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459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746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034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08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1700-8F07-4264-9BD7-1A921EE89F91}" type="datetimeFigureOut">
              <a:rPr lang="da-DK" smtClean="0"/>
              <a:t>13-02-2017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5AA8-1D99-4A8D-88DC-5A7E7644AB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779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5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image" Target="../media/image30.jpg"/><Relationship Id="rId4" Type="http://schemas.openxmlformats.org/officeDocument/2006/relationships/image" Target="../media/image27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 bwMode="auto">
          <a:xfrm>
            <a:off x="9612560" y="188640"/>
            <a:ext cx="1944439" cy="1296739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rgbClr val="0F22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fr-FR" b="1" kern="0" dirty="0">
                <a:solidFill>
                  <a:srgbClr val="0F226A"/>
                </a:solidFill>
                <a:ea typeface="ヒラギノ角ゴ Pro W3" charset="-128"/>
                <a:cs typeface="Helvetica"/>
              </a:rPr>
              <a:t>Appuyer sur la touche « </a:t>
            </a:r>
            <a:r>
              <a:rPr lang="fr-FR" b="1" kern="0" dirty="0" err="1">
                <a:solidFill>
                  <a:srgbClr val="0F226A"/>
                </a:solidFill>
                <a:ea typeface="ヒラギノ角ゴ Pro W3" charset="-128"/>
                <a:cs typeface="Helvetica"/>
              </a:rPr>
              <a:t>Echap</a:t>
            </a:r>
            <a:r>
              <a:rPr lang="fr-FR" b="1" kern="0" dirty="0">
                <a:solidFill>
                  <a:srgbClr val="0F226A"/>
                </a:solidFill>
                <a:ea typeface="ヒラギノ角ゴ Pro W3" charset="-128"/>
                <a:cs typeface="Helvetica"/>
              </a:rPr>
              <a:t> » pour revenir au sommaire</a:t>
            </a:r>
          </a:p>
        </p:txBody>
      </p:sp>
      <p:pic>
        <p:nvPicPr>
          <p:cNvPr id="3" name="Espace réservé du contenu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5672356" cy="186694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159706" y="1292886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HEULIEZ</a:t>
            </a:r>
            <a:endParaRPr lang="da-DK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4525963"/>
          </a:xfrm>
        </p:spPr>
        <p:txBody>
          <a:bodyPr/>
          <a:lstStyle/>
          <a:p>
            <a:r>
              <a:rPr lang="fr-FR" dirty="0" smtClean="0"/>
              <a:t>Heuliez has </a:t>
            </a:r>
            <a:r>
              <a:rPr lang="fr-FR" dirty="0" err="1" smtClean="0"/>
              <a:t>already</a:t>
            </a:r>
            <a:r>
              <a:rPr lang="fr-FR" dirty="0" smtClean="0"/>
              <a:t> the </a:t>
            </a:r>
            <a:r>
              <a:rPr lang="fr-FR" dirty="0" err="1" smtClean="0"/>
              <a:t>experience</a:t>
            </a:r>
            <a:r>
              <a:rPr lang="fr-FR" dirty="0" smtClean="0"/>
              <a:t> of </a:t>
            </a:r>
            <a:r>
              <a:rPr lang="fr-FR" dirty="0" err="1" smtClean="0"/>
              <a:t>maintaining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single </a:t>
            </a:r>
            <a:r>
              <a:rPr lang="fr-FR" dirty="0" err="1" smtClean="0"/>
              <a:t>contract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102 </a:t>
            </a:r>
            <a:r>
              <a:rPr lang="fr-FR" dirty="0" err="1" smtClean="0"/>
              <a:t>hybrid</a:t>
            </a:r>
            <a:r>
              <a:rPr lang="fr-FR" dirty="0" smtClean="0"/>
              <a:t> buses of the PTA of Dijon (France)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contract</a:t>
            </a:r>
            <a:r>
              <a:rPr lang="fr-FR" dirty="0" smtClean="0"/>
              <a:t> </a:t>
            </a:r>
            <a:r>
              <a:rPr lang="fr-FR" dirty="0" err="1" smtClean="0"/>
              <a:t>lasts</a:t>
            </a:r>
            <a:r>
              <a:rPr lang="fr-FR" dirty="0" smtClean="0"/>
              <a:t> over 15 </a:t>
            </a:r>
            <a:r>
              <a:rPr lang="fr-FR" dirty="0" err="1" smtClean="0"/>
              <a:t>years</a:t>
            </a:r>
            <a:r>
              <a:rPr lang="fr-FR" dirty="0" smtClean="0"/>
              <a:t> for the maintenance of the </a:t>
            </a:r>
            <a:r>
              <a:rPr lang="fr-FR" dirty="0" err="1" smtClean="0"/>
              <a:t>hybrid</a:t>
            </a:r>
            <a:r>
              <a:rPr lang="fr-FR" dirty="0" smtClean="0"/>
              <a:t> </a:t>
            </a:r>
            <a:r>
              <a:rPr lang="fr-FR" dirty="0" err="1" smtClean="0"/>
              <a:t>driveline</a:t>
            </a:r>
            <a:endParaRPr lang="fr-FR" dirty="0" smtClean="0"/>
          </a:p>
          <a:p>
            <a:r>
              <a:rPr lang="fr-FR" dirty="0" smtClean="0"/>
              <a:t>The local dealer (Heuliez / Iveco Bus)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trained</a:t>
            </a:r>
            <a:r>
              <a:rPr lang="fr-FR" dirty="0" smtClean="0"/>
              <a:t> </a:t>
            </a:r>
            <a:r>
              <a:rPr lang="fr-FR" dirty="0" err="1" smtClean="0"/>
              <a:t>accordingly</a:t>
            </a:r>
            <a:r>
              <a:rPr lang="fr-FR" dirty="0" smtClean="0"/>
              <a:t>, </a:t>
            </a:r>
            <a:r>
              <a:rPr lang="fr-FR" dirty="0" err="1" smtClean="0"/>
              <a:t>additional</a:t>
            </a:r>
            <a:r>
              <a:rPr lang="fr-FR" dirty="0" smtClean="0"/>
              <a:t> staff are </a:t>
            </a:r>
            <a:r>
              <a:rPr lang="fr-FR" dirty="0" err="1" smtClean="0"/>
              <a:t>hired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appropriate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similar</a:t>
            </a:r>
            <a:r>
              <a:rPr lang="fr-FR" dirty="0" smtClean="0"/>
              <a:t> model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for  Oslo</a:t>
            </a:r>
          </a:p>
          <a:p>
            <a:r>
              <a:rPr lang="fr-FR" dirty="0" err="1" smtClean="0"/>
              <a:t>Procurement</a:t>
            </a:r>
            <a:r>
              <a:rPr lang="fr-FR" dirty="0" smtClean="0"/>
              <a:t> : buses and </a:t>
            </a:r>
            <a:r>
              <a:rPr lang="fr-FR" dirty="0" err="1" smtClean="0"/>
              <a:t>their</a:t>
            </a:r>
            <a:r>
              <a:rPr lang="fr-FR" dirty="0" smtClean="0"/>
              <a:t> infrastructures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joint</a:t>
            </a:r>
          </a:p>
          <a:p>
            <a:r>
              <a:rPr lang="fr-FR" dirty="0" smtClean="0"/>
              <a:t>No </a:t>
            </a:r>
            <a:r>
              <a:rPr lang="fr-FR" dirty="0" err="1" smtClean="0"/>
              <a:t>commitment</a:t>
            </a:r>
            <a:r>
              <a:rPr lang="fr-FR" dirty="0" smtClean="0"/>
              <a:t> </a:t>
            </a:r>
            <a:r>
              <a:rPr lang="fr-FR" dirty="0" err="1" smtClean="0"/>
              <a:t>yet</a:t>
            </a:r>
            <a:r>
              <a:rPr lang="fr-FR" dirty="0" smtClean="0"/>
              <a:t> for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operating the buses</a:t>
            </a:r>
          </a:p>
          <a:p>
            <a:r>
              <a:rPr lang="fr-FR" dirty="0" smtClean="0"/>
              <a:t>No </a:t>
            </a:r>
            <a:r>
              <a:rPr lang="fr-FR" dirty="0" err="1" smtClean="0"/>
              <a:t>need</a:t>
            </a:r>
            <a:r>
              <a:rPr lang="fr-FR" dirty="0" smtClean="0"/>
              <a:t> for a system test,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inrolling</a:t>
            </a:r>
            <a:r>
              <a:rPr lang="fr-FR" dirty="0" smtClean="0"/>
              <a:t> of the busses as </a:t>
            </a:r>
            <a:r>
              <a:rPr lang="fr-FR" dirty="0" err="1" smtClean="0"/>
              <a:t>they</a:t>
            </a:r>
            <a:r>
              <a:rPr lang="fr-FR" dirty="0" smtClean="0"/>
              <a:t> have been </a:t>
            </a:r>
            <a:r>
              <a:rPr lang="fr-FR" dirty="0" err="1" smtClean="0"/>
              <a:t>tested</a:t>
            </a:r>
            <a:r>
              <a:rPr lang="fr-FR" dirty="0" smtClean="0"/>
              <a:t> for </a:t>
            </a:r>
            <a:r>
              <a:rPr lang="fr-FR" dirty="0" err="1" smtClean="0"/>
              <a:t>almost</a:t>
            </a:r>
            <a:r>
              <a:rPr lang="fr-FR" dirty="0" smtClean="0"/>
              <a:t> 4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2020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</a:t>
            </a:r>
            <a:r>
              <a:rPr lang="fr-FR" dirty="0" smtClean="0"/>
              <a:t>euliez Bus vision for </a:t>
            </a:r>
            <a:r>
              <a:rPr lang="fr-FR" dirty="0" err="1" smtClean="0"/>
              <a:t>Ruter</a:t>
            </a:r>
            <a:r>
              <a:rPr lang="fr-FR" dirty="0" smtClean="0"/>
              <a:t> – Oslo.   (2/2)</a:t>
            </a:r>
            <a:endParaRPr lang="en-US" dirty="0"/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14848" r="6304" b="7356"/>
          <a:stretch/>
        </p:blipFill>
        <p:spPr>
          <a:xfrm>
            <a:off x="3491880" y="4632419"/>
            <a:ext cx="2472133" cy="148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9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Long-</a:t>
            </a:r>
            <a:r>
              <a:rPr lang="fr-FR" dirty="0" err="1" smtClean="0"/>
              <a:t>term</a:t>
            </a:r>
            <a:r>
              <a:rPr lang="fr-FR" dirty="0" smtClean="0"/>
              <a:t> tests in Paris / RATP</a:t>
            </a:r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Heuliez GX ELEC 12m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16016" r="4688" b="77864"/>
          <a:stretch/>
        </p:blipFill>
        <p:spPr bwMode="auto">
          <a:xfrm>
            <a:off x="5076056" y="198790"/>
            <a:ext cx="3684116" cy="47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200" y="1556792"/>
            <a:ext cx="5287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indent="-279400"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1400" kern="0" dirty="0" smtClean="0"/>
              <a:t>GX 337 Electric 12m delivered to RATP on August 2016, the 31</a:t>
            </a:r>
            <a:r>
              <a:rPr lang="en-US" sz="1400" kern="0" baseline="30000" dirty="0" smtClean="0"/>
              <a:t>st</a:t>
            </a:r>
            <a:r>
              <a:rPr lang="en-US" sz="1400" kern="0" dirty="0" smtClean="0"/>
              <a:t>.</a:t>
            </a:r>
          </a:p>
          <a:p>
            <a:pPr>
              <a:buClr>
                <a:schemeClr val="accent1"/>
              </a:buClr>
              <a:buSzPct val="130000"/>
              <a:defRPr/>
            </a:pPr>
            <a:endParaRPr lang="en-US" sz="1400" kern="0" dirty="0" smtClean="0"/>
          </a:p>
          <a:p>
            <a:pPr marL="279400" indent="-279400"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1400" kern="0" dirty="0" smtClean="0"/>
              <a:t>Experimentation followed by  a weekly meeting between RATP and HEULIEZ BUS</a:t>
            </a:r>
          </a:p>
          <a:p>
            <a:pPr>
              <a:buClr>
                <a:schemeClr val="accent1"/>
              </a:buClr>
              <a:buSzPct val="130000"/>
              <a:defRPr/>
            </a:pPr>
            <a:endParaRPr lang="en-US" sz="1400" kern="0" dirty="0" smtClean="0"/>
          </a:p>
          <a:p>
            <a:pPr marL="279400" indent="-279400"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1400" kern="0" dirty="0" smtClean="0"/>
              <a:t>Activities on September dedicated to perform physical, dynamic and performance check</a:t>
            </a:r>
          </a:p>
          <a:p>
            <a:pPr marL="736600" lvl="1" indent="-279400"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1400" kern="0" dirty="0" smtClean="0"/>
              <a:t>Maintenance, safety check OK</a:t>
            </a:r>
          </a:p>
          <a:p>
            <a:pPr marL="736600" lvl="1" indent="-279400"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1400" kern="0" dirty="0" smtClean="0"/>
              <a:t>Dynamic and performance check OK</a:t>
            </a:r>
          </a:p>
          <a:p>
            <a:pPr marL="279400" indent="-279400"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endParaRPr lang="en-US" sz="1400" kern="0" dirty="0" smtClean="0"/>
          </a:p>
          <a:p>
            <a:pPr marL="279400" indent="-279400"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1400" kern="0" dirty="0" smtClean="0"/>
              <a:t>Start of commercial operation planned from October 2016, the 14</a:t>
            </a:r>
            <a:r>
              <a:rPr lang="en-US" sz="1400" kern="0" baseline="30000" dirty="0" smtClean="0"/>
              <a:t>th</a:t>
            </a:r>
            <a:r>
              <a:rPr lang="en-US" sz="1400" kern="0" dirty="0" smtClean="0"/>
              <a:t> :</a:t>
            </a:r>
          </a:p>
          <a:p>
            <a:pPr lvl="1">
              <a:buClr>
                <a:schemeClr val="accent1"/>
              </a:buClr>
              <a:buSzPct val="130000"/>
              <a:defRPr/>
            </a:pPr>
            <a:endParaRPr lang="en-US" sz="1400" kern="0" dirty="0" smtClean="0"/>
          </a:p>
          <a:p>
            <a:pPr marL="736600" lvl="1" indent="-279400"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1400" kern="0" dirty="0" smtClean="0"/>
              <a:t>Until November 2016 the 11</a:t>
            </a:r>
            <a:r>
              <a:rPr lang="en-US" sz="1400" kern="0" baseline="30000" dirty="0" smtClean="0"/>
              <a:t>th</a:t>
            </a:r>
            <a:r>
              <a:rPr lang="en-US" sz="1400" kern="0" dirty="0" smtClean="0"/>
              <a:t>  on line n°21 :</a:t>
            </a:r>
          </a:p>
          <a:p>
            <a:pPr lvl="1">
              <a:buClr>
                <a:schemeClr val="accent1"/>
              </a:buClr>
              <a:buSzPct val="130000"/>
              <a:defRPr/>
            </a:pPr>
            <a:r>
              <a:rPr lang="en-US" sz="1400" i="1" kern="0" dirty="0" smtClean="0"/>
              <a:t>Paris </a:t>
            </a:r>
            <a:r>
              <a:rPr lang="en-US" sz="1400" i="1" kern="0" dirty="0" err="1" smtClean="0"/>
              <a:t>Gare</a:t>
            </a:r>
            <a:r>
              <a:rPr lang="en-US" sz="1400" i="1" kern="0" dirty="0" smtClean="0"/>
              <a:t> saint </a:t>
            </a:r>
            <a:r>
              <a:rPr lang="en-US" sz="1400" i="1" kern="0" dirty="0" err="1" smtClean="0"/>
              <a:t>Lazare</a:t>
            </a:r>
            <a:r>
              <a:rPr lang="en-US" sz="1400" i="1" kern="0" dirty="0" smtClean="0"/>
              <a:t> to </a:t>
            </a:r>
            <a:r>
              <a:rPr lang="en-US" sz="1400" i="1" kern="0" dirty="0" err="1" smtClean="0"/>
              <a:t>Stade</a:t>
            </a:r>
            <a:r>
              <a:rPr lang="en-US" sz="1400" i="1" kern="0" dirty="0" smtClean="0"/>
              <a:t> </a:t>
            </a:r>
            <a:r>
              <a:rPr lang="en-US" sz="1400" i="1" kern="0" dirty="0" err="1" smtClean="0"/>
              <a:t>Charlety</a:t>
            </a:r>
            <a:r>
              <a:rPr lang="en-US" sz="1400" i="1" kern="0" dirty="0" smtClean="0"/>
              <a:t> -Porte </a:t>
            </a:r>
            <a:r>
              <a:rPr lang="en-US" sz="1400" i="1" kern="0" dirty="0" err="1" smtClean="0"/>
              <a:t>Gentilly</a:t>
            </a:r>
            <a:r>
              <a:rPr lang="en-US" sz="1400" i="1" kern="0" dirty="0" smtClean="0"/>
              <a:t> </a:t>
            </a:r>
          </a:p>
          <a:p>
            <a:pPr lvl="1">
              <a:buClr>
                <a:schemeClr val="accent1"/>
              </a:buClr>
              <a:buSzPct val="130000"/>
              <a:defRPr/>
            </a:pPr>
            <a:r>
              <a:rPr lang="en-US" sz="1400" i="1" kern="0" dirty="0" smtClean="0"/>
              <a:t>Length 7,8 km - Average speed 10 km/h</a:t>
            </a:r>
          </a:p>
          <a:p>
            <a:pPr marL="736600" lvl="1" indent="-279400"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endParaRPr lang="en-US" sz="1400" kern="0" dirty="0" smtClean="0"/>
          </a:p>
          <a:p>
            <a:pPr marL="736600" lvl="1" indent="-279400"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1400" kern="0" dirty="0" smtClean="0"/>
              <a:t>From November 14</a:t>
            </a:r>
            <a:r>
              <a:rPr lang="en-US" sz="1400" kern="0" baseline="30000" dirty="0" smtClean="0"/>
              <a:t>th</a:t>
            </a:r>
            <a:r>
              <a:rPr lang="en-US" sz="1400" kern="0" dirty="0" smtClean="0"/>
              <a:t>  to December 31</a:t>
            </a:r>
            <a:r>
              <a:rPr lang="en-US" sz="1400" kern="0" baseline="30000" dirty="0" smtClean="0"/>
              <a:t>st</a:t>
            </a:r>
            <a:r>
              <a:rPr lang="en-US" sz="1400" kern="0" dirty="0" smtClean="0"/>
              <a:t> ,2016 on line n°147 :</a:t>
            </a:r>
          </a:p>
          <a:p>
            <a:pPr lvl="1">
              <a:buClr>
                <a:schemeClr val="accent1"/>
              </a:buClr>
              <a:buSzPct val="130000"/>
              <a:defRPr/>
            </a:pPr>
            <a:r>
              <a:rPr lang="en-US" sz="1400" i="1" kern="0" dirty="0" err="1" smtClean="0"/>
              <a:t>Pantin’s</a:t>
            </a:r>
            <a:r>
              <a:rPr lang="en-US" sz="1400" i="1" kern="0" dirty="0" smtClean="0"/>
              <a:t> church to </a:t>
            </a:r>
            <a:r>
              <a:rPr lang="en-US" sz="1400" i="1" kern="0" dirty="0" err="1" smtClean="0"/>
              <a:t>Sevran</a:t>
            </a:r>
            <a:r>
              <a:rPr lang="en-US" sz="1400" i="1" kern="0" dirty="0" smtClean="0"/>
              <a:t>-Ronsard.</a:t>
            </a:r>
          </a:p>
          <a:p>
            <a:pPr lvl="1">
              <a:buClr>
                <a:schemeClr val="accent1"/>
              </a:buClr>
              <a:buSzPct val="130000"/>
              <a:defRPr/>
            </a:pPr>
            <a:r>
              <a:rPr lang="en-US" sz="1400" i="1" kern="0" dirty="0" smtClean="0"/>
              <a:t>Length 16,1 km - Average speed 16 km/h</a:t>
            </a:r>
          </a:p>
          <a:p>
            <a:pPr marL="279400" indent="-279400"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endParaRPr lang="en-US" sz="1400" kern="0" dirty="0" smtClean="0"/>
          </a:p>
          <a:p>
            <a:pPr>
              <a:buClr>
                <a:schemeClr val="accent1"/>
              </a:buClr>
              <a:buSzPct val="130000"/>
              <a:defRPr/>
            </a:pPr>
            <a:endParaRPr lang="en-US" sz="1400" kern="0" dirty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9714" y="3596953"/>
            <a:ext cx="3276600" cy="10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5146" y="4757132"/>
            <a:ext cx="3276600" cy="103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397" y="1652405"/>
            <a:ext cx="3241203" cy="152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Heuliez GX ELEC 12m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16016" r="4688" b="77864"/>
          <a:stretch/>
        </p:blipFill>
        <p:spPr bwMode="auto">
          <a:xfrm>
            <a:off x="5076056" y="198790"/>
            <a:ext cx="3684116" cy="47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1916832"/>
            <a:ext cx="87484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q"/>
            </a:pPr>
            <a:r>
              <a:rPr lang="es-ES" dirty="0" err="1" smtClean="0"/>
              <a:t>Over-night</a:t>
            </a:r>
            <a:r>
              <a:rPr lang="es-ES" dirty="0" smtClean="0"/>
              <a:t> : </a:t>
            </a:r>
            <a:r>
              <a:rPr lang="es-ES" dirty="0" err="1" smtClean="0"/>
              <a:t>slow</a:t>
            </a:r>
            <a:r>
              <a:rPr lang="es-ES" dirty="0" smtClean="0"/>
              <a:t> </a:t>
            </a:r>
            <a:r>
              <a:rPr lang="es-ES" dirty="0" err="1" smtClean="0"/>
              <a:t>charge</a:t>
            </a:r>
            <a:endParaRPr lang="es-ES" dirty="0" smtClean="0"/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err="1" smtClean="0"/>
              <a:t>Recharge</a:t>
            </a:r>
            <a:r>
              <a:rPr lang="es-ES" sz="1600" dirty="0" smtClean="0"/>
              <a:t> in 3 to 5 </a:t>
            </a:r>
            <a:r>
              <a:rPr lang="es-ES" sz="1600" dirty="0" err="1" smtClean="0"/>
              <a:t>hours</a:t>
            </a:r>
            <a:r>
              <a:rPr lang="es-ES" sz="1600" dirty="0" smtClean="0"/>
              <a:t>, </a:t>
            </a:r>
            <a:r>
              <a:rPr lang="es-ES" sz="1600" dirty="0" err="1" smtClean="0"/>
              <a:t>depending</a:t>
            </a:r>
            <a:r>
              <a:rPr lang="es-ES" sz="1600" dirty="0" smtClean="0"/>
              <a:t> </a:t>
            </a:r>
            <a:r>
              <a:rPr lang="es-ES" sz="1600" dirty="0" err="1" smtClean="0"/>
              <a:t>on</a:t>
            </a:r>
            <a:r>
              <a:rPr lang="es-ES" sz="1600" dirty="0" smtClean="0"/>
              <a:t> </a:t>
            </a:r>
            <a:r>
              <a:rPr lang="es-ES" sz="1600" dirty="0" err="1" smtClean="0"/>
              <a:t>power</a:t>
            </a:r>
            <a:r>
              <a:rPr lang="es-ES" sz="1600" dirty="0" smtClean="0"/>
              <a:t> of </a:t>
            </a:r>
            <a:r>
              <a:rPr lang="es-ES" sz="1600" dirty="0" err="1" smtClean="0"/>
              <a:t>charge</a:t>
            </a:r>
            <a:endParaRPr lang="es-ES" sz="1600" dirty="0" smtClean="0"/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err="1" smtClean="0"/>
              <a:t>Slow</a:t>
            </a:r>
            <a:r>
              <a:rPr lang="es-ES" sz="1600" dirty="0" smtClean="0"/>
              <a:t> </a:t>
            </a:r>
            <a:r>
              <a:rPr lang="es-ES" sz="1600" dirty="0" err="1" smtClean="0"/>
              <a:t>charge</a:t>
            </a:r>
            <a:r>
              <a:rPr lang="es-ES" sz="1600" dirty="0" smtClean="0"/>
              <a:t> </a:t>
            </a:r>
            <a:r>
              <a:rPr lang="es-ES" sz="1600" dirty="0" err="1" smtClean="0"/>
              <a:t>from</a:t>
            </a:r>
            <a:r>
              <a:rPr lang="es-ES" sz="1600" dirty="0" smtClean="0"/>
              <a:t> 50 to 100 kW</a:t>
            </a:r>
          </a:p>
          <a:p>
            <a:pPr marL="457200" lvl="2" fontAlgn="base"/>
            <a:endParaRPr lang="es-ES" sz="1600" dirty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ES" dirty="0" err="1" smtClean="0"/>
              <a:t>Mid-day</a:t>
            </a:r>
            <a:r>
              <a:rPr lang="es-ES" dirty="0" smtClean="0"/>
              <a:t> pause : </a:t>
            </a:r>
            <a:r>
              <a:rPr lang="es-ES" dirty="0" err="1" smtClean="0"/>
              <a:t>possibility</a:t>
            </a:r>
            <a:r>
              <a:rPr lang="es-ES" dirty="0" smtClean="0"/>
              <a:t> to </a:t>
            </a:r>
            <a:r>
              <a:rPr lang="es-ES" dirty="0" err="1" smtClean="0"/>
              <a:t>have</a:t>
            </a:r>
            <a:r>
              <a:rPr lang="es-ES" dirty="0" smtClean="0"/>
              <a:t> extra </a:t>
            </a:r>
            <a:r>
              <a:rPr lang="es-ES" dirty="0" err="1" smtClean="0"/>
              <a:t>stretch</a:t>
            </a:r>
            <a:r>
              <a:rPr lang="es-ES" dirty="0" smtClean="0"/>
              <a:t> </a:t>
            </a:r>
            <a:r>
              <a:rPr lang="es-ES" dirty="0" err="1" smtClean="0"/>
              <a:t>capacity</a:t>
            </a:r>
            <a:r>
              <a:rPr lang="es-ES" dirty="0" smtClean="0"/>
              <a:t> at </a:t>
            </a:r>
            <a:r>
              <a:rPr lang="es-ES" dirty="0" err="1" smtClean="0"/>
              <a:t>moderate</a:t>
            </a:r>
            <a:r>
              <a:rPr lang="es-ES" dirty="0" smtClean="0"/>
              <a:t> </a:t>
            </a:r>
            <a:r>
              <a:rPr lang="es-ES" dirty="0" err="1" smtClean="0"/>
              <a:t>charge</a:t>
            </a:r>
            <a:r>
              <a:rPr lang="es-ES" dirty="0" smtClean="0"/>
              <a:t> :</a:t>
            </a:r>
          </a:p>
          <a:p>
            <a:pPr marL="742950" lvl="1" indent="-285750" fontAlgn="base">
              <a:buFont typeface="Wingdings" pitchFamily="2" charset="2"/>
              <a:buChar char="§"/>
            </a:pPr>
            <a:r>
              <a:rPr lang="es-ES" sz="1600" dirty="0" err="1" smtClean="0"/>
              <a:t>Add</a:t>
            </a:r>
            <a:r>
              <a:rPr lang="es-ES" sz="1600" dirty="0" smtClean="0"/>
              <a:t> ~ 70 km per 30 minutes </a:t>
            </a:r>
            <a:r>
              <a:rPr lang="es-ES" sz="1600" dirty="0"/>
              <a:t>of </a:t>
            </a:r>
            <a:r>
              <a:rPr lang="es-ES" sz="1600" dirty="0" err="1" smtClean="0"/>
              <a:t>charge</a:t>
            </a:r>
            <a:endParaRPr lang="es-ES" sz="1600" dirty="0" smtClean="0"/>
          </a:p>
          <a:p>
            <a:pPr marL="742950" lvl="1" indent="-285750" fontAlgn="base">
              <a:buFont typeface="Wingdings" pitchFamily="2" charset="2"/>
              <a:buChar char="§"/>
            </a:pPr>
            <a:r>
              <a:rPr lang="es-ES" sz="1600" dirty="0" smtClean="0"/>
              <a:t>At 150 </a:t>
            </a:r>
            <a:r>
              <a:rPr lang="es-ES" sz="1600" dirty="0"/>
              <a:t>kW </a:t>
            </a:r>
            <a:r>
              <a:rPr lang="es-ES" sz="1600" dirty="0" err="1"/>
              <a:t>charging</a:t>
            </a:r>
            <a:r>
              <a:rPr lang="es-ES" sz="1600" dirty="0"/>
              <a:t> </a:t>
            </a:r>
            <a:r>
              <a:rPr lang="es-ES" sz="1600" dirty="0" err="1"/>
              <a:t>rate</a:t>
            </a:r>
            <a:endParaRPr lang="es-ES" sz="1600" dirty="0"/>
          </a:p>
          <a:p>
            <a:pPr marL="742950" lvl="1" indent="-285750" fontAlgn="base">
              <a:buFont typeface="Wingdings" pitchFamily="2" charset="2"/>
              <a:buChar char="§"/>
            </a:pPr>
            <a:endParaRPr lang="es-ES" sz="1600" dirty="0" smtClean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ES" dirty="0" err="1" smtClean="0"/>
              <a:t>Cold</a:t>
            </a:r>
            <a:r>
              <a:rPr lang="es-ES" dirty="0" smtClean="0"/>
              <a:t> </a:t>
            </a:r>
            <a:r>
              <a:rPr lang="es-ES" dirty="0" err="1" smtClean="0"/>
              <a:t>batteries</a:t>
            </a:r>
            <a:r>
              <a:rPr lang="es-ES" dirty="0" smtClean="0"/>
              <a:t> </a:t>
            </a:r>
            <a:endParaRPr lang="es-ES" sz="1600" dirty="0" smtClean="0"/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smtClean="0"/>
              <a:t>No </a:t>
            </a:r>
            <a:r>
              <a:rPr lang="es-ES" sz="1600" dirty="0" err="1" smtClean="0"/>
              <a:t>loss</a:t>
            </a:r>
            <a:r>
              <a:rPr lang="es-ES" sz="1600" dirty="0" smtClean="0"/>
              <a:t> of </a:t>
            </a:r>
            <a:r>
              <a:rPr lang="es-ES" sz="1600" dirty="0" err="1" smtClean="0"/>
              <a:t>energy</a:t>
            </a:r>
            <a:r>
              <a:rPr lang="es-ES" sz="1600" dirty="0" smtClean="0"/>
              <a:t> </a:t>
            </a:r>
            <a:r>
              <a:rPr lang="es-ES" sz="1600" dirty="0" err="1" smtClean="0"/>
              <a:t>when</a:t>
            </a:r>
            <a:r>
              <a:rPr lang="es-ES" sz="1600" dirty="0" smtClean="0"/>
              <a:t> </a:t>
            </a:r>
            <a:r>
              <a:rPr lang="es-ES" sz="1600" dirty="0" err="1" smtClean="0"/>
              <a:t>vehicle</a:t>
            </a:r>
            <a:r>
              <a:rPr lang="es-ES" sz="1600" dirty="0" smtClean="0"/>
              <a:t> </a:t>
            </a:r>
            <a:r>
              <a:rPr lang="es-ES" sz="1600" dirty="0" err="1" smtClean="0"/>
              <a:t>switched</a:t>
            </a:r>
            <a:r>
              <a:rPr lang="es-ES" sz="1600" dirty="0" smtClean="0"/>
              <a:t> off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smtClean="0"/>
              <a:t>No </a:t>
            </a:r>
            <a:r>
              <a:rPr lang="es-ES" sz="1600" dirty="0" err="1" smtClean="0"/>
              <a:t>need</a:t>
            </a:r>
            <a:r>
              <a:rPr lang="es-ES" sz="1600" dirty="0" smtClean="0"/>
              <a:t> to </a:t>
            </a:r>
            <a:r>
              <a:rPr lang="es-ES" sz="1600" dirty="0" err="1" smtClean="0"/>
              <a:t>keep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vehicle</a:t>
            </a:r>
            <a:r>
              <a:rPr lang="es-ES" sz="1600" dirty="0" smtClean="0"/>
              <a:t> </a:t>
            </a:r>
            <a:r>
              <a:rPr lang="es-ES" sz="1600" dirty="0" err="1" smtClean="0"/>
              <a:t>plugged</a:t>
            </a:r>
            <a:r>
              <a:rPr lang="es-ES" sz="1600" dirty="0" smtClean="0"/>
              <a:t> </a:t>
            </a:r>
            <a:r>
              <a:rPr lang="es-ES" sz="1600" dirty="0" err="1" smtClean="0"/>
              <a:t>between</a:t>
            </a:r>
            <a:r>
              <a:rPr lang="es-ES" sz="1600" dirty="0" smtClean="0"/>
              <a:t> </a:t>
            </a:r>
            <a:r>
              <a:rPr lang="es-ES" sz="1600" dirty="0" err="1" smtClean="0"/>
              <a:t>recharging</a:t>
            </a:r>
            <a:r>
              <a:rPr lang="es-ES" sz="1600" dirty="0" smtClean="0"/>
              <a:t> </a:t>
            </a:r>
            <a:r>
              <a:rPr lang="es-ES" sz="1600" dirty="0" err="1" smtClean="0"/>
              <a:t>periods</a:t>
            </a:r>
            <a:endParaRPr lang="es-ES" sz="1600" dirty="0" smtClean="0"/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smtClean="0"/>
              <a:t>No </a:t>
            </a:r>
            <a:r>
              <a:rPr lang="es-ES" sz="1600" dirty="0" err="1"/>
              <a:t>need</a:t>
            </a:r>
            <a:r>
              <a:rPr lang="es-ES" sz="1600" dirty="0"/>
              <a:t> of </a:t>
            </a:r>
            <a:r>
              <a:rPr lang="es-ES" sz="1600" dirty="0" err="1" smtClean="0"/>
              <a:t>internal</a:t>
            </a:r>
            <a:r>
              <a:rPr lang="es-ES" sz="1600" dirty="0" smtClean="0"/>
              <a:t> </a:t>
            </a:r>
            <a:r>
              <a:rPr lang="es-ES" sz="1600" dirty="0" err="1" smtClean="0"/>
              <a:t>energy</a:t>
            </a:r>
            <a:r>
              <a:rPr lang="es-ES" sz="1600" dirty="0" smtClean="0"/>
              <a:t> </a:t>
            </a:r>
            <a:r>
              <a:rPr lang="es-ES" sz="1600" dirty="0" err="1" smtClean="0"/>
              <a:t>consumption</a:t>
            </a:r>
            <a:r>
              <a:rPr lang="es-ES" sz="1600" dirty="0" smtClean="0"/>
              <a:t> to </a:t>
            </a:r>
            <a:r>
              <a:rPr lang="es-ES" sz="1600" dirty="0" err="1"/>
              <a:t>maintain</a:t>
            </a:r>
            <a:r>
              <a:rPr lang="es-ES" sz="1600" dirty="0"/>
              <a:t> </a:t>
            </a:r>
            <a:r>
              <a:rPr lang="es-ES" sz="1600" dirty="0" err="1"/>
              <a:t>temperature</a:t>
            </a:r>
            <a:endParaRPr lang="es-ES" sz="1600" dirty="0"/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endParaRPr lang="es-ES" sz="1600" dirty="0" smtClean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ES" dirty="0" err="1" smtClean="0"/>
              <a:t>Battery</a:t>
            </a:r>
            <a:r>
              <a:rPr lang="es-ES" dirty="0" smtClean="0"/>
              <a:t> safety : </a:t>
            </a:r>
            <a:r>
              <a:rPr lang="es-ES" dirty="0" err="1" smtClean="0"/>
              <a:t>matching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newest</a:t>
            </a:r>
            <a:r>
              <a:rPr lang="es-ES" dirty="0" smtClean="0"/>
              <a:t> E.U. </a:t>
            </a:r>
            <a:r>
              <a:rPr lang="es-ES" dirty="0" err="1" smtClean="0"/>
              <a:t>standards</a:t>
            </a:r>
            <a:endParaRPr lang="es-ES" dirty="0" smtClean="0"/>
          </a:p>
          <a:p>
            <a:pPr marL="742950" lvl="1" indent="-285750" fontAlgn="base">
              <a:buFont typeface="Wingdings" pitchFamily="2" charset="2"/>
              <a:buChar char="§"/>
            </a:pPr>
            <a:r>
              <a:rPr lang="es-ES" sz="1600" dirty="0" err="1" smtClean="0"/>
              <a:t>Compliant</a:t>
            </a:r>
            <a:r>
              <a:rPr lang="es-ES" sz="1600" dirty="0" smtClean="0"/>
              <a:t> to </a:t>
            </a:r>
            <a:r>
              <a:rPr lang="es-ES" sz="1600" dirty="0" err="1" smtClean="0"/>
              <a:t>Norm</a:t>
            </a:r>
            <a:r>
              <a:rPr lang="es-ES" sz="1600" dirty="0" smtClean="0"/>
              <a:t> R100 </a:t>
            </a:r>
            <a:r>
              <a:rPr lang="es-ES" sz="1600" dirty="0" err="1" smtClean="0"/>
              <a:t>revision</a:t>
            </a:r>
            <a:r>
              <a:rPr lang="es-ES" sz="1600" dirty="0" smtClean="0"/>
              <a:t> 2, </a:t>
            </a:r>
            <a:r>
              <a:rPr lang="es-ES" sz="1600" dirty="0" err="1" smtClean="0"/>
              <a:t>enforced</a:t>
            </a:r>
            <a:r>
              <a:rPr lang="es-ES" sz="1600" dirty="0" smtClean="0"/>
              <a:t> </a:t>
            </a:r>
            <a:r>
              <a:rPr lang="es-ES" sz="1600" dirty="0" err="1" smtClean="0"/>
              <a:t>since</a:t>
            </a:r>
            <a:r>
              <a:rPr lang="es-ES" sz="1600" dirty="0" smtClean="0"/>
              <a:t> </a:t>
            </a:r>
            <a:r>
              <a:rPr lang="es-ES" sz="1600" dirty="0" err="1" smtClean="0"/>
              <a:t>July</a:t>
            </a:r>
            <a:r>
              <a:rPr lang="es-ES" sz="1600" dirty="0" smtClean="0"/>
              <a:t> 2016</a:t>
            </a:r>
          </a:p>
          <a:p>
            <a:pPr marL="742950" lvl="1" indent="-285750" fontAlgn="base">
              <a:buFont typeface="Wingdings" pitchFamily="2" charset="2"/>
              <a:buChar char="§"/>
            </a:pPr>
            <a:r>
              <a:rPr lang="en-US" sz="1600" dirty="0" smtClean="0"/>
              <a:t>Vibration, Thermal </a:t>
            </a:r>
            <a:r>
              <a:rPr lang="en-US" sz="1600" dirty="0"/>
              <a:t>shock and </a:t>
            </a:r>
            <a:r>
              <a:rPr lang="en-US" sz="1600" dirty="0" smtClean="0"/>
              <a:t>cycling, Mechanical shock &amp; integrity, Fire resistance, External </a:t>
            </a:r>
            <a:r>
              <a:rPr lang="en-US" sz="1600" dirty="0"/>
              <a:t>short circuit </a:t>
            </a:r>
            <a:r>
              <a:rPr lang="en-US" sz="1600" dirty="0" smtClean="0"/>
              <a:t>&amp; overcharge/discharge protection, Over-temperature </a:t>
            </a:r>
            <a:r>
              <a:rPr lang="en-US" sz="1600" dirty="0"/>
              <a:t>protection</a:t>
            </a:r>
          </a:p>
          <a:p>
            <a:pPr marL="742950" lvl="1" indent="-285750" fontAlgn="base">
              <a:buFont typeface="Wingdings" pitchFamily="2" charset="2"/>
              <a:buChar char="§"/>
            </a:pPr>
            <a:endParaRPr lang="es-ES" sz="16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477416" y="1268474"/>
            <a:ext cx="558704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/>
            <a:r>
              <a:rPr lang="es-ES" sz="2000" dirty="0" err="1" smtClean="0"/>
              <a:t>Batteries</a:t>
            </a:r>
            <a:r>
              <a:rPr lang="es-ES" sz="2000" dirty="0" smtClean="0"/>
              <a:t> </a:t>
            </a:r>
            <a:r>
              <a:rPr lang="es-ES" sz="2000" dirty="0" err="1" smtClean="0"/>
              <a:t>dedicated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long</a:t>
            </a:r>
            <a:r>
              <a:rPr lang="es-ES" sz="2000" dirty="0" smtClean="0"/>
              <a:t> </a:t>
            </a:r>
            <a:r>
              <a:rPr lang="es-ES" sz="2000" dirty="0" err="1" smtClean="0"/>
              <a:t>stretch</a:t>
            </a:r>
            <a:r>
              <a:rPr lang="es-ES" sz="2000" dirty="0" smtClean="0"/>
              <a:t> </a:t>
            </a:r>
            <a:r>
              <a:rPr lang="es-ES" sz="2000" dirty="0" err="1" smtClean="0"/>
              <a:t>between</a:t>
            </a:r>
            <a:r>
              <a:rPr lang="es-ES" sz="2000" dirty="0" smtClean="0"/>
              <a:t> </a:t>
            </a:r>
            <a:r>
              <a:rPr lang="es-ES" sz="2000" dirty="0" err="1" smtClean="0"/>
              <a:t>charge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934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Batterie performances</a:t>
            </a:r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Heuliez GX ELEC 12m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16016" r="4688" b="77864"/>
          <a:stretch/>
        </p:blipFill>
        <p:spPr bwMode="auto">
          <a:xfrm>
            <a:off x="5076056" y="198790"/>
            <a:ext cx="3684116" cy="47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2728"/>
            <a:ext cx="74961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71" y="5469164"/>
            <a:ext cx="1343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5248721" y="4214968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5392721" y="2839724"/>
            <a:ext cx="1843575" cy="1519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 bwMode="auto">
          <a:xfrm>
            <a:off x="7448594" y="2342728"/>
            <a:ext cx="1311578" cy="496996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OffAxis1Right"/>
            <a:lightRig rig="soft" dir="t"/>
          </a:scene3d>
          <a:sp3d prstMaterial="flat">
            <a:bevelT/>
            <a:bevelB w="152400" h="50800" prst="softRound"/>
          </a:sp3d>
          <a:extLst/>
        </p:spPr>
        <p:txBody>
          <a:bodyPr wrap="none" rtlCol="0">
            <a:spAutoFit/>
          </a:bodyPr>
          <a:lstStyle/>
          <a:p>
            <a:pPr marL="0" indent="0" defTabSz="91440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fr-FR" sz="2000" b="1" dirty="0" smtClean="0">
                <a:solidFill>
                  <a:srgbClr val="000000"/>
                </a:solidFill>
              </a:rPr>
              <a:t>GX ELEC</a:t>
            </a:r>
            <a:endParaRPr 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14" name="1 Rectángulo"/>
          <p:cNvSpPr/>
          <p:nvPr/>
        </p:nvSpPr>
        <p:spPr>
          <a:xfrm>
            <a:off x="295748" y="1268760"/>
            <a:ext cx="87484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q"/>
            </a:pPr>
            <a:r>
              <a:rPr lang="es-ES" dirty="0" err="1" smtClean="0"/>
              <a:t>Extensive</a:t>
            </a:r>
            <a:r>
              <a:rPr lang="es-ES" dirty="0" smtClean="0"/>
              <a:t> </a:t>
            </a:r>
            <a:r>
              <a:rPr lang="es-ES" dirty="0" err="1" smtClean="0"/>
              <a:t>tests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EDF </a:t>
            </a:r>
            <a:r>
              <a:rPr lang="es-ES" dirty="0" err="1" smtClean="0"/>
              <a:t>laboratories</a:t>
            </a:r>
            <a:endParaRPr lang="es-ES" dirty="0" smtClean="0"/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smtClean="0"/>
              <a:t>Li-NMC : </a:t>
            </a:r>
            <a:r>
              <a:rPr lang="es-ES" sz="1600" dirty="0" err="1" smtClean="0"/>
              <a:t>one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most</a:t>
            </a:r>
            <a:r>
              <a:rPr lang="es-ES" sz="1600" dirty="0" smtClean="0"/>
              <a:t> </a:t>
            </a:r>
            <a:r>
              <a:rPr lang="es-ES" sz="1600" dirty="0" err="1" smtClean="0"/>
              <a:t>performant</a:t>
            </a:r>
            <a:r>
              <a:rPr lang="es-ES" sz="1600" dirty="0" smtClean="0"/>
              <a:t> </a:t>
            </a:r>
            <a:r>
              <a:rPr lang="es-ES" sz="1600" dirty="0" err="1" smtClean="0"/>
              <a:t>chemistry</a:t>
            </a:r>
            <a:endParaRPr lang="es-ES" sz="1600" dirty="0" smtClean="0"/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err="1" smtClean="0"/>
              <a:t>Highest</a:t>
            </a:r>
            <a:r>
              <a:rPr lang="es-ES" sz="1600" dirty="0" smtClean="0"/>
              <a:t> </a:t>
            </a:r>
            <a:r>
              <a:rPr lang="es-ES" sz="1600" dirty="0" err="1" smtClean="0"/>
              <a:t>specific</a:t>
            </a:r>
            <a:r>
              <a:rPr lang="es-ES" sz="1600" dirty="0" smtClean="0"/>
              <a:t> </a:t>
            </a:r>
            <a:r>
              <a:rPr lang="es-ES" sz="1600" dirty="0"/>
              <a:t> </a:t>
            </a:r>
            <a:r>
              <a:rPr lang="es-ES" sz="1600" dirty="0" err="1" smtClean="0"/>
              <a:t>energy</a:t>
            </a:r>
            <a:r>
              <a:rPr lang="es-ES" sz="1600" dirty="0" smtClean="0"/>
              <a:t> of </a:t>
            </a:r>
            <a:r>
              <a:rPr lang="es-ES" sz="1600" dirty="0" err="1" smtClean="0"/>
              <a:t>battery</a:t>
            </a:r>
            <a:r>
              <a:rPr lang="es-ES" sz="1600" dirty="0" smtClean="0"/>
              <a:t> pack vs. </a:t>
            </a:r>
            <a:r>
              <a:rPr lang="es-ES" sz="1600" dirty="0" err="1" smtClean="0"/>
              <a:t>Sodium</a:t>
            </a:r>
            <a:r>
              <a:rPr lang="es-ES" sz="1600" dirty="0" smtClean="0"/>
              <a:t>  </a:t>
            </a:r>
            <a:r>
              <a:rPr lang="es-ES" sz="1600" dirty="0" err="1" smtClean="0"/>
              <a:t>or</a:t>
            </a:r>
            <a:r>
              <a:rPr lang="es-ES" sz="1600" dirty="0" smtClean="0"/>
              <a:t> </a:t>
            </a:r>
            <a:r>
              <a:rPr lang="es-ES" sz="1600" dirty="0" err="1" smtClean="0"/>
              <a:t>NiMH</a:t>
            </a:r>
            <a:r>
              <a:rPr lang="es-ES" sz="1600" dirty="0" smtClean="0"/>
              <a:t> </a:t>
            </a:r>
            <a:r>
              <a:rPr lang="es-ES" sz="1600" dirty="0" err="1" smtClean="0"/>
              <a:t>based</a:t>
            </a:r>
            <a:r>
              <a:rPr lang="es-ES" sz="1600" dirty="0" smtClean="0"/>
              <a:t> </a:t>
            </a:r>
            <a:r>
              <a:rPr lang="es-ES" sz="1600" dirty="0" err="1" smtClean="0"/>
              <a:t>cells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020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Heuliez GX ELEC 12m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16016" r="4688" b="77864"/>
          <a:stretch/>
        </p:blipFill>
        <p:spPr bwMode="auto">
          <a:xfrm>
            <a:off x="5076056" y="198790"/>
            <a:ext cx="3684116" cy="47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9922" r="9895" b="15495"/>
          <a:stretch/>
        </p:blipFill>
        <p:spPr bwMode="auto">
          <a:xfrm>
            <a:off x="1115616" y="1988840"/>
            <a:ext cx="638664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9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Performances</a:t>
            </a:r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Heuliez GX ELEC 12m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16016" r="4688" b="77864"/>
          <a:stretch/>
        </p:blipFill>
        <p:spPr bwMode="auto">
          <a:xfrm>
            <a:off x="5076056" y="198790"/>
            <a:ext cx="3684116" cy="47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Rectángulo"/>
          <p:cNvSpPr/>
          <p:nvPr/>
        </p:nvSpPr>
        <p:spPr>
          <a:xfrm>
            <a:off x="395536" y="1484784"/>
            <a:ext cx="874846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q"/>
            </a:pPr>
            <a:r>
              <a:rPr lang="es-ES" dirty="0" err="1" smtClean="0"/>
              <a:t>Passenger</a:t>
            </a:r>
            <a:r>
              <a:rPr lang="es-ES" dirty="0" smtClean="0"/>
              <a:t> </a:t>
            </a:r>
            <a:r>
              <a:rPr lang="es-ES" dirty="0" err="1" smtClean="0"/>
              <a:t>capacity</a:t>
            </a:r>
            <a:r>
              <a:rPr lang="es-ES" dirty="0" smtClean="0"/>
              <a:t> 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smtClean="0"/>
              <a:t>Maxi : Up to 99 </a:t>
            </a:r>
            <a:r>
              <a:rPr lang="es-ES" sz="1600" dirty="0" err="1" smtClean="0"/>
              <a:t>passengers</a:t>
            </a:r>
            <a:endParaRPr lang="es-ES" sz="1600" dirty="0" smtClean="0"/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smtClean="0"/>
              <a:t>At 11,5 t </a:t>
            </a:r>
            <a:r>
              <a:rPr lang="es-ES" sz="1600" dirty="0" err="1" smtClean="0"/>
              <a:t>rear</a:t>
            </a:r>
            <a:r>
              <a:rPr lang="es-ES" sz="1600" dirty="0" smtClean="0"/>
              <a:t> </a:t>
            </a:r>
            <a:r>
              <a:rPr lang="es-ES" sz="1600" dirty="0" err="1" smtClean="0"/>
              <a:t>axle</a:t>
            </a:r>
            <a:r>
              <a:rPr lang="es-ES" sz="1600" dirty="0" smtClean="0"/>
              <a:t> load : 83 </a:t>
            </a:r>
            <a:r>
              <a:rPr lang="es-ES" sz="1600" dirty="0" err="1" smtClean="0"/>
              <a:t>passengers</a:t>
            </a:r>
            <a:r>
              <a:rPr lang="es-ES" sz="1600" dirty="0" smtClean="0"/>
              <a:t>, </a:t>
            </a:r>
            <a:r>
              <a:rPr lang="es-ES" sz="1600" dirty="0" err="1" smtClean="0"/>
              <a:t>with</a:t>
            </a:r>
            <a:r>
              <a:rPr lang="es-ES" sz="1600" dirty="0" smtClean="0"/>
              <a:t> A/C : 78 </a:t>
            </a:r>
            <a:r>
              <a:rPr lang="es-ES" sz="1600" dirty="0" err="1" smtClean="0"/>
              <a:t>pass</a:t>
            </a:r>
            <a:r>
              <a:rPr lang="es-ES" sz="1600" dirty="0" smtClean="0"/>
              <a:t>.</a:t>
            </a:r>
          </a:p>
          <a:p>
            <a:pPr marL="285750" indent="-285750" fontAlgn="base">
              <a:buFont typeface="Wingdings" pitchFamily="2" charset="2"/>
              <a:buChar char="q"/>
            </a:pPr>
            <a:endParaRPr lang="es-ES" dirty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consumption</a:t>
            </a:r>
            <a:r>
              <a:rPr lang="es-ES" dirty="0" smtClean="0"/>
              <a:t> : </a:t>
            </a:r>
            <a:r>
              <a:rPr lang="es-ES" sz="1400" dirty="0" smtClean="0"/>
              <a:t>(</a:t>
            </a:r>
            <a:r>
              <a:rPr lang="es-ES" sz="1400" dirty="0" err="1" smtClean="0"/>
              <a:t>without</a:t>
            </a:r>
            <a:r>
              <a:rPr lang="es-ES" sz="1400" dirty="0" smtClean="0"/>
              <a:t> A/C , </a:t>
            </a:r>
            <a:r>
              <a:rPr lang="es-ES" sz="1400" dirty="0" err="1" smtClean="0"/>
              <a:t>without</a:t>
            </a:r>
            <a:r>
              <a:rPr lang="es-ES" sz="1400" dirty="0" smtClean="0"/>
              <a:t> </a:t>
            </a:r>
            <a:r>
              <a:rPr lang="es-ES" sz="1400" dirty="0" err="1" smtClean="0"/>
              <a:t>heater</a:t>
            </a:r>
            <a:r>
              <a:rPr lang="es-ES" sz="1400" dirty="0" smtClean="0"/>
              <a:t>)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err="1" smtClean="0"/>
              <a:t>Half</a:t>
            </a:r>
            <a:r>
              <a:rPr lang="es-ES" sz="1600" dirty="0" smtClean="0"/>
              <a:t> </a:t>
            </a:r>
            <a:r>
              <a:rPr lang="es-ES" sz="1600" dirty="0" err="1" smtClean="0"/>
              <a:t>loaded</a:t>
            </a:r>
            <a:r>
              <a:rPr lang="es-ES" sz="1600" dirty="0" smtClean="0"/>
              <a:t> : 1,05 </a:t>
            </a:r>
            <a:r>
              <a:rPr lang="es-ES" sz="1600" dirty="0" err="1" smtClean="0"/>
              <a:t>kWh</a:t>
            </a:r>
            <a:r>
              <a:rPr lang="es-ES" sz="1600" dirty="0" smtClean="0"/>
              <a:t> / km 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err="1" smtClean="0"/>
              <a:t>Fully</a:t>
            </a:r>
            <a:r>
              <a:rPr lang="es-ES" sz="1600" dirty="0" smtClean="0"/>
              <a:t> </a:t>
            </a:r>
            <a:r>
              <a:rPr lang="es-ES" sz="1600" dirty="0" err="1" smtClean="0"/>
              <a:t>loaded</a:t>
            </a:r>
            <a:r>
              <a:rPr lang="es-ES" sz="1600" dirty="0" smtClean="0"/>
              <a:t> : 1,35 </a:t>
            </a:r>
            <a:r>
              <a:rPr lang="es-ES" sz="1600" dirty="0" err="1" smtClean="0"/>
              <a:t>kWh</a:t>
            </a:r>
            <a:r>
              <a:rPr lang="es-ES" sz="1600" dirty="0" smtClean="0"/>
              <a:t> / km (20 t)</a:t>
            </a:r>
          </a:p>
          <a:p>
            <a:pPr marL="457200" lvl="2" fontAlgn="base"/>
            <a:endParaRPr lang="es-ES" sz="1600" dirty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ES" dirty="0" err="1" smtClean="0"/>
              <a:t>Thermal</a:t>
            </a:r>
            <a:r>
              <a:rPr lang="es-ES" dirty="0" smtClean="0"/>
              <a:t> </a:t>
            </a:r>
            <a:r>
              <a:rPr lang="es-ES" dirty="0" err="1" smtClean="0"/>
              <a:t>comfort</a:t>
            </a:r>
            <a:r>
              <a:rPr lang="es-ES" dirty="0" smtClean="0"/>
              <a:t> :</a:t>
            </a:r>
          </a:p>
          <a:p>
            <a:pPr marL="742950" lvl="1" indent="-285750" fontAlgn="base">
              <a:buFont typeface="Wingdings" pitchFamily="2" charset="2"/>
              <a:buChar char="§"/>
            </a:pPr>
            <a:r>
              <a:rPr lang="es-ES" sz="1600" dirty="0" smtClean="0"/>
              <a:t>Electric A/C</a:t>
            </a:r>
          </a:p>
          <a:p>
            <a:pPr marL="742950" lvl="1" indent="-285750" fontAlgn="base">
              <a:buFont typeface="Wingdings" pitchFamily="2" charset="2"/>
              <a:buChar char="§"/>
            </a:pPr>
            <a:r>
              <a:rPr lang="es-ES" sz="1600" dirty="0" smtClean="0"/>
              <a:t>Electric </a:t>
            </a:r>
            <a:r>
              <a:rPr lang="es-ES" sz="1600" dirty="0" err="1" smtClean="0"/>
              <a:t>water</a:t>
            </a:r>
            <a:r>
              <a:rPr lang="es-ES" sz="1600" dirty="0" smtClean="0"/>
              <a:t> </a:t>
            </a:r>
            <a:r>
              <a:rPr lang="es-ES" sz="1600" dirty="0" err="1" smtClean="0"/>
              <a:t>heater</a:t>
            </a:r>
            <a:endParaRPr lang="es-ES" sz="1600" dirty="0" smtClean="0"/>
          </a:p>
          <a:p>
            <a:pPr marL="742950" lvl="1" indent="-285750" fontAlgn="base">
              <a:buFont typeface="Wingdings" pitchFamily="2" charset="2"/>
              <a:buChar char="§"/>
            </a:pPr>
            <a:r>
              <a:rPr lang="es-ES" sz="1600" dirty="0" smtClean="0"/>
              <a:t>Concept of pre-</a:t>
            </a:r>
            <a:r>
              <a:rPr lang="es-ES" sz="1600" dirty="0" err="1" smtClean="0"/>
              <a:t>heating</a:t>
            </a:r>
            <a:r>
              <a:rPr lang="es-ES" sz="1600" dirty="0" smtClean="0"/>
              <a:t> of </a:t>
            </a:r>
            <a:r>
              <a:rPr lang="es-ES" sz="1600" dirty="0" err="1" smtClean="0"/>
              <a:t>vehicle</a:t>
            </a:r>
            <a:r>
              <a:rPr lang="es-ES" sz="1600" dirty="0" smtClean="0"/>
              <a:t> </a:t>
            </a:r>
            <a:r>
              <a:rPr lang="es-ES" sz="1600" dirty="0" err="1" smtClean="0"/>
              <a:t>during</a:t>
            </a:r>
            <a:r>
              <a:rPr lang="es-ES" sz="1600" dirty="0" smtClean="0"/>
              <a:t> </a:t>
            </a:r>
            <a:r>
              <a:rPr lang="es-ES" sz="1600" dirty="0" err="1" smtClean="0"/>
              <a:t>over-night</a:t>
            </a:r>
            <a:r>
              <a:rPr lang="es-ES" sz="1600" dirty="0" smtClean="0"/>
              <a:t> </a:t>
            </a:r>
            <a:r>
              <a:rPr lang="es-ES" sz="1600" dirty="0" err="1" smtClean="0"/>
              <a:t>charge</a:t>
            </a:r>
            <a:r>
              <a:rPr lang="es-ES" sz="1600" dirty="0" smtClean="0"/>
              <a:t> : </a:t>
            </a:r>
            <a:r>
              <a:rPr lang="es-ES" sz="1600" dirty="0" err="1" smtClean="0"/>
              <a:t>additional</a:t>
            </a:r>
            <a:r>
              <a:rPr lang="es-ES" sz="1600" dirty="0" smtClean="0"/>
              <a:t> </a:t>
            </a:r>
            <a:r>
              <a:rPr lang="es-ES" sz="1600" dirty="0" err="1" smtClean="0"/>
              <a:t>heater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dual-</a:t>
            </a:r>
            <a:r>
              <a:rPr lang="es-ES" sz="1600" dirty="0" err="1" smtClean="0"/>
              <a:t>mode</a:t>
            </a:r>
            <a:r>
              <a:rPr lang="es-ES" sz="1600" dirty="0" smtClean="0"/>
              <a:t> 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electric</a:t>
            </a:r>
            <a:r>
              <a:rPr lang="es-ES" sz="1600" dirty="0" smtClean="0"/>
              <a:t> and </a:t>
            </a:r>
            <a:r>
              <a:rPr lang="es-ES" sz="1600" dirty="0" err="1" smtClean="0"/>
              <a:t>diesel</a:t>
            </a:r>
            <a:r>
              <a:rPr lang="es-ES" sz="1600" dirty="0" smtClean="0"/>
              <a:t> / biodiesel (HVO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instance</a:t>
            </a:r>
            <a:r>
              <a:rPr lang="es-ES" sz="1600" dirty="0" smtClean="0"/>
              <a:t>)</a:t>
            </a:r>
            <a:endParaRPr lang="es-ES" sz="1600" dirty="0"/>
          </a:p>
          <a:p>
            <a:pPr marL="742950" lvl="1" indent="-285750" fontAlgn="base">
              <a:buFont typeface="Wingdings" pitchFamily="2" charset="2"/>
              <a:buChar char="§"/>
            </a:pPr>
            <a:endParaRPr lang="es-ES" sz="1600" dirty="0" smtClean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ES" dirty="0" err="1" smtClean="0"/>
              <a:t>Durabilty</a:t>
            </a:r>
            <a:r>
              <a:rPr lang="es-ES" dirty="0" smtClean="0"/>
              <a:t> :</a:t>
            </a:r>
            <a:endParaRPr lang="es-ES" sz="1600" dirty="0" smtClean="0"/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err="1" smtClean="0"/>
              <a:t>Whole</a:t>
            </a:r>
            <a:r>
              <a:rPr lang="es-ES" sz="1600" dirty="0" smtClean="0"/>
              <a:t> </a:t>
            </a:r>
            <a:r>
              <a:rPr lang="es-ES" sz="1600" dirty="0" err="1" smtClean="0"/>
              <a:t>vehicle</a:t>
            </a:r>
            <a:r>
              <a:rPr lang="es-ES" sz="1600" dirty="0" smtClean="0"/>
              <a:t> : 15 </a:t>
            </a:r>
            <a:r>
              <a:rPr lang="es-ES" sz="1600" dirty="0" err="1" smtClean="0"/>
              <a:t>years</a:t>
            </a:r>
            <a:endParaRPr lang="es-ES" sz="1600" dirty="0" smtClean="0"/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smtClean="0"/>
              <a:t>Electric </a:t>
            </a:r>
            <a:r>
              <a:rPr lang="es-ES" sz="1600" dirty="0" err="1" smtClean="0"/>
              <a:t>tration</a:t>
            </a:r>
            <a:r>
              <a:rPr lang="es-ES" sz="1600" dirty="0" smtClean="0"/>
              <a:t> : 15 </a:t>
            </a:r>
            <a:r>
              <a:rPr lang="es-ES" sz="1600" dirty="0" err="1" smtClean="0"/>
              <a:t>years</a:t>
            </a:r>
            <a:r>
              <a:rPr lang="es-ES" sz="1600" dirty="0" smtClean="0"/>
              <a:t> (BMS, </a:t>
            </a:r>
            <a:r>
              <a:rPr lang="es-ES" sz="1600" dirty="0" err="1" smtClean="0"/>
              <a:t>charging</a:t>
            </a:r>
            <a:r>
              <a:rPr lang="es-ES" sz="1600" dirty="0" smtClean="0"/>
              <a:t> </a:t>
            </a:r>
            <a:r>
              <a:rPr lang="es-ES" sz="1600" dirty="0" err="1" smtClean="0"/>
              <a:t>system</a:t>
            </a:r>
            <a:r>
              <a:rPr lang="es-ES" sz="1600" dirty="0" smtClean="0"/>
              <a:t>, </a:t>
            </a:r>
            <a:r>
              <a:rPr lang="es-ES" sz="1600" dirty="0" err="1"/>
              <a:t>p</a:t>
            </a:r>
            <a:r>
              <a:rPr lang="es-ES" sz="1600" dirty="0" err="1" smtClean="0"/>
              <a:t>ower</a:t>
            </a:r>
            <a:r>
              <a:rPr lang="es-ES" sz="1600" dirty="0" smtClean="0"/>
              <a:t> </a:t>
            </a:r>
            <a:r>
              <a:rPr lang="es-ES" sz="1600" dirty="0" err="1" smtClean="0"/>
              <a:t>converter</a:t>
            </a:r>
            <a:r>
              <a:rPr lang="es-ES" sz="1600" dirty="0" smtClean="0"/>
              <a:t>, motor …)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s-ES" sz="1600" dirty="0" err="1" smtClean="0"/>
              <a:t>Batteries</a:t>
            </a:r>
            <a:r>
              <a:rPr lang="es-ES" sz="1600" dirty="0" smtClean="0"/>
              <a:t> : 7,5 </a:t>
            </a:r>
            <a:r>
              <a:rPr lang="es-ES" sz="1600" dirty="0" err="1" smtClean="0"/>
              <a:t>years</a:t>
            </a: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34007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Heuliez GX Eléctrico 12m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16016" r="4688" b="77864"/>
          <a:stretch/>
        </p:blipFill>
        <p:spPr bwMode="auto">
          <a:xfrm>
            <a:off x="5076056" y="198790"/>
            <a:ext cx="3684116" cy="47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7416" y="1268474"/>
            <a:ext cx="210826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/>
            <a:r>
              <a:rPr lang="es-ES" sz="2000" dirty="0" smtClean="0"/>
              <a:t>Recarga Plug-In</a:t>
            </a:r>
            <a:endParaRPr lang="es-ES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6" b="14975"/>
          <a:stretch/>
        </p:blipFill>
        <p:spPr bwMode="auto">
          <a:xfrm>
            <a:off x="4067944" y="2805798"/>
            <a:ext cx="4489648" cy="314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2" b="6640"/>
          <a:stretch/>
        </p:blipFill>
        <p:spPr bwMode="auto">
          <a:xfrm>
            <a:off x="611559" y="1942406"/>
            <a:ext cx="3198059" cy="197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7901"/>
          <a:stretch/>
        </p:blipFill>
        <p:spPr bwMode="auto">
          <a:xfrm>
            <a:off x="611560" y="4116768"/>
            <a:ext cx="3198059" cy="19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55883" y="1929888"/>
            <a:ext cx="3913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Charging times: 3 - 5 hours depending on the power of the charger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599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8158" r="25195" b="21025"/>
          <a:stretch/>
        </p:blipFill>
        <p:spPr>
          <a:xfrm>
            <a:off x="323528" y="547125"/>
            <a:ext cx="8532440" cy="60295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Heuliez</a:t>
            </a:r>
            <a:r>
              <a:rPr lang="fr-FR" dirty="0" smtClean="0"/>
              <a:t> Bus values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280563"/>
              </p:ext>
            </p:extLst>
          </p:nvPr>
        </p:nvGraphicFramePr>
        <p:xfrm>
          <a:off x="251520" y="1772816"/>
          <a:ext cx="85896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03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6A2221-ED53-48F3-BCE8-1AF200AA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06A2221-ED53-48F3-BCE8-1AF200AA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06A2221-ED53-48F3-BCE8-1AF200AA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406A2221-ED53-48F3-BCE8-1AF200AAE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D2A4D-299E-4FFE-B78C-F543F8FF1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31D2A4D-299E-4FFE-B78C-F543F8FF1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31D2A4D-299E-4FFE-B78C-F543F8FF1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1D2A4D-299E-4FFE-B78C-F543F8FF1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EFF65-9C67-48C1-8F14-02B764633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580EFF65-9C67-48C1-8F14-02B764633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580EFF65-9C67-48C1-8F14-02B764633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580EFF65-9C67-48C1-8F14-02B764633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424612-7368-4DC7-97E3-FBE53381D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61424612-7368-4DC7-97E3-FBE53381D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61424612-7368-4DC7-97E3-FBE53381D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1424612-7368-4DC7-97E3-FBE53381D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5E4BA1-B490-44A8-844E-BAE4FDA4B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F95E4BA1-B490-44A8-844E-BAE4FDA4B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F95E4BA1-B490-44A8-844E-BAE4FDA4B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F95E4BA1-B490-44A8-844E-BAE4FDA4B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attention….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01008"/>
            <a:ext cx="3870960" cy="127404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544" y="5157192"/>
            <a:ext cx="8219256" cy="968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dirty="0" smtClean="0"/>
              <a:t>S.A. HEULIEZ BUS–LA CRENUERE–79700 RORTHAIS – France</a:t>
            </a:r>
          </a:p>
          <a:p>
            <a:pPr marL="0" indent="0" algn="ctr">
              <a:buNone/>
            </a:pPr>
            <a:r>
              <a:rPr lang="fr-FR" sz="1400" dirty="0" smtClean="0"/>
              <a:t>TEL. 33 (0)5 49 81 07 07 – FAX </a:t>
            </a:r>
            <a:r>
              <a:rPr lang="fr-FR" sz="1400" dirty="0"/>
              <a:t>33 (0)5 49 81 </a:t>
            </a:r>
            <a:r>
              <a:rPr lang="fr-FR" sz="1400" dirty="0" smtClean="0"/>
              <a:t>09 91 – wwwheuliezbus.com</a:t>
            </a:r>
            <a:endParaRPr lang="fr-FR" sz="1400" dirty="0"/>
          </a:p>
        </p:txBody>
      </p:sp>
      <p:sp>
        <p:nvSpPr>
          <p:cNvPr id="9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0800000">
            <a:off x="8100219" y="332656"/>
            <a:ext cx="576262" cy="4318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fr-FR">
              <a:solidFill>
                <a:srgbClr val="003366"/>
              </a:solidFill>
              <a:latin typeface="GillSans" pitchFamily="1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4" name="Titolo 3"/>
          <p:cNvSpPr>
            <a:spLocks noGrp="1"/>
          </p:cNvSpPr>
          <p:nvPr>
            <p:ph type="title"/>
          </p:nvPr>
        </p:nvSpPr>
        <p:spPr bwMode="auto">
          <a:xfrm>
            <a:off x="457200" y="141817"/>
            <a:ext cx="8291513" cy="421216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it-IT" dirty="0" err="1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Heuliez</a:t>
            </a:r>
            <a:r>
              <a:rPr lang="it-IT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 Bus </a:t>
            </a:r>
            <a:r>
              <a:rPr lang="it-IT" dirty="0" err="1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is</a:t>
            </a:r>
            <a:r>
              <a:rPr lang="it-IT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one</a:t>
            </a:r>
            <a:r>
              <a:rPr lang="it-IT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 of the CNH Industrial </a:t>
            </a:r>
            <a:r>
              <a:rPr lang="it-IT" dirty="0" err="1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brands</a:t>
            </a:r>
            <a:r>
              <a:rPr lang="it-IT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 and the </a:t>
            </a:r>
            <a:r>
              <a:rPr lang="it-IT" dirty="0" err="1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second</a:t>
            </a:r>
            <a:r>
              <a:rPr lang="it-IT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 brand for bus production in CNH Industrial.</a:t>
            </a:r>
            <a:endParaRPr lang="fr-FR" dirty="0" smtClean="0">
              <a:solidFill>
                <a:srgbClr val="00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868" name="Rectangle 60"/>
          <p:cNvSpPr>
            <a:spLocks/>
          </p:cNvSpPr>
          <p:nvPr/>
        </p:nvSpPr>
        <p:spPr bwMode="auto">
          <a:xfrm>
            <a:off x="6566619" y="2906184"/>
            <a:ext cx="1101725" cy="331258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4200"/>
          </a:p>
        </p:txBody>
      </p:sp>
      <p:sp>
        <p:nvSpPr>
          <p:cNvPr id="56" name="Rectangle 55"/>
          <p:cNvSpPr/>
          <p:nvPr/>
        </p:nvSpPr>
        <p:spPr bwMode="auto">
          <a:xfrm>
            <a:off x="6638055" y="3735918"/>
            <a:ext cx="958850" cy="81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36870" name="Rectangle 60"/>
          <p:cNvSpPr>
            <a:spLocks/>
          </p:cNvSpPr>
          <p:nvPr/>
        </p:nvSpPr>
        <p:spPr bwMode="auto">
          <a:xfrm>
            <a:off x="1470744" y="2904067"/>
            <a:ext cx="1101725" cy="3312584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4200"/>
          </a:p>
        </p:txBody>
      </p:sp>
      <p:sp>
        <p:nvSpPr>
          <p:cNvPr id="54" name="Rectangle 53"/>
          <p:cNvSpPr/>
          <p:nvPr/>
        </p:nvSpPr>
        <p:spPr>
          <a:xfrm>
            <a:off x="1532655" y="3757084"/>
            <a:ext cx="955675" cy="1677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36872" name="Line 40"/>
          <p:cNvSpPr>
            <a:spLocks noChangeShapeType="1"/>
          </p:cNvSpPr>
          <p:nvPr/>
        </p:nvSpPr>
        <p:spPr bwMode="auto">
          <a:xfrm>
            <a:off x="2000968" y="2707218"/>
            <a:ext cx="5116512" cy="2116"/>
          </a:xfrm>
          <a:prstGeom prst="line">
            <a:avLst/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3" name="Line 41"/>
          <p:cNvSpPr>
            <a:spLocks noChangeShapeType="1"/>
          </p:cNvSpPr>
          <p:nvPr/>
        </p:nvSpPr>
        <p:spPr bwMode="auto">
          <a:xfrm flipH="1">
            <a:off x="2005731" y="2707217"/>
            <a:ext cx="4763" cy="429683"/>
          </a:xfrm>
          <a:prstGeom prst="line">
            <a:avLst/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4" name="Line 42"/>
          <p:cNvSpPr>
            <a:spLocks noChangeShapeType="1"/>
          </p:cNvSpPr>
          <p:nvPr/>
        </p:nvSpPr>
        <p:spPr bwMode="auto">
          <a:xfrm flipH="1">
            <a:off x="5831606" y="2707217"/>
            <a:ext cx="3175" cy="429683"/>
          </a:xfrm>
          <a:prstGeom prst="line">
            <a:avLst/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5" name="Line 41"/>
          <p:cNvSpPr>
            <a:spLocks noChangeShapeType="1"/>
          </p:cNvSpPr>
          <p:nvPr/>
        </p:nvSpPr>
        <p:spPr bwMode="auto">
          <a:xfrm flipH="1">
            <a:off x="3280494" y="2707217"/>
            <a:ext cx="3175" cy="429683"/>
          </a:xfrm>
          <a:prstGeom prst="line">
            <a:avLst/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6" name="Line 41"/>
          <p:cNvSpPr>
            <a:spLocks noChangeShapeType="1"/>
          </p:cNvSpPr>
          <p:nvPr/>
        </p:nvSpPr>
        <p:spPr bwMode="auto">
          <a:xfrm flipH="1">
            <a:off x="4553669" y="2277534"/>
            <a:ext cx="3175" cy="859367"/>
          </a:xfrm>
          <a:prstGeom prst="line">
            <a:avLst/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7" name="Rectangle 60"/>
          <p:cNvSpPr>
            <a:spLocks/>
          </p:cNvSpPr>
          <p:nvPr/>
        </p:nvSpPr>
        <p:spPr bwMode="auto">
          <a:xfrm>
            <a:off x="2747093" y="2904067"/>
            <a:ext cx="1104900" cy="3312584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4200"/>
          </a:p>
        </p:txBody>
      </p:sp>
      <p:sp>
        <p:nvSpPr>
          <p:cNvPr id="36878" name="Rectangle 60"/>
          <p:cNvSpPr>
            <a:spLocks/>
          </p:cNvSpPr>
          <p:nvPr/>
        </p:nvSpPr>
        <p:spPr bwMode="auto">
          <a:xfrm>
            <a:off x="4023443" y="2904067"/>
            <a:ext cx="1103312" cy="3312584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4200"/>
          </a:p>
        </p:txBody>
      </p:sp>
      <p:sp>
        <p:nvSpPr>
          <p:cNvPr id="36879" name="Rectangle 60"/>
          <p:cNvSpPr>
            <a:spLocks/>
          </p:cNvSpPr>
          <p:nvPr/>
        </p:nvSpPr>
        <p:spPr bwMode="auto">
          <a:xfrm>
            <a:off x="5304556" y="2904067"/>
            <a:ext cx="1103313" cy="3312584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4200"/>
          </a:p>
        </p:txBody>
      </p:sp>
      <p:pic>
        <p:nvPicPr>
          <p:cNvPr id="36881" name="Immagine 56" descr="CNH_Positive_COLOR_Version_Panto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62" y="1162051"/>
            <a:ext cx="17767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Rectangle 45"/>
          <p:cNvSpPr>
            <a:spLocks/>
          </p:cNvSpPr>
          <p:nvPr/>
        </p:nvSpPr>
        <p:spPr bwMode="auto">
          <a:xfrm>
            <a:off x="2801068" y="3122084"/>
            <a:ext cx="1009650" cy="4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425"/>
              </a:spcBef>
            </a:pPr>
            <a:r>
              <a:rPr lang="en-US" sz="1000" b="1">
                <a:solidFill>
                  <a:schemeClr val="tx1"/>
                </a:solidFill>
                <a:latin typeface="Arial Bold" charset="0"/>
                <a:sym typeface="Arial Bold" charset="0"/>
              </a:rPr>
              <a:t>Construction Equipment</a:t>
            </a:r>
          </a:p>
        </p:txBody>
      </p:sp>
      <p:sp>
        <p:nvSpPr>
          <p:cNvPr id="36885" name="Rectangle 48"/>
          <p:cNvSpPr>
            <a:spLocks/>
          </p:cNvSpPr>
          <p:nvPr/>
        </p:nvSpPr>
        <p:spPr bwMode="auto">
          <a:xfrm>
            <a:off x="4131393" y="3022600"/>
            <a:ext cx="957262" cy="69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900"/>
              </a:lnSpc>
              <a:spcBef>
                <a:spcPts val="425"/>
              </a:spcBef>
            </a:pPr>
            <a:r>
              <a:rPr lang="en-US" sz="1000" b="1">
                <a:solidFill>
                  <a:schemeClr val="tx1"/>
                </a:solidFill>
                <a:latin typeface="Arial Bold" charset="0"/>
                <a:sym typeface="Arial Bold" charset="0"/>
              </a:rPr>
              <a:t>Commercial Vehicles</a:t>
            </a:r>
          </a:p>
        </p:txBody>
      </p:sp>
      <p:sp>
        <p:nvSpPr>
          <p:cNvPr id="36886" name="Rectangle 62"/>
          <p:cNvSpPr>
            <a:spLocks/>
          </p:cNvSpPr>
          <p:nvPr/>
        </p:nvSpPr>
        <p:spPr bwMode="auto">
          <a:xfrm>
            <a:off x="1527893" y="3179233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425"/>
              </a:spcBef>
            </a:pPr>
            <a:r>
              <a:rPr lang="en-US" sz="1000" b="1">
                <a:solidFill>
                  <a:schemeClr val="tx1"/>
                </a:solidFill>
                <a:latin typeface="Arial Bold" charset="0"/>
                <a:sym typeface="Arial Bold" charset="0"/>
              </a:rPr>
              <a:t>Agricultural Equipment</a:t>
            </a:r>
          </a:p>
        </p:txBody>
      </p:sp>
      <p:sp>
        <p:nvSpPr>
          <p:cNvPr id="36887" name="Rectangle 45"/>
          <p:cNvSpPr>
            <a:spLocks/>
          </p:cNvSpPr>
          <p:nvPr/>
        </p:nvSpPr>
        <p:spPr bwMode="auto">
          <a:xfrm>
            <a:off x="5410918" y="3196167"/>
            <a:ext cx="820737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425"/>
              </a:spcBef>
            </a:pPr>
            <a:r>
              <a:rPr lang="en-US" sz="1000" b="1">
                <a:solidFill>
                  <a:schemeClr val="tx1"/>
                </a:solidFill>
                <a:latin typeface="Arial Bold" charset="0"/>
                <a:sym typeface="Arial Bold" charset="0"/>
              </a:rPr>
              <a:t>Powertrain</a:t>
            </a:r>
          </a:p>
        </p:txBody>
      </p:sp>
      <p:sp>
        <p:nvSpPr>
          <p:cNvPr id="36888" name="Line 42"/>
          <p:cNvSpPr>
            <a:spLocks noChangeShapeType="1"/>
          </p:cNvSpPr>
          <p:nvPr/>
        </p:nvSpPr>
        <p:spPr bwMode="auto">
          <a:xfrm flipH="1">
            <a:off x="7107956" y="2707217"/>
            <a:ext cx="4763" cy="429683"/>
          </a:xfrm>
          <a:prstGeom prst="line">
            <a:avLst/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9" name="Rectangle 45"/>
          <p:cNvSpPr>
            <a:spLocks/>
          </p:cNvSpPr>
          <p:nvPr/>
        </p:nvSpPr>
        <p:spPr bwMode="auto">
          <a:xfrm>
            <a:off x="6696794" y="3124200"/>
            <a:ext cx="822325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425"/>
              </a:spcBef>
            </a:pPr>
            <a:r>
              <a:rPr lang="en-US" sz="1000" b="1">
                <a:solidFill>
                  <a:schemeClr val="tx1"/>
                </a:solidFill>
                <a:latin typeface="Arial Bold" charset="0"/>
                <a:sym typeface="Arial Bold" charset="0"/>
              </a:rPr>
              <a:t>Financial Services</a:t>
            </a:r>
          </a:p>
        </p:txBody>
      </p:sp>
      <p:grpSp>
        <p:nvGrpSpPr>
          <p:cNvPr id="36890" name="Group 8"/>
          <p:cNvGrpSpPr>
            <a:grpSpLocks/>
          </p:cNvGrpSpPr>
          <p:nvPr/>
        </p:nvGrpSpPr>
        <p:grpSpPr bwMode="auto">
          <a:xfrm>
            <a:off x="4098056" y="3619502"/>
            <a:ext cx="957263" cy="2079858"/>
            <a:chOff x="1822450" y="-812626"/>
            <a:chExt cx="792000" cy="1584176"/>
          </a:xfrm>
        </p:grpSpPr>
        <p:sp>
          <p:nvSpPr>
            <p:cNvPr id="36" name="Rectangle 35"/>
            <p:cNvSpPr/>
            <p:nvPr/>
          </p:nvSpPr>
          <p:spPr>
            <a:xfrm>
              <a:off x="1822450" y="-812626"/>
              <a:ext cx="79200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36904" name="Picture 4" descr="D:\users\f96181a\Documents\CNHi 2014\Corporate Presentation\Logos\Heuliez%20Bus%20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918" y="-46330"/>
              <a:ext cx="370165" cy="27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5" name="Picture 5" descr="D:\users\f96181a\Documents\CNHi 2014\Corporate Presentation\Logos\Iveco%20Astra%20Blue%20Log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649" y="-591105"/>
              <a:ext cx="588877" cy="24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6" name="Picture 6" descr="D:\users\f96181a\Documents\CNHi 2014\Corporate Presentation\Logos\Iveco%20Blue%20Log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269" y="-760664"/>
              <a:ext cx="588876" cy="12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7" name="Picture 7" descr="D:\users\f96181a\Documents\CNHi 2014\Corporate Presentation\Logos\Iveco%20Bus%20Blue%20Log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410" y="-307908"/>
              <a:ext cx="588879" cy="22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8" name="Picture 8" descr="D:\users\f96181a\Documents\CNHi 2014\Corporate Presentation\Logos\Iveco%20Defence%20Vehicles%20Logo%20white%20backgroun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950" y="475703"/>
              <a:ext cx="588878" cy="18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9" name="Picture 9" descr="D:\users\f96181a\Documents\CNHi 2014\Corporate Presentation\Logos\Magirus%20Horizontal%20CMYK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434" y="291635"/>
              <a:ext cx="720000" cy="11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91" name="Group 1"/>
          <p:cNvGrpSpPr>
            <a:grpSpLocks/>
          </p:cNvGrpSpPr>
          <p:nvPr/>
        </p:nvGrpSpPr>
        <p:grpSpPr bwMode="auto">
          <a:xfrm>
            <a:off x="1546943" y="3852333"/>
            <a:ext cx="895350" cy="1416051"/>
            <a:chOff x="4835887" y="3128294"/>
            <a:chExt cx="739413" cy="877934"/>
          </a:xfrm>
        </p:grpSpPr>
        <p:pic>
          <p:nvPicPr>
            <p:cNvPr id="36900" name="Picture 2" descr="D:\users\f96181a\Documents\CNHi 2014\Corporate Presentation\Logos\CaseIH_Logo_rgb_hires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887" y="3128294"/>
              <a:ext cx="720000" cy="20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1" name="Picture 10" descr="D:\users\f96181a\Documents\CNHi 2014\Corporate Presentation\Logos\NHAG_LOGO_3D_Highres_RGB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300" y="3443626"/>
              <a:ext cx="720000" cy="23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2" name="Picture 12" descr="D:\users\f96181a\Documents\CNHi 2014\Corporate Presentation\Logos\Steyr_rgb_hires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713" y="3867894"/>
              <a:ext cx="720000" cy="13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92" name="Group 6"/>
          <p:cNvGrpSpPr>
            <a:grpSpLocks/>
          </p:cNvGrpSpPr>
          <p:nvPr/>
        </p:nvGrpSpPr>
        <p:grpSpPr bwMode="auto">
          <a:xfrm>
            <a:off x="2823294" y="3723218"/>
            <a:ext cx="960437" cy="1354406"/>
            <a:chOff x="3823494" y="-1100658"/>
            <a:chExt cx="792000" cy="1029600"/>
          </a:xfrm>
        </p:grpSpPr>
        <p:sp>
          <p:nvSpPr>
            <p:cNvPr id="48" name="Rectangle 47"/>
            <p:cNvSpPr/>
            <p:nvPr/>
          </p:nvSpPr>
          <p:spPr>
            <a:xfrm>
              <a:off x="3823494" y="-1100658"/>
              <a:ext cx="7920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36898" name="Picture 11" descr="D:\users\f96181a\Documents\CNHi 2014\Corporate Presentation\Logos\NHCE_LOGO_3D_Highres_RGB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617" y="-570229"/>
              <a:ext cx="720000" cy="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9" name="Picture 13" descr="D:\users\f96181a\Documents\CNHi 2014\Corporate Presentation\Logos\Case_Con_rgb_hires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719" y="-899492"/>
              <a:ext cx="720000" cy="23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Rectangle 51"/>
          <p:cNvSpPr/>
          <p:nvPr/>
        </p:nvSpPr>
        <p:spPr bwMode="auto">
          <a:xfrm>
            <a:off x="5369644" y="3750734"/>
            <a:ext cx="960437" cy="81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36894" name="Picture 3" descr="D:\users\f96181a\Documents\CNHi 2014\Corporate Presentation\Logos\FPT%20Industrial%20positive%20red%20and%20black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69" y="3966634"/>
            <a:ext cx="871537" cy="26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28" descr="D:\users\f96181a\Documents\CNHi 2014\Corporate Presentation\Logos\CNHI_Capital_Positive_COLOR_Versio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8" y="3928535"/>
            <a:ext cx="869950" cy="31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37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2005" y="11967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1920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dirty="0" err="1">
                <a:latin typeface="Arial" pitchFamily="34" charset="0"/>
                <a:cs typeface="Arial" pitchFamily="34" charset="0"/>
              </a:rPr>
              <a:t>Founding</a:t>
            </a:r>
            <a:r>
              <a:rPr lang="fr-FR" dirty="0">
                <a:latin typeface="Arial" pitchFamily="34" charset="0"/>
                <a:cs typeface="Arial" pitchFamily="34" charset="0"/>
              </a:rPr>
              <a:t> of the HEULIEZ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Company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br>
              <a:rPr lang="fr-FR" dirty="0">
                <a:latin typeface="Arial" pitchFamily="34" charset="0"/>
                <a:cs typeface="Arial" pitchFamily="34" charset="0"/>
              </a:rPr>
            </a:br>
            <a:r>
              <a:rPr lang="fr-FR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horsecarriages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033" name="Picture 9" descr="C:\Program Files (x86)\Microsoft Office\MEDIA\OFFICE14\Lines\BD1515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1" y="2363033"/>
            <a:ext cx="3003059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8936" y="2533127"/>
            <a:ext cx="36254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1932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dirty="0"/>
              <a:t>First HEULIEZ coach </a:t>
            </a:r>
            <a:r>
              <a:rPr lang="fr-FR" dirty="0" err="1"/>
              <a:t>built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UNIC </a:t>
            </a:r>
            <a:r>
              <a:rPr lang="fr-FR" dirty="0" err="1"/>
              <a:t>chassis</a:t>
            </a:r>
            <a:r>
              <a:rPr lang="fr-FR" dirty="0"/>
              <a:t> and a </a:t>
            </a:r>
            <a:r>
              <a:rPr lang="fr-FR" dirty="0" err="1"/>
              <a:t>wooden</a:t>
            </a:r>
            <a:r>
              <a:rPr lang="fr-FR" dirty="0"/>
              <a:t> structure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7" y="3901543"/>
            <a:ext cx="3164085" cy="22602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60032" y="1196752"/>
            <a:ext cx="33843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1952</a:t>
            </a:r>
            <a:r>
              <a:rPr lang="fr-F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dirty="0" err="1">
                <a:latin typeface="Arial" pitchFamily="34" charset="0"/>
                <a:cs typeface="Arial" pitchFamily="34" charset="0"/>
              </a:rPr>
              <a:t>Advertising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vehicles</a:t>
            </a:r>
            <a:r>
              <a:rPr lang="fr-FR" dirty="0">
                <a:latin typeface="Arial" pitchFamily="34" charset="0"/>
                <a:cs typeface="Arial" pitchFamily="34" charset="0"/>
              </a:rPr>
              <a:t> for the Tour de France: SOFIL, CINZANO, ASTRA…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4047" y="4872642"/>
            <a:ext cx="32403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Decade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«70»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Heuliez</a:t>
            </a:r>
            <a:r>
              <a:rPr lang="en-US" dirty="0">
                <a:latin typeface="Arial" pitchFamily="34" charset="0"/>
                <a:cs typeface="Arial" pitchFamily="34" charset="0"/>
              </a:rPr>
              <a:t> Bus focused its production on urban transport buses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35" y="2651236"/>
            <a:ext cx="3024336" cy="2114761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3191270" y="1873860"/>
            <a:ext cx="803339" cy="80333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254000" extrusionH="63500" contourW="12700" prstMaterial="matte">
            <a:contourClr>
              <a:schemeClr val="lt1"/>
            </a:contourClr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180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65384" y="3020259"/>
            <a:ext cx="28187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1999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Renault VI &amp; Iveco </a:t>
            </a:r>
            <a:r>
              <a:rPr lang="fr-F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merged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combine bus &amp; coach business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27590" y="2657475"/>
            <a:ext cx="8064889" cy="4155901"/>
            <a:chOff x="5413914" y="2777331"/>
            <a:chExt cx="3091284" cy="4155901"/>
          </a:xfrm>
        </p:grpSpPr>
        <p:sp>
          <p:nvSpPr>
            <p:cNvPr id="10" name="Rectangle 9"/>
            <p:cNvSpPr/>
            <p:nvPr/>
          </p:nvSpPr>
          <p:spPr>
            <a:xfrm>
              <a:off x="6521958" y="2777331"/>
              <a:ext cx="1707230" cy="15430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413914" y="5390182"/>
              <a:ext cx="3091284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9144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kern="1200" dirty="0">
                <a:cs typeface="Arial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211960" y="3933056"/>
            <a:ext cx="6005418" cy="1814128"/>
            <a:chOff x="6521958" y="2014562"/>
            <a:chExt cx="6005418" cy="2305819"/>
          </a:xfrm>
        </p:grpSpPr>
        <p:sp>
          <p:nvSpPr>
            <p:cNvPr id="13" name="Rectangle 12"/>
            <p:cNvSpPr/>
            <p:nvPr/>
          </p:nvSpPr>
          <p:spPr>
            <a:xfrm>
              <a:off x="6521958" y="2777331"/>
              <a:ext cx="1707230" cy="15430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6622726" y="2014562"/>
              <a:ext cx="5904650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9144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</a:pPr>
              <a:endParaRPr lang="fr-FR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74861" y="4551956"/>
            <a:ext cx="26710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1991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dirty="0">
                <a:latin typeface="Arial" pitchFamily="34" charset="0"/>
                <a:cs typeface="Arial" pitchFamily="34" charset="0"/>
              </a:rPr>
              <a:t>Volvo Bus Corp.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Entered</a:t>
            </a:r>
            <a:r>
              <a:rPr lang="fr-FR" dirty="0">
                <a:latin typeface="Arial" pitchFamily="34" charset="0"/>
                <a:cs typeface="Arial" pitchFamily="34" charset="0"/>
              </a:rPr>
              <a:t> the capital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besides</a:t>
            </a:r>
            <a:r>
              <a:rPr lang="fr-FR" dirty="0">
                <a:latin typeface="Arial" pitchFamily="34" charset="0"/>
                <a:cs typeface="Arial" pitchFamily="34" charset="0"/>
              </a:rPr>
              <a:t> Renault VI,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having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75%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in total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51188" y="4551956"/>
            <a:ext cx="25941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2003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>
                <a:latin typeface="Arial" pitchFamily="34" charset="0"/>
                <a:cs typeface="Arial" pitchFamily="34" charset="0"/>
              </a:rPr>
            </a:b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Heuliez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Bus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owned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for 100 %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fr-FR" dirty="0">
                <a:latin typeface="Arial" pitchFamily="34" charset="0"/>
                <a:cs typeface="Arial" pitchFamily="34" charset="0"/>
              </a:rPr>
              <a:t>I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veco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28184" y="4269597"/>
            <a:ext cx="28356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2013</a:t>
            </a:r>
            <a:r>
              <a:rPr lang="fr-FR" sz="20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fr-FR" b="1" dirty="0">
              <a:solidFill>
                <a:srgbClr val="002060"/>
              </a:solidFill>
              <a:cs typeface="Arial" pitchFamily="34" charset="0"/>
            </a:endParaRPr>
          </a:p>
          <a:p>
            <a:pPr lvl="0"/>
            <a:r>
              <a:rPr lang="fr-FR" dirty="0" err="1">
                <a:latin typeface="Arial" pitchFamily="34" charset="0"/>
                <a:cs typeface="Arial" pitchFamily="34" charset="0"/>
              </a:rPr>
              <a:t>Further</a:t>
            </a:r>
            <a:r>
              <a:rPr lang="fr-FR" dirty="0">
                <a:latin typeface="Arial" pitchFamily="34" charset="0"/>
                <a:cs typeface="Arial" pitchFamily="34" charset="0"/>
              </a:rPr>
              <a:t> to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merge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between</a:t>
            </a:r>
            <a:r>
              <a:rPr lang="fr-FR" dirty="0">
                <a:latin typeface="Arial" pitchFamily="34" charset="0"/>
                <a:cs typeface="Arial" pitchFamily="34" charset="0"/>
              </a:rPr>
              <a:t> Fiat Industrial and CNH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Global,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Heuliez</a:t>
            </a:r>
            <a:r>
              <a:rPr lang="fr-FR" dirty="0">
                <a:latin typeface="Arial" pitchFamily="34" charset="0"/>
                <a:cs typeface="Arial" pitchFamily="34" charset="0"/>
              </a:rPr>
              <a:t> Bus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of CNH Industrial</a:t>
            </a:r>
            <a:endParaRPr lang="fr-FR" dirty="0"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99371" y="1401747"/>
            <a:ext cx="293712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</a:pP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2011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dirty="0">
                <a:latin typeface="Arial" pitchFamily="34" charset="0"/>
                <a:cs typeface="Arial" pitchFamily="34" charset="0"/>
              </a:rPr>
              <a:t>Iveco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member</a:t>
            </a:r>
            <a:r>
              <a:rPr lang="fr-FR" dirty="0">
                <a:latin typeface="Arial" pitchFamily="34" charset="0"/>
                <a:cs typeface="Arial" pitchFamily="34" charset="0"/>
              </a:rPr>
              <a:t> of Fiat Industrial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41498" y="1340768"/>
            <a:ext cx="291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1980</a:t>
            </a:r>
            <a:r>
              <a:rPr lang="fr-FR" dirty="0">
                <a:latin typeface="Arial" pitchFamily="34" charset="0"/>
                <a:cs typeface="Arial" pitchFamily="34" charset="0"/>
              </a:rPr>
              <a:t/>
            </a:r>
            <a:br>
              <a:rPr lang="fr-FR" dirty="0">
                <a:latin typeface="Arial" pitchFamily="34" charset="0"/>
                <a:cs typeface="Arial" pitchFamily="34" charset="0"/>
              </a:rPr>
            </a:br>
            <a:r>
              <a:rPr lang="fr-FR" dirty="0" err="1">
                <a:latin typeface="Arial" pitchFamily="34" charset="0"/>
                <a:cs typeface="Arial" pitchFamily="34" charset="0"/>
              </a:rPr>
              <a:t>Settlement</a:t>
            </a:r>
            <a:r>
              <a:rPr lang="fr-FR" dirty="0">
                <a:latin typeface="Arial" pitchFamily="34" charset="0"/>
                <a:cs typeface="Arial" pitchFamily="34" charset="0"/>
              </a:rPr>
              <a:t> of the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Heuliez</a:t>
            </a:r>
            <a:r>
              <a:rPr lang="fr-FR" dirty="0">
                <a:latin typeface="Arial" pitchFamily="34" charset="0"/>
                <a:cs typeface="Arial" pitchFamily="34" charset="0"/>
              </a:rPr>
              <a:t> Bus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Company</a:t>
            </a:r>
            <a:r>
              <a:rPr lang="fr-FR" dirty="0">
                <a:latin typeface="Arial" pitchFamily="34" charset="0"/>
                <a:cs typeface="Arial" pitchFamily="34" charset="0"/>
              </a:rPr>
              <a:t> in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Rorthais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9" descr="C:\Program Files (x86)\Microsoft Office\MEDIA\OFFICE14\Lines\BD1515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13" y="4274691"/>
            <a:ext cx="2595774" cy="2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1" y="2667000"/>
            <a:ext cx="2539397" cy="1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Espace réservé du contenu 2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84" y="1245344"/>
            <a:ext cx="2458744" cy="1603529"/>
          </a:xfr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13788"/>
            <a:ext cx="2233134" cy="14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07504" y="1448320"/>
            <a:ext cx="8864346" cy="4902331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Width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2,55 m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Engine: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Tector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7 Euro VI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Power: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286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cv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Gearbox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ZF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VOITH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Integrated starter </a:t>
            </a:r>
            <a:r>
              <a:rPr lang="fr-FR" dirty="0" err="1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generator</a:t>
            </a:r>
            <a:r>
              <a:rPr lang="fr-FR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(140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Electric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engine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(175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Lithium-ion batteries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(11 kWh)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Electric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engine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(175 kW)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High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energy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lithium-ion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Overnight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charging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450" y="147862"/>
            <a:ext cx="7225878" cy="9318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GX Range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8" b="2523"/>
          <a:stretch/>
        </p:blipFill>
        <p:spPr>
          <a:xfrm>
            <a:off x="6379864" y="1988840"/>
            <a:ext cx="2443608" cy="133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à coins arrondis 12"/>
          <p:cNvSpPr/>
          <p:nvPr/>
        </p:nvSpPr>
        <p:spPr>
          <a:xfrm>
            <a:off x="323528" y="2276872"/>
            <a:ext cx="8496943" cy="165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  <a:sp3d/>
          </a:bodyPr>
          <a:lstStyle/>
          <a:p>
            <a:pPr algn="ctr"/>
            <a:endParaRPr lang="fr-FR" b="1" dirty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4" t="33027"/>
          <a:stretch/>
        </p:blipFill>
        <p:spPr>
          <a:xfrm>
            <a:off x="2631704" y="1502324"/>
            <a:ext cx="3880589" cy="44925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006" y="2276872"/>
            <a:ext cx="2369459" cy="373345"/>
          </a:xfrm>
          <a:prstGeom prst="rect">
            <a:avLst/>
          </a:prstGeom>
        </p:spPr>
      </p:pic>
      <p:pic>
        <p:nvPicPr>
          <p:cNvPr id="11" name="Espace réservé du contenu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5922" b="13390"/>
          <a:stretch/>
        </p:blipFill>
        <p:spPr>
          <a:xfrm>
            <a:off x="6360914" y="3429000"/>
            <a:ext cx="2457697" cy="141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656495"/>
            <a:ext cx="1440160" cy="45499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18"/>
          <a:stretch/>
        </p:blipFill>
        <p:spPr>
          <a:xfrm>
            <a:off x="4211960" y="5205075"/>
            <a:ext cx="1973720" cy="3497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14848" r="6304" b="7356"/>
          <a:stretch/>
        </p:blipFill>
        <p:spPr>
          <a:xfrm>
            <a:off x="6379864" y="4941168"/>
            <a:ext cx="2472133" cy="148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5" t="35714" r="9159" b="28572"/>
          <a:stretch/>
        </p:blipFill>
        <p:spPr>
          <a:xfrm>
            <a:off x="323528" y="5137507"/>
            <a:ext cx="1762125" cy="285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9613" y="5492598"/>
            <a:ext cx="1753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Diesel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Hybrid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electric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98450" y="1002522"/>
            <a:ext cx="8606374" cy="360040"/>
          </a:xfrm>
          <a:prstGeom prst="roundRect">
            <a:avLst/>
          </a:prstGeom>
          <a:gradFill flip="none" rotWithShape="1"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Standard 12 m – 2 or 3 </a:t>
            </a:r>
            <a:r>
              <a:rPr lang="fr-FR" sz="2400" dirty="0" err="1" smtClean="0"/>
              <a:t>doors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362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07504" y="1448320"/>
            <a:ext cx="8797320" cy="4902331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Width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2,55 m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Engine: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Cursor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Euvo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Power: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360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cv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Gearbox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ZF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VOITH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Integrated starter </a:t>
            </a:r>
            <a:r>
              <a:rPr lang="fr-FR" dirty="0" err="1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generator</a:t>
            </a:r>
            <a:r>
              <a:rPr lang="fr-FR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(200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Electrique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engine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(200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Lithium-ion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batteries (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11 kWh)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450" y="147862"/>
            <a:ext cx="7225878" cy="9318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GX range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23528" y="2276872"/>
            <a:ext cx="8496943" cy="165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  <a:sp3d/>
          </a:bodyPr>
          <a:lstStyle/>
          <a:p>
            <a:pPr algn="ctr"/>
            <a:endParaRPr lang="fr-FR" b="1" dirty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6" y="2228548"/>
            <a:ext cx="2369459" cy="3733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962" y="3560051"/>
            <a:ext cx="1440160" cy="45499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61"/>
          <a:stretch/>
        </p:blipFill>
        <p:spPr>
          <a:xfrm>
            <a:off x="353504" y="5342029"/>
            <a:ext cx="1608011" cy="2835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5625561"/>
            <a:ext cx="175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Diesel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Hybrid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98450" y="1002522"/>
            <a:ext cx="8606374" cy="360040"/>
          </a:xfrm>
          <a:prstGeom prst="roundRect">
            <a:avLst/>
          </a:prstGeom>
          <a:gradFill flip="none" rotWithShape="1"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/>
              <a:t>Articulated</a:t>
            </a:r>
            <a:r>
              <a:rPr lang="fr-FR" sz="2400" dirty="0" smtClean="0"/>
              <a:t> 18 m – 3 or 4 </a:t>
            </a:r>
            <a:r>
              <a:rPr lang="fr-FR" sz="2400" dirty="0" err="1" smtClean="0"/>
              <a:t>doors</a:t>
            </a:r>
            <a:endParaRPr lang="fr-FR" sz="24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6" t="31054"/>
          <a:stretch/>
        </p:blipFill>
        <p:spPr>
          <a:xfrm>
            <a:off x="2614258" y="1502921"/>
            <a:ext cx="4418409" cy="368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Espace réservé du contenu 9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12347"/>
          <a:stretch/>
        </p:blipFill>
        <p:spPr>
          <a:xfrm>
            <a:off x="5784831" y="2019300"/>
            <a:ext cx="2637029" cy="142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Espace réservé du contenu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3" b="8897"/>
          <a:stretch/>
        </p:blipFill>
        <p:spPr>
          <a:xfrm>
            <a:off x="5784831" y="3565816"/>
            <a:ext cx="2648886" cy="14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Espace réservé du contenu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3" t="27686" r="923" b="9150"/>
          <a:stretch/>
        </p:blipFill>
        <p:spPr>
          <a:xfrm>
            <a:off x="5756256" y="5140101"/>
            <a:ext cx="2729346" cy="1154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5" t="35714" r="9159" b="28572"/>
          <a:stretch/>
        </p:blipFill>
        <p:spPr>
          <a:xfrm>
            <a:off x="2648033" y="5339811"/>
            <a:ext cx="1762125" cy="28575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614258" y="5625561"/>
            <a:ext cx="2988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available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opportunity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charging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2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Heuliez GX 12m</a:t>
            </a:r>
            <a:endParaRPr lang="en-US" dirty="0"/>
          </a:p>
        </p:txBody>
      </p:sp>
      <p:pic>
        <p:nvPicPr>
          <p:cNvPr id="6146" name="Picture 2" descr="C'est sur la plus prestigieuse des avenues françaises, les Champs-Élysées, que le fabricant basé à Rorthais a lancé sa nouvelle gamme de bus. - C'est sur la plus prestigieuse des avenues françaises, les Champs-Élysées, que le fabricant basé à Rorthais a lancé sa nouvelle gamme de bu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83" y="4196975"/>
            <a:ext cx="3619793" cy="19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16016" r="4688" b="77864"/>
          <a:stretch/>
        </p:blipFill>
        <p:spPr bwMode="auto">
          <a:xfrm>
            <a:off x="323528" y="1207046"/>
            <a:ext cx="4142160" cy="5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www.transbus.org/construc/heuliez_gx337elec_a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r="14619"/>
          <a:stretch/>
        </p:blipFill>
        <p:spPr bwMode="auto">
          <a:xfrm>
            <a:off x="5743004" y="1822520"/>
            <a:ext cx="2977480" cy="20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elektroniknet.de/typo3temp/pics/0fb0ea811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7375" r="13593" b="7781"/>
          <a:stretch/>
        </p:blipFill>
        <p:spPr bwMode="auto">
          <a:xfrm>
            <a:off x="145982" y="1956314"/>
            <a:ext cx="4869780" cy="283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8" b="38021"/>
          <a:stretch/>
        </p:blipFill>
        <p:spPr bwMode="auto">
          <a:xfrm>
            <a:off x="899591" y="4881023"/>
            <a:ext cx="3892219" cy="130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2010 : Serial </a:t>
            </a:r>
            <a:r>
              <a:rPr lang="fr-FR" dirty="0" err="1" smtClean="0"/>
              <a:t>Hybrid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endParaRPr lang="fr-FR" dirty="0" smtClean="0"/>
          </a:p>
          <a:p>
            <a:r>
              <a:rPr lang="fr-FR" dirty="0" smtClean="0"/>
              <a:t>2012 : Serial production </a:t>
            </a:r>
            <a:r>
              <a:rPr lang="fr-FR" dirty="0" err="1" smtClean="0"/>
              <a:t>Hybrid</a:t>
            </a:r>
            <a:endParaRPr lang="fr-FR" dirty="0" smtClean="0"/>
          </a:p>
          <a:p>
            <a:r>
              <a:rPr lang="fr-FR" dirty="0" smtClean="0"/>
              <a:t>2014 : Electric </a:t>
            </a:r>
            <a:r>
              <a:rPr lang="fr-FR" dirty="0" err="1" smtClean="0"/>
              <a:t>overnight</a:t>
            </a:r>
            <a:r>
              <a:rPr lang="fr-FR" dirty="0" smtClean="0"/>
              <a:t> charge </a:t>
            </a:r>
            <a:r>
              <a:rPr lang="fr-FR" dirty="0" err="1" smtClean="0"/>
              <a:t>project</a:t>
            </a:r>
            <a:endParaRPr lang="fr-FR" dirty="0" smtClean="0"/>
          </a:p>
          <a:p>
            <a:r>
              <a:rPr lang="fr-FR" dirty="0" smtClean="0"/>
              <a:t>2016 : Electric </a:t>
            </a:r>
            <a:r>
              <a:rPr lang="fr-FR" dirty="0" err="1" smtClean="0"/>
              <a:t>opportunity</a:t>
            </a:r>
            <a:r>
              <a:rPr lang="fr-FR" dirty="0" smtClean="0"/>
              <a:t> charge </a:t>
            </a:r>
            <a:r>
              <a:rPr lang="fr-FR" dirty="0" err="1" smtClean="0"/>
              <a:t>project</a:t>
            </a:r>
            <a:endParaRPr lang="fr-FR" dirty="0" smtClean="0"/>
          </a:p>
          <a:p>
            <a:r>
              <a:rPr lang="fr-FR" dirty="0" smtClean="0"/>
              <a:t>2018 : Serial production Electric </a:t>
            </a:r>
            <a:r>
              <a:rPr lang="fr-FR" dirty="0" err="1" smtClean="0"/>
              <a:t>overnight</a:t>
            </a:r>
            <a:endParaRPr lang="fr-FR" dirty="0" smtClean="0"/>
          </a:p>
          <a:p>
            <a:r>
              <a:rPr lang="fr-FR" dirty="0" smtClean="0"/>
              <a:t>2019 : Serial production Electric </a:t>
            </a:r>
            <a:r>
              <a:rPr lang="fr-FR" dirty="0" err="1" smtClean="0"/>
              <a:t>opportunity</a:t>
            </a:r>
            <a:r>
              <a:rPr lang="fr-FR" dirty="0" smtClean="0"/>
              <a:t> charge</a:t>
            </a:r>
          </a:p>
          <a:p>
            <a:endParaRPr lang="fr-FR" dirty="0"/>
          </a:p>
          <a:p>
            <a:r>
              <a:rPr lang="fr-FR" dirty="0" smtClean="0"/>
              <a:t>Electric portfolio :</a:t>
            </a:r>
          </a:p>
          <a:p>
            <a:endParaRPr lang="fr-FR" dirty="0"/>
          </a:p>
          <a:p>
            <a:r>
              <a:rPr lang="fr-FR" dirty="0" smtClean="0"/>
              <a:t>12 m </a:t>
            </a:r>
            <a:r>
              <a:rPr lang="fr-FR" dirty="0" err="1" smtClean="0"/>
              <a:t>Overnight</a:t>
            </a:r>
            <a:r>
              <a:rPr lang="fr-FR" dirty="0" smtClean="0"/>
              <a:t> charge</a:t>
            </a:r>
          </a:p>
          <a:p>
            <a:r>
              <a:rPr lang="fr-FR" dirty="0" smtClean="0"/>
              <a:t>18 m </a:t>
            </a:r>
            <a:r>
              <a:rPr lang="fr-FR" dirty="0" err="1" smtClean="0"/>
              <a:t>Opportunity</a:t>
            </a:r>
            <a:r>
              <a:rPr lang="fr-FR" dirty="0" smtClean="0"/>
              <a:t> charge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GX ELEC road </a:t>
            </a:r>
            <a:r>
              <a:rPr lang="fr-FR" dirty="0" err="1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4525963"/>
          </a:xfrm>
        </p:spPr>
        <p:txBody>
          <a:bodyPr>
            <a:noAutofit/>
          </a:bodyPr>
          <a:lstStyle/>
          <a:p>
            <a:pPr lvl="0">
              <a:buClr>
                <a:srgbClr val="4F81BD"/>
              </a:buClr>
            </a:pPr>
            <a:r>
              <a:rPr lang="fr-FR" dirty="0" err="1" smtClean="0"/>
              <a:t>Heuliez</a:t>
            </a:r>
            <a:r>
              <a:rPr lang="fr-FR" dirty="0" smtClean="0"/>
              <a:t> Bus </a:t>
            </a:r>
            <a:r>
              <a:rPr lang="fr-FR" dirty="0" err="1" smtClean="0"/>
              <a:t>produces</a:t>
            </a:r>
            <a:r>
              <a:rPr lang="fr-FR" dirty="0" smtClean="0"/>
              <a:t> and </a:t>
            </a:r>
            <a:r>
              <a:rPr lang="fr-FR" dirty="0" err="1" smtClean="0"/>
              <a:t>delivers</a:t>
            </a:r>
            <a:r>
              <a:rPr lang="fr-FR" dirty="0" smtClean="0"/>
              <a:t> </a:t>
            </a:r>
            <a:r>
              <a:rPr lang="fr-FR" dirty="0" err="1" smtClean="0"/>
              <a:t>electric</a:t>
            </a:r>
            <a:r>
              <a:rPr lang="fr-FR" dirty="0" smtClean="0"/>
              <a:t> bus in serial production </a:t>
            </a:r>
            <a:r>
              <a:rPr lang="fr-FR" dirty="0" err="1" smtClean="0"/>
              <a:t>from</a:t>
            </a:r>
            <a:r>
              <a:rPr lang="fr-FR" dirty="0" smtClean="0"/>
              <a:t> Q4 2018, </a:t>
            </a:r>
            <a:r>
              <a:rPr lang="fr-FR" dirty="0" err="1"/>
              <a:t>Articulated</a:t>
            </a:r>
            <a:r>
              <a:rPr lang="fr-FR" dirty="0"/>
              <a:t> </a:t>
            </a:r>
            <a:r>
              <a:rPr lang="fr-FR" dirty="0" err="1"/>
              <a:t>electric</a:t>
            </a:r>
            <a:r>
              <a:rPr lang="fr-FR" dirty="0"/>
              <a:t> buses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in 2019,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opportunity</a:t>
            </a:r>
            <a:r>
              <a:rPr lang="fr-FR" dirty="0"/>
              <a:t> </a:t>
            </a:r>
            <a:r>
              <a:rPr lang="fr-FR" dirty="0" smtClean="0"/>
              <a:t>charge</a:t>
            </a:r>
          </a:p>
          <a:p>
            <a:r>
              <a:rPr lang="fr-FR" dirty="0" smtClean="0"/>
              <a:t>Production </a:t>
            </a:r>
            <a:r>
              <a:rPr lang="fr-FR" dirty="0" err="1" smtClean="0"/>
              <a:t>capacity</a:t>
            </a:r>
            <a:r>
              <a:rPr lang="fr-FR" dirty="0" smtClean="0"/>
              <a:t> for 100 </a:t>
            </a:r>
            <a:r>
              <a:rPr lang="fr-FR" dirty="0" err="1" smtClean="0"/>
              <a:t>vehicles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totally</a:t>
            </a:r>
            <a:r>
              <a:rPr lang="fr-FR" dirty="0" smtClean="0"/>
              <a:t> </a:t>
            </a:r>
            <a:r>
              <a:rPr lang="fr-FR" dirty="0" err="1" smtClean="0"/>
              <a:t>compliant</a:t>
            </a:r>
            <a:endParaRPr lang="fr-FR" dirty="0" smtClean="0"/>
          </a:p>
          <a:p>
            <a:r>
              <a:rPr lang="fr-FR" dirty="0" smtClean="0"/>
              <a:t>No </a:t>
            </a:r>
            <a:r>
              <a:rPr lang="fr-FR" dirty="0" err="1" smtClean="0"/>
              <a:t>order</a:t>
            </a:r>
            <a:r>
              <a:rPr lang="fr-FR" dirty="0" smtClean="0"/>
              <a:t> </a:t>
            </a:r>
            <a:r>
              <a:rPr lang="fr-FR" dirty="0" err="1" smtClean="0"/>
              <a:t>yet</a:t>
            </a:r>
            <a:r>
              <a:rPr lang="fr-FR" dirty="0" smtClean="0"/>
              <a:t>, but test </a:t>
            </a:r>
            <a:r>
              <a:rPr lang="fr-FR" dirty="0" err="1" smtClean="0"/>
              <a:t>contracts</a:t>
            </a:r>
            <a:r>
              <a:rPr lang="fr-FR" dirty="0" smtClean="0"/>
              <a:t>, </a:t>
            </a:r>
            <a:r>
              <a:rPr lang="fr-FR" dirty="0" err="1" smtClean="0"/>
              <a:t>such</a:t>
            </a:r>
            <a:r>
              <a:rPr lang="fr-FR" dirty="0" smtClean="0"/>
              <a:t> as for Paris / Ratp, Grenoble, Lyon 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charging</a:t>
            </a:r>
            <a:r>
              <a:rPr lang="fr-FR" dirty="0" smtClean="0"/>
              <a:t> points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locations </a:t>
            </a:r>
            <a:r>
              <a:rPr lang="fr-FR" dirty="0" err="1" smtClean="0"/>
              <a:t>along</a:t>
            </a:r>
            <a:r>
              <a:rPr lang="fr-FR" dirty="0" smtClean="0"/>
              <a:t> the </a:t>
            </a:r>
            <a:r>
              <a:rPr lang="fr-FR" dirty="0" err="1" smtClean="0"/>
              <a:t>several</a:t>
            </a:r>
            <a:r>
              <a:rPr lang="fr-FR" dirty="0" smtClean="0"/>
              <a:t> routes.</a:t>
            </a:r>
          </a:p>
          <a:p>
            <a:r>
              <a:rPr lang="fr-FR" dirty="0" smtClean="0"/>
              <a:t>2 </a:t>
            </a:r>
            <a:r>
              <a:rPr lang="fr-FR" dirty="0" err="1" smtClean="0"/>
              <a:t>charging</a:t>
            </a:r>
            <a:r>
              <a:rPr lang="fr-FR" dirty="0" smtClean="0"/>
              <a:t> points per route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recommanded</a:t>
            </a:r>
            <a:r>
              <a:rPr lang="fr-FR" dirty="0" smtClean="0"/>
              <a:t>, for instance at </a:t>
            </a:r>
            <a:r>
              <a:rPr lang="fr-FR" dirty="0" err="1" smtClean="0"/>
              <a:t>both</a:t>
            </a:r>
            <a:r>
              <a:rPr lang="fr-FR" dirty="0" smtClean="0"/>
              <a:t> terminus</a:t>
            </a:r>
          </a:p>
          <a:p>
            <a:r>
              <a:rPr lang="fr-FR" dirty="0" smtClean="0"/>
              <a:t>The on-</a:t>
            </a:r>
            <a:r>
              <a:rPr lang="fr-FR" dirty="0" err="1" smtClean="0"/>
              <a:t>board</a:t>
            </a:r>
            <a:r>
              <a:rPr lang="fr-FR" dirty="0" smtClean="0"/>
              <a:t> batteries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sized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the max distance to </a:t>
            </a:r>
            <a:r>
              <a:rPr lang="fr-FR" dirty="0" err="1" smtClean="0"/>
              <a:t>travel</a:t>
            </a:r>
            <a:endParaRPr lang="fr-FR" dirty="0" smtClean="0"/>
          </a:p>
          <a:p>
            <a:r>
              <a:rPr lang="fr-FR" dirty="0" err="1" smtClean="0"/>
              <a:t>Testing</a:t>
            </a:r>
            <a:r>
              <a:rPr lang="fr-FR" dirty="0" smtClean="0"/>
              <a:t> : in a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trolleybuses</a:t>
            </a:r>
            <a:r>
              <a:rPr lang="fr-FR" dirty="0" smtClean="0"/>
              <a:t> or BRT </a:t>
            </a:r>
            <a:r>
              <a:rPr lang="fr-FR" dirty="0" err="1" smtClean="0"/>
              <a:t>project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phase </a:t>
            </a:r>
            <a:r>
              <a:rPr lang="fr-FR" dirty="0" err="1" smtClean="0"/>
              <a:t>when</a:t>
            </a:r>
            <a:r>
              <a:rPr lang="fr-FR" dirty="0" smtClean="0"/>
              <a:t> all buses are </a:t>
            </a:r>
            <a:r>
              <a:rPr lang="fr-FR" dirty="0" err="1" smtClean="0"/>
              <a:t>gradualy</a:t>
            </a:r>
            <a:r>
              <a:rPr lang="fr-FR" dirty="0" smtClean="0"/>
              <a:t> </a:t>
            </a:r>
            <a:r>
              <a:rPr lang="fr-FR" dirty="0" err="1" smtClean="0"/>
              <a:t>placed</a:t>
            </a:r>
            <a:r>
              <a:rPr lang="fr-FR" dirty="0" smtClean="0"/>
              <a:t> in </a:t>
            </a:r>
            <a:r>
              <a:rPr lang="fr-FR" dirty="0" err="1" smtClean="0"/>
              <a:t>operation-like</a:t>
            </a:r>
            <a:r>
              <a:rPr lang="fr-FR" dirty="0" smtClean="0"/>
              <a:t> conditions,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robustness</a:t>
            </a:r>
            <a:r>
              <a:rPr lang="fr-FR" dirty="0" smtClean="0"/>
              <a:t> of the system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and </a:t>
            </a:r>
            <a:r>
              <a:rPr lang="fr-FR" dirty="0" err="1" smtClean="0"/>
              <a:t>stressed</a:t>
            </a:r>
            <a:r>
              <a:rPr lang="fr-FR" dirty="0" smtClean="0"/>
              <a:t>. This phase </a:t>
            </a:r>
            <a:r>
              <a:rPr lang="fr-FR" dirty="0" err="1" smtClean="0"/>
              <a:t>would</a:t>
            </a:r>
            <a:r>
              <a:rPr lang="fr-FR" dirty="0" smtClean="0"/>
              <a:t> last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weeks</a:t>
            </a:r>
            <a:r>
              <a:rPr lang="fr-FR" dirty="0" smtClean="0"/>
              <a:t> due the </a:t>
            </a:r>
            <a:r>
              <a:rPr lang="fr-FR" dirty="0" err="1" smtClean="0"/>
              <a:t>quantity</a:t>
            </a:r>
            <a:r>
              <a:rPr lang="fr-FR" dirty="0" smtClean="0"/>
              <a:t> of buses</a:t>
            </a:r>
          </a:p>
          <a:p>
            <a:endParaRPr lang="en-US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</a:t>
            </a:r>
            <a:r>
              <a:rPr lang="fr-FR" dirty="0" smtClean="0"/>
              <a:t>euliez Bus vision for </a:t>
            </a:r>
            <a:r>
              <a:rPr lang="fr-FR" dirty="0" err="1" smtClean="0"/>
              <a:t>Ruter</a:t>
            </a:r>
            <a:r>
              <a:rPr lang="fr-FR" dirty="0" smtClean="0"/>
              <a:t> – Oslo.   (1/2)</a:t>
            </a:r>
            <a:endParaRPr lang="en-US" dirty="0"/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14848" r="6304" b="7356"/>
          <a:stretch/>
        </p:blipFill>
        <p:spPr>
          <a:xfrm>
            <a:off x="3419872" y="4797152"/>
            <a:ext cx="2472133" cy="148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5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18fbfd49-c8e6-4618-a77f-5ef25245836c">
  <element uid="1239ecc3-00e0-482b-a8a4-82e46943bfcc" value=""/>
</sisl>
</file>

<file path=customXml/itemProps1.xml><?xml version="1.0" encoding="utf-8"?>
<ds:datastoreItem xmlns:ds="http://schemas.openxmlformats.org/officeDocument/2006/customXml" ds:itemID="{0E2B7BBD-B44D-418B-A647-CB76B5EEC02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Skærmshow (4:3)</PresentationFormat>
  <Paragraphs>203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PowerPoint-præsentation</vt:lpstr>
      <vt:lpstr>Heuliez Bus is one of the CNH Industrial brands and the second brand for bus production in CNH Industrial.</vt:lpstr>
      <vt:lpstr>History</vt:lpstr>
      <vt:lpstr>History</vt:lpstr>
      <vt:lpstr>GX Range </vt:lpstr>
      <vt:lpstr>GX range </vt:lpstr>
      <vt:lpstr>Heuliez GX 12m</vt:lpstr>
      <vt:lpstr>GX ELEC road map</vt:lpstr>
      <vt:lpstr>Heuliez Bus vision for Ruter – Oslo.   (1/2)</vt:lpstr>
      <vt:lpstr>Heuliez Bus vision for Ruter – Oslo.   (2/2)</vt:lpstr>
      <vt:lpstr>Heuliez GX ELEC 12m</vt:lpstr>
      <vt:lpstr>Heuliez GX ELEC 12m</vt:lpstr>
      <vt:lpstr>Heuliez GX ELEC 12m</vt:lpstr>
      <vt:lpstr>Heuliez GX ELEC 12m</vt:lpstr>
      <vt:lpstr>Heuliez GX ELEC 12m</vt:lpstr>
      <vt:lpstr>Heuliez GX Eléctrico 12m</vt:lpstr>
      <vt:lpstr>Heuliez Bus values</vt:lpstr>
      <vt:lpstr>Thank you for your attention….</vt:lpstr>
    </vt:vector>
  </TitlesOfParts>
  <Company>FIATGROUP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Administrator</dc:creator>
  <cp:lastModifiedBy>Administrator</cp:lastModifiedBy>
  <cp:revision>1</cp:revision>
  <dcterms:created xsi:type="dcterms:W3CDTF">2017-02-13T10:34:12Z</dcterms:created>
  <dcterms:modified xsi:type="dcterms:W3CDTF">2017-02-13T10:41:39Z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d37acdf1-3654-4187-8189-fa2510815973</vt:lpwstr>
  </property>
  <property fmtid="{D5CDD505-2E9C-101B-9397-08002B2CF9AE}" pid="3" name="bjSaver">
    <vt:lpwstr>vAq2I/peUt8jiUBCvytIkTIz2t3LiqZY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policy="18fbfd49-c8e6-4618-a77f-5ef25245836c" xmlns="http://www.boldonjames.com/2008/01/sie/i</vt:lpwstr>
  </property>
  <property fmtid="{D5CDD505-2E9C-101B-9397-08002B2CF9AE}" pid="5" name="bjDocumentLabelXML-0">
    <vt:lpwstr>nternal/label"&gt;&lt;element uid="1239ecc3-00e0-482b-a8a4-82e46943bfcc" value="" /&gt;&lt;/sisl&gt;</vt:lpwstr>
  </property>
  <property fmtid="{D5CDD505-2E9C-101B-9397-08002B2CF9AE}" pid="6" name="bjDocumentSecurityLabel">
    <vt:lpwstr>CNH Industrial: PUBLIC [No prejudice to Company from disclosure.]</vt:lpwstr>
  </property>
  <property fmtid="{D5CDD505-2E9C-101B-9397-08002B2CF9AE}" pid="7" name="CNH-LabelledBy:">
    <vt:lpwstr>F10162A,13-02-2017 11:41:16,PUBLIC</vt:lpwstr>
  </property>
  <property fmtid="{D5CDD505-2E9C-101B-9397-08002B2CF9AE}" pid="8" name="CNH-Classification">
    <vt:lpwstr>[PUBLIC]</vt:lpwstr>
  </property>
</Properties>
</file>