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651" r:id="rId2"/>
    <p:sldId id="1045" r:id="rId3"/>
    <p:sldId id="1079" r:id="rId4"/>
    <p:sldId id="1077" r:id="rId5"/>
    <p:sldId id="1076" r:id="rId6"/>
    <p:sldId id="1048" r:id="rId7"/>
    <p:sldId id="1046" r:id="rId8"/>
    <p:sldId id="1040" r:id="rId9"/>
    <p:sldId id="1078" r:id="rId10"/>
    <p:sldId id="1051" r:id="rId11"/>
    <p:sldId id="1050" r:id="rId12"/>
    <p:sldId id="1080" r:id="rId13"/>
  </p:sldIdLst>
  <p:sldSz cx="12192000" cy="6858000"/>
  <p:notesSz cx="6797675" cy="9926638"/>
  <p:embeddedFontLst>
    <p:embeddedFont>
      <p:font typeface="Aspira" panose="020B0604020202020204" charset="0"/>
      <p:regular r:id="rId16"/>
      <p:bold r:id="rId17"/>
      <p:italic r:id="rId18"/>
      <p:boldItalic r:id="rId19"/>
    </p:embeddedFont>
    <p:embeddedFont>
      <p:font typeface="Aspira Medium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da-DK"/>
    </a:defPPr>
    <a:lvl1pPr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BDB59B-4963-4F79-B4A4-3D691ED181CE}">
          <p14:sldIdLst>
            <p14:sldId id="651"/>
            <p14:sldId id="1045"/>
            <p14:sldId id="1079"/>
            <p14:sldId id="1077"/>
            <p14:sldId id="1076"/>
            <p14:sldId id="1048"/>
            <p14:sldId id="1046"/>
            <p14:sldId id="1040"/>
            <p14:sldId id="1078"/>
            <p14:sldId id="1051"/>
            <p14:sldId id="1050"/>
            <p14:sldId id="10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rs Frederiksen" initials="LF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7FF"/>
    <a:srgbClr val="CCECFF"/>
    <a:srgbClr val="FFFFFF"/>
    <a:srgbClr val="0033CC"/>
    <a:srgbClr val="FFFF99"/>
    <a:srgbClr val="DDDDDD"/>
    <a:srgbClr val="C0C0C0"/>
    <a:srgbClr val="99D1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404" autoAdjust="0"/>
    <p:restoredTop sz="67997" autoAdjust="0"/>
  </p:normalViewPr>
  <p:slideViewPr>
    <p:cSldViewPr showGuides="1">
      <p:cViewPr varScale="1">
        <p:scale>
          <a:sx n="80" d="100"/>
          <a:sy n="80" d="100"/>
        </p:scale>
        <p:origin x="78" y="90"/>
      </p:cViewPr>
      <p:guideLst>
        <p:guide orient="horz"/>
        <p:guide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61" d="100"/>
          <a:sy n="61" d="100"/>
        </p:scale>
        <p:origin x="-3307" y="-96"/>
      </p:cViewPr>
      <p:guideLst>
        <p:guide orient="horz" pos="3127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601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t" anchorCtr="0" compatLnSpc="1">
            <a:prstTxWarp prst="textNoShape">
              <a:avLst/>
            </a:prstTxWarp>
          </a:bodyPr>
          <a:lstStyle>
            <a:lvl1pPr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8" y="0"/>
            <a:ext cx="2944601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t" anchorCtr="0" compatLnSpc="1">
            <a:prstTxWarp prst="textNoShape">
              <a:avLst/>
            </a:prstTxWarp>
          </a:bodyPr>
          <a:lstStyle>
            <a:lvl1pPr algn="r"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512"/>
            <a:ext cx="2944601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b" anchorCtr="0" compatLnSpc="1">
            <a:prstTxWarp prst="textNoShape">
              <a:avLst/>
            </a:prstTxWarp>
          </a:bodyPr>
          <a:lstStyle>
            <a:lvl1pPr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8" y="9429512"/>
            <a:ext cx="2944601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b" anchorCtr="0" compatLnSpc="1">
            <a:prstTxWarp prst="textNoShape">
              <a:avLst/>
            </a:prstTxWarp>
          </a:bodyPr>
          <a:lstStyle>
            <a:lvl1pPr algn="r"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C5A4FFC-EB84-4F89-B474-0B9F75EED0B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8207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189" cy="4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t" anchorCtr="0" compatLnSpc="1">
            <a:prstTxWarp prst="textNoShape">
              <a:avLst/>
            </a:prstTxWarp>
          </a:bodyPr>
          <a:lstStyle>
            <a:lvl1pPr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665" y="2"/>
            <a:ext cx="2946188" cy="4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t" anchorCtr="0" compatLnSpc="1">
            <a:prstTxWarp prst="textNoShape">
              <a:avLst/>
            </a:prstTxWarp>
          </a:bodyPr>
          <a:lstStyle>
            <a:lvl1pPr algn="r"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00225" y="396875"/>
            <a:ext cx="3195638" cy="1798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79592" y="2663516"/>
            <a:ext cx="6038495" cy="693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0"/>
            <a:r>
              <a:rPr lang="da-DK" noProof="0"/>
              <a:t>      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66044"/>
            <a:ext cx="2946189" cy="4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b" anchorCtr="0" compatLnSpc="1">
            <a:prstTxWarp prst="textNoShape">
              <a:avLst/>
            </a:prstTxWarp>
          </a:bodyPr>
          <a:lstStyle>
            <a:lvl1pPr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665" y="9466044"/>
            <a:ext cx="2946188" cy="46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1" tIns="45621" rIns="91241" bIns="45621" numCol="1" anchor="b" anchorCtr="0" compatLnSpc="1">
            <a:prstTxWarp prst="textNoShape">
              <a:avLst/>
            </a:prstTxWarp>
          </a:bodyPr>
          <a:lstStyle>
            <a:lvl1pPr algn="r" defTabSz="912929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1F26845-161B-46E2-9DDF-6F3729E052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4499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617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93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147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57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17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523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8192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6753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23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90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663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1385" y="333378"/>
            <a:ext cx="2743200" cy="5580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786" y="333378"/>
            <a:ext cx="8042031" cy="55800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785" y="333375"/>
            <a:ext cx="10972800" cy="706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2" y="1160464"/>
            <a:ext cx="10892693" cy="4752975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2" y="1160464"/>
            <a:ext cx="5351585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48755" y="1160464"/>
            <a:ext cx="5353538" cy="47529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3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160464"/>
            <a:ext cx="5351585" cy="4752975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755" y="1160464"/>
            <a:ext cx="5353538" cy="4752975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4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4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247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6" y="273053"/>
            <a:ext cx="681501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1785" y="333375"/>
            <a:ext cx="10972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265" y="1160464"/>
            <a:ext cx="1089269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5644662" y="3090864"/>
            <a:ext cx="12192000" cy="4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462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Aspira Medium" pitchFamily="50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5pPr>
      <a:lvl6pPr marL="562722" algn="l" rtl="0" fontAlgn="base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6pPr>
      <a:lvl7pPr marL="1125444" algn="l" rtl="0" fontAlgn="base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7pPr>
      <a:lvl8pPr marL="1688165" algn="l" rtl="0" fontAlgn="base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8pPr>
      <a:lvl9pPr marL="2250887" algn="l" rtl="0" fontAlgn="base">
        <a:spcBef>
          <a:spcPct val="0"/>
        </a:spcBef>
        <a:spcAft>
          <a:spcPct val="0"/>
        </a:spcAft>
        <a:defRPr sz="3939" b="1">
          <a:solidFill>
            <a:srgbClr val="BA2A12"/>
          </a:solidFill>
          <a:latin typeface="Verdana" pitchFamily="34" charset="0"/>
        </a:defRPr>
      </a:lvl9pPr>
    </p:titleStyle>
    <p:bodyStyle>
      <a:lvl1pPr marL="422041" indent="-422041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462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23" indent="-351701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462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406804" indent="-281361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462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969526" indent="-281361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462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532248" indent="-281361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462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094970" indent="-281361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969">
          <a:solidFill>
            <a:schemeClr val="tx1"/>
          </a:solidFill>
          <a:latin typeface="+mn-lt"/>
        </a:defRPr>
      </a:lvl6pPr>
      <a:lvl7pPr marL="3657691" indent="-281361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969">
          <a:solidFill>
            <a:schemeClr val="tx1"/>
          </a:solidFill>
          <a:latin typeface="+mn-lt"/>
        </a:defRPr>
      </a:lvl7pPr>
      <a:lvl8pPr marL="4220413" indent="-281361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969">
          <a:solidFill>
            <a:schemeClr val="tx1"/>
          </a:solidFill>
          <a:latin typeface="+mn-lt"/>
        </a:defRPr>
      </a:lvl8pPr>
      <a:lvl9pPr marL="4783135" indent="-281361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9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9" y="3705437"/>
            <a:ext cx="12250160" cy="3155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1198" y="1412776"/>
            <a:ext cx="9734849" cy="2070505"/>
          </a:xfrm>
          <a:prstGeom prst="rect">
            <a:avLst/>
          </a:prstGeom>
          <a:noFill/>
        </p:spPr>
        <p:txBody>
          <a:bodyPr wrap="none" lIns="103888" tIns="51944" rIns="103888" bIns="51944" rtlCol="0">
            <a:spAutoFit/>
          </a:bodyPr>
          <a:lstStyle/>
          <a:p>
            <a:pPr algn="ctr"/>
            <a:r>
              <a:rPr lang="da-DK" sz="4133" dirty="0" err="1">
                <a:latin typeface="Aspira Medium" pitchFamily="2" charset="0"/>
              </a:rPr>
              <a:t>Innovating</a:t>
            </a:r>
            <a:r>
              <a:rPr lang="da-DK" sz="4133" dirty="0">
                <a:latin typeface="Aspira Medium" pitchFamily="2" charset="0"/>
              </a:rPr>
              <a:t> the taxi </a:t>
            </a:r>
            <a:r>
              <a:rPr lang="da-DK" sz="4133" dirty="0" err="1">
                <a:latin typeface="Aspira Medium" pitchFamily="2" charset="0"/>
              </a:rPr>
              <a:t>customer</a:t>
            </a:r>
            <a:r>
              <a:rPr lang="da-DK" sz="4133" dirty="0">
                <a:latin typeface="Aspira Medium" pitchFamily="2" charset="0"/>
              </a:rPr>
              <a:t> </a:t>
            </a:r>
            <a:r>
              <a:rPr lang="da-DK" sz="4133" dirty="0" err="1">
                <a:latin typeface="Aspira Medium" pitchFamily="2" charset="0"/>
              </a:rPr>
              <a:t>experience</a:t>
            </a:r>
            <a:endParaRPr lang="da-DK" sz="4133" dirty="0">
              <a:latin typeface="Aspira Medium" pitchFamily="2" charset="0"/>
            </a:endParaRPr>
          </a:p>
          <a:p>
            <a:pPr algn="ctr"/>
            <a:r>
              <a:rPr lang="da-DK" sz="2400" dirty="0">
                <a:latin typeface="Aspira Medium" pitchFamily="2" charset="0"/>
              </a:rPr>
              <a:t>Morten Revsbæk, BNR A/S (</a:t>
            </a:r>
            <a:r>
              <a:rPr lang="da-DK" sz="2400" dirty="0" err="1">
                <a:latin typeface="Aspira Medium" pitchFamily="2" charset="0"/>
              </a:rPr>
              <a:t>morten@bnr.dk</a:t>
            </a:r>
            <a:r>
              <a:rPr lang="da-DK" sz="2400" dirty="0">
                <a:latin typeface="Aspira Medium" pitchFamily="2" charset="0"/>
              </a:rPr>
              <a:t>)</a:t>
            </a:r>
          </a:p>
          <a:p>
            <a:pPr algn="ctr"/>
            <a:r>
              <a:rPr lang="da-DK" sz="2400" dirty="0">
                <a:latin typeface="Aspira Medium" pitchFamily="2" charset="0"/>
              </a:rPr>
              <a:t> </a:t>
            </a:r>
          </a:p>
          <a:p>
            <a:pPr algn="ctr"/>
            <a:r>
              <a:rPr lang="da-DK" sz="2400" dirty="0">
                <a:latin typeface="Aspira Medium" pitchFamily="2" charset="0"/>
              </a:rPr>
              <a:t>In </a:t>
            </a:r>
            <a:r>
              <a:rPr lang="da-DK" sz="2400" dirty="0" err="1">
                <a:latin typeface="Aspira Medium" pitchFamily="2" charset="0"/>
              </a:rPr>
              <a:t>collaboration</a:t>
            </a:r>
            <a:r>
              <a:rPr lang="da-DK" sz="2400" dirty="0">
                <a:latin typeface="Aspira Medium" pitchFamily="2" charset="0"/>
              </a:rPr>
              <a:t> with Oslo Taxi AS og </a:t>
            </a:r>
            <a:r>
              <a:rPr lang="da-DK" sz="2400" dirty="0" err="1">
                <a:latin typeface="Aspira Medium" pitchFamily="2" charset="0"/>
              </a:rPr>
              <a:t>CenCom</a:t>
            </a:r>
            <a:r>
              <a:rPr lang="da-DK" sz="2400" dirty="0">
                <a:latin typeface="Aspira Medium" pitchFamily="2" charset="0"/>
              </a:rPr>
              <a:t> AS</a:t>
            </a:r>
          </a:p>
        </p:txBody>
      </p:sp>
    </p:spTree>
    <p:extLst>
      <p:ext uri="{BB962C8B-B14F-4D97-AF65-F5344CB8AC3E}">
        <p14:creationId xmlns:p14="http://schemas.microsoft.com/office/powerpoint/2010/main" val="3792632426"/>
      </p:ext>
    </p:extLst>
  </p:cSld>
  <p:clrMapOvr>
    <a:masterClrMapping/>
  </p:clrMapOvr>
  <p:transition spd="med"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D099877-D217-F847-A211-E8BFE231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85" y="333375"/>
            <a:ext cx="10972800" cy="706438"/>
          </a:xfrm>
        </p:spPr>
        <p:txBody>
          <a:bodyPr/>
          <a:lstStyle/>
          <a:p>
            <a:r>
              <a:rPr lang="da-DK" b="0" dirty="0" err="1"/>
              <a:t>Ridesharing</a:t>
            </a:r>
            <a:r>
              <a:rPr lang="da-DK" b="0" dirty="0"/>
              <a:t> in Taxifix</a:t>
            </a:r>
            <a:endParaRPr lang="en-US" b="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3CBD85B-56D3-3746-B3B9-CFBE935E9123}"/>
              </a:ext>
            </a:extLst>
          </p:cNvPr>
          <p:cNvSpPr txBox="1">
            <a:spLocks/>
          </p:cNvSpPr>
          <p:nvPr/>
        </p:nvSpPr>
        <p:spPr bwMode="auto">
          <a:xfrm>
            <a:off x="587559" y="4857748"/>
            <a:ext cx="5688462" cy="5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0" indent="0">
              <a:buNone/>
            </a:pPr>
            <a:r>
              <a:rPr lang="da-DK" sz="2400" b="1" kern="0" dirty="0" err="1">
                <a:latin typeface="Aspira" pitchFamily="2" charset="0"/>
              </a:rPr>
              <a:t>Goals</a:t>
            </a: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/>
              <a:t>Intuitive UI</a:t>
            </a:r>
          </a:p>
          <a:p>
            <a:r>
              <a:rPr lang="da-DK" kern="0" dirty="0"/>
              <a:t>Make </a:t>
            </a:r>
            <a:r>
              <a:rPr lang="da-DK" kern="0" dirty="0" err="1"/>
              <a:t>ridesharing</a:t>
            </a:r>
            <a:r>
              <a:rPr lang="da-DK" kern="0" dirty="0"/>
              <a:t> ”</a:t>
            </a:r>
            <a:r>
              <a:rPr lang="da-DK" kern="0" dirty="0" err="1"/>
              <a:t>discoverable</a:t>
            </a:r>
            <a:r>
              <a:rPr lang="da-DK" kern="0" dirty="0"/>
              <a:t>”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A358055-4473-794B-BE6F-29A511BCB1B2}"/>
              </a:ext>
            </a:extLst>
          </p:cNvPr>
          <p:cNvSpPr txBox="1">
            <a:spLocks/>
          </p:cNvSpPr>
          <p:nvPr/>
        </p:nvSpPr>
        <p:spPr bwMode="auto">
          <a:xfrm>
            <a:off x="6277400" y="4857748"/>
            <a:ext cx="5688462" cy="5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0" indent="0">
              <a:buNone/>
            </a:pP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 err="1"/>
              <a:t>Exhibit</a:t>
            </a:r>
            <a:r>
              <a:rPr lang="da-DK" kern="0" dirty="0"/>
              <a:t> </a:t>
            </a:r>
            <a:r>
              <a:rPr lang="da-DK" kern="0" dirty="0" err="1"/>
              <a:t>price</a:t>
            </a:r>
            <a:r>
              <a:rPr lang="da-DK" kern="0" dirty="0"/>
              <a:t>/</a:t>
            </a:r>
            <a:r>
              <a:rPr lang="da-DK" kern="0" dirty="0" err="1"/>
              <a:t>convenience</a:t>
            </a:r>
            <a:r>
              <a:rPr lang="da-DK" kern="0" dirty="0"/>
              <a:t> </a:t>
            </a:r>
            <a:r>
              <a:rPr lang="da-DK" kern="0" dirty="0" err="1"/>
              <a:t>tradoff</a:t>
            </a:r>
            <a:endParaRPr lang="da-DK" kern="0" dirty="0"/>
          </a:p>
          <a:p>
            <a:r>
              <a:rPr lang="da-DK" kern="0" dirty="0"/>
              <a:t>Target </a:t>
            </a:r>
            <a:r>
              <a:rPr lang="da-DK" kern="0" dirty="0" err="1"/>
              <a:t>geography</a:t>
            </a:r>
            <a:r>
              <a:rPr lang="da-DK" kern="0" dirty="0"/>
              <a:t> and time </a:t>
            </a:r>
            <a:r>
              <a:rPr lang="da-DK" kern="0" dirty="0" err="1"/>
              <a:t>windows</a:t>
            </a:r>
            <a:endParaRPr lang="da-DK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500F49F-18D4-BA41-AC0B-12D07906A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0" y="1340767"/>
            <a:ext cx="2146583" cy="3818055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085FB0A9-E177-2449-B3FA-F39CAD044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09" y="1340767"/>
            <a:ext cx="2146583" cy="381805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836363-01B5-8C4D-8AD9-1ECF6FD68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28" y="1340767"/>
            <a:ext cx="2146583" cy="3818055"/>
          </a:xfrm>
          <a:prstGeom prst="rect">
            <a:avLst/>
          </a:prstGeom>
        </p:spPr>
      </p:pic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BAF112-7BF0-3649-81D3-FC7B4DA9D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47" y="1340767"/>
            <a:ext cx="2146583" cy="3818055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C4105F-B48A-AF4D-A4FA-1986649C84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65" y="1345975"/>
            <a:ext cx="2146583" cy="38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0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/>
              <a:t>Engine for ride </a:t>
            </a:r>
            <a:r>
              <a:rPr lang="da-DK" b="0" dirty="0" err="1"/>
              <a:t>planning</a:t>
            </a:r>
            <a:endParaRPr lang="en-US" b="0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06038CCB-D0B2-6A4E-BDCC-E9F804376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76" y="1095489"/>
            <a:ext cx="5922658" cy="370166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64F9D9-D910-FA46-9795-9E34FBB439C5}"/>
              </a:ext>
            </a:extLst>
          </p:cNvPr>
          <p:cNvSpPr txBox="1">
            <a:spLocks/>
          </p:cNvSpPr>
          <p:nvPr/>
        </p:nvSpPr>
        <p:spPr bwMode="auto">
          <a:xfrm>
            <a:off x="587558" y="4437112"/>
            <a:ext cx="1072902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0" indent="0">
              <a:buNone/>
            </a:pPr>
            <a:r>
              <a:rPr lang="da-DK" sz="2400" b="1" kern="0" dirty="0" err="1">
                <a:latin typeface="Aspira" pitchFamily="2" charset="0"/>
              </a:rPr>
              <a:t>Goals</a:t>
            </a: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/>
              <a:t>Automated </a:t>
            </a:r>
            <a:r>
              <a:rPr lang="da-DK" kern="0" dirty="0" err="1"/>
              <a:t>coupling</a:t>
            </a:r>
            <a:r>
              <a:rPr lang="da-DK" kern="0" dirty="0"/>
              <a:t> of </a:t>
            </a:r>
            <a:r>
              <a:rPr lang="da-DK" kern="0" dirty="0" err="1"/>
              <a:t>users</a:t>
            </a:r>
            <a:r>
              <a:rPr lang="da-DK" kern="0" dirty="0"/>
              <a:t> with </a:t>
            </a:r>
            <a:r>
              <a:rPr lang="da-DK" kern="0" dirty="0" err="1"/>
              <a:t>ridesharing</a:t>
            </a:r>
            <a:r>
              <a:rPr lang="da-DK" kern="0" dirty="0"/>
              <a:t> potential (</a:t>
            </a:r>
            <a:r>
              <a:rPr lang="da-DK" kern="0" dirty="0" err="1"/>
              <a:t>build</a:t>
            </a:r>
            <a:r>
              <a:rPr lang="da-DK" kern="0" dirty="0"/>
              <a:t> trips) </a:t>
            </a:r>
          </a:p>
          <a:p>
            <a:r>
              <a:rPr lang="da-DK" kern="0" dirty="0"/>
              <a:t>Deliver trips to </a:t>
            </a:r>
            <a:r>
              <a:rPr lang="da-DK" kern="0" dirty="0" err="1"/>
              <a:t>cars</a:t>
            </a:r>
            <a:endParaRPr lang="da-DK" kern="0" dirty="0"/>
          </a:p>
          <a:p>
            <a:r>
              <a:rPr lang="da-DK" kern="0" dirty="0" err="1"/>
              <a:t>Communicate</a:t>
            </a:r>
            <a:r>
              <a:rPr lang="da-DK" kern="0" dirty="0"/>
              <a:t> back to </a:t>
            </a:r>
            <a:r>
              <a:rPr lang="da-DK" kern="0" dirty="0" err="1"/>
              <a:t>customer</a:t>
            </a:r>
            <a:r>
              <a:rPr lang="da-DK" kern="0" dirty="0"/>
              <a:t> (ETA and car </a:t>
            </a:r>
            <a:r>
              <a:rPr lang="da-DK" kern="0" dirty="0" err="1"/>
              <a:t>approaching</a:t>
            </a:r>
            <a:r>
              <a:rPr lang="da-DK" kern="0" dirty="0"/>
              <a:t>)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AB84F9-3128-8645-BF64-B14889763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9" r="69578"/>
          <a:stretch/>
        </p:blipFill>
        <p:spPr>
          <a:xfrm>
            <a:off x="8436260" y="130374"/>
            <a:ext cx="2614410" cy="56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87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 err="1"/>
              <a:t>Going</a:t>
            </a:r>
            <a:r>
              <a:rPr lang="da-DK" b="0" dirty="0"/>
              <a:t> forward…</a:t>
            </a:r>
            <a:endParaRPr lang="en-US" b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64F9D9-D910-FA46-9795-9E34FBB439C5}"/>
              </a:ext>
            </a:extLst>
          </p:cNvPr>
          <p:cNvSpPr txBox="1">
            <a:spLocks/>
          </p:cNvSpPr>
          <p:nvPr/>
        </p:nvSpPr>
        <p:spPr bwMode="auto">
          <a:xfrm>
            <a:off x="574536" y="2012897"/>
            <a:ext cx="824474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r>
              <a:rPr lang="da-DK" sz="2400" b="1" kern="0" dirty="0" err="1">
                <a:latin typeface="Aspira"/>
                <a:cs typeface="Aspira"/>
              </a:rPr>
              <a:t>Launch</a:t>
            </a:r>
            <a:r>
              <a:rPr lang="da-DK" sz="2400" b="1" kern="0" dirty="0">
                <a:latin typeface="Aspira"/>
                <a:cs typeface="Aspira"/>
              </a:rPr>
              <a:t> pilots…</a:t>
            </a:r>
          </a:p>
          <a:p>
            <a:pPr marL="413241" indent="-342900"/>
            <a:r>
              <a:rPr lang="da-DK" sz="2400" kern="0" dirty="0">
                <a:latin typeface="Aspira"/>
                <a:cs typeface="Aspira"/>
              </a:rPr>
              <a:t>First </a:t>
            </a:r>
            <a:r>
              <a:rPr lang="da-DK" sz="2400" kern="0" dirty="0" err="1">
                <a:latin typeface="Aspira"/>
                <a:cs typeface="Aspira"/>
              </a:rPr>
              <a:t>one</a:t>
            </a:r>
            <a:r>
              <a:rPr lang="da-DK" sz="2400" kern="0" dirty="0">
                <a:latin typeface="Aspira"/>
                <a:cs typeface="Aspira"/>
              </a:rPr>
              <a:t> is </a:t>
            </a:r>
            <a:r>
              <a:rPr lang="da-DK" sz="2400" kern="0" dirty="0" err="1">
                <a:latin typeface="Aspira"/>
                <a:cs typeface="Aspira"/>
              </a:rPr>
              <a:t>ridesharing</a:t>
            </a:r>
            <a:r>
              <a:rPr lang="da-DK" sz="2400" kern="0" dirty="0">
                <a:latin typeface="Aspira"/>
                <a:cs typeface="Aspira"/>
              </a:rPr>
              <a:t> to Stavanger </a:t>
            </a:r>
            <a:r>
              <a:rPr lang="da-DK" sz="2400" kern="0" dirty="0" err="1">
                <a:latin typeface="Aspira"/>
                <a:cs typeface="Aspira"/>
              </a:rPr>
              <a:t>airport</a:t>
            </a:r>
            <a:endParaRPr lang="da-DK" sz="2400" kern="0" dirty="0">
              <a:latin typeface="Aspira"/>
              <a:cs typeface="Aspira"/>
            </a:endParaRPr>
          </a:p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0" indent="0">
              <a:buNone/>
            </a:pPr>
            <a:r>
              <a:rPr lang="da-DK" sz="2400" b="1" kern="0" dirty="0">
                <a:latin typeface="Aspira" pitchFamily="2" charset="0"/>
              </a:rPr>
              <a:t>Potential for PPP with public </a:t>
            </a:r>
            <a:r>
              <a:rPr lang="da-DK" sz="2400" b="1" kern="0" dirty="0" err="1">
                <a:latin typeface="Aspira" pitchFamily="2" charset="0"/>
              </a:rPr>
              <a:t>transportation</a:t>
            </a: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/>
              <a:t>Offer a new </a:t>
            </a:r>
            <a:r>
              <a:rPr lang="da-DK" kern="0" dirty="0" err="1"/>
              <a:t>price</a:t>
            </a:r>
            <a:r>
              <a:rPr lang="da-DK" kern="0" dirty="0"/>
              <a:t>/</a:t>
            </a:r>
            <a:r>
              <a:rPr lang="da-DK" kern="0" dirty="0" err="1"/>
              <a:t>convenience</a:t>
            </a:r>
            <a:r>
              <a:rPr lang="da-DK" kern="0" dirty="0"/>
              <a:t> alternative to </a:t>
            </a:r>
            <a:r>
              <a:rPr lang="da-DK" kern="0" dirty="0" err="1"/>
              <a:t>users</a:t>
            </a:r>
            <a:r>
              <a:rPr lang="da-DK" kern="0" dirty="0"/>
              <a:t> of public </a:t>
            </a:r>
            <a:r>
              <a:rPr lang="da-DK" kern="0" dirty="0" err="1"/>
              <a:t>transportation</a:t>
            </a:r>
            <a:r>
              <a:rPr lang="da-DK" kern="0" dirty="0"/>
              <a:t> </a:t>
            </a:r>
            <a:r>
              <a:rPr lang="da-DK" kern="0" dirty="0" err="1"/>
              <a:t>when</a:t>
            </a:r>
            <a:r>
              <a:rPr lang="da-DK" kern="0" dirty="0"/>
              <a:t> </a:t>
            </a:r>
            <a:r>
              <a:rPr lang="da-DK" kern="0" dirty="0" err="1"/>
              <a:t>they</a:t>
            </a:r>
            <a:r>
              <a:rPr lang="da-DK" kern="0" dirty="0"/>
              <a:t> look for </a:t>
            </a:r>
            <a:r>
              <a:rPr lang="da-DK" kern="0" dirty="0" err="1"/>
              <a:t>transportation</a:t>
            </a:r>
            <a:r>
              <a:rPr lang="da-DK" kern="0" dirty="0"/>
              <a:t>.</a:t>
            </a:r>
          </a:p>
          <a:p>
            <a:endParaRPr lang="da-DK" kern="0" dirty="0"/>
          </a:p>
          <a:p>
            <a:r>
              <a:rPr lang="da-DK" kern="0" dirty="0" err="1"/>
              <a:t>Ridesharing</a:t>
            </a:r>
            <a:r>
              <a:rPr lang="da-DK" kern="0" dirty="0"/>
              <a:t> </a:t>
            </a:r>
            <a:r>
              <a:rPr lang="da-DK" kern="0" dirty="0" err="1"/>
              <a:t>requests</a:t>
            </a:r>
            <a:r>
              <a:rPr lang="da-DK" kern="0" dirty="0"/>
              <a:t> </a:t>
            </a:r>
            <a:r>
              <a:rPr lang="da-DK" kern="0" dirty="0" err="1"/>
              <a:t>can</a:t>
            </a:r>
            <a:r>
              <a:rPr lang="da-DK" kern="0" dirty="0"/>
              <a:t> </a:t>
            </a:r>
            <a:r>
              <a:rPr lang="da-DK" kern="0" dirty="0" err="1"/>
              <a:t>be</a:t>
            </a:r>
            <a:r>
              <a:rPr lang="da-DK" kern="0" dirty="0"/>
              <a:t> made </a:t>
            </a:r>
            <a:r>
              <a:rPr lang="da-DK" kern="0" dirty="0" err="1"/>
              <a:t>through</a:t>
            </a:r>
            <a:r>
              <a:rPr lang="da-DK" kern="0" dirty="0"/>
              <a:t> API</a:t>
            </a:r>
          </a:p>
          <a:p>
            <a:pPr marL="0" indent="0">
              <a:buNone/>
            </a:pPr>
            <a:endParaRPr lang="da-DK" kern="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8A9B7B0-5027-3646-8E7B-FED8C55E5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627184"/>
            <a:ext cx="2808677" cy="27714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1AC0F1-951C-794F-83CC-7FE3295C5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56714"/>
          <a:stretch/>
        </p:blipFill>
        <p:spPr>
          <a:xfrm>
            <a:off x="9724647" y="3645024"/>
            <a:ext cx="1699945" cy="312138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F1C1EF-0D58-EC4E-977C-5A518D6CA013}"/>
              </a:ext>
            </a:extLst>
          </p:cNvPr>
          <p:cNvCxnSpPr>
            <a:cxnSpLocks/>
          </p:cNvCxnSpPr>
          <p:nvPr/>
        </p:nvCxnSpPr>
        <p:spPr bwMode="auto">
          <a:xfrm>
            <a:off x="7032104" y="6093296"/>
            <a:ext cx="2484276" cy="288032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F11489-91F5-7949-9F75-B6E2B4A55CBE}"/>
              </a:ext>
            </a:extLst>
          </p:cNvPr>
          <p:cNvSpPr txBox="1"/>
          <p:nvPr/>
        </p:nvSpPr>
        <p:spPr>
          <a:xfrm>
            <a:off x="4850662" y="5837202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b="1" dirty="0"/>
              <a:t>Share a ride</a:t>
            </a:r>
          </a:p>
        </p:txBody>
      </p:sp>
    </p:spTree>
    <p:extLst>
      <p:ext uri="{BB962C8B-B14F-4D97-AF65-F5344CB8AC3E}">
        <p14:creationId xmlns:p14="http://schemas.microsoft.com/office/powerpoint/2010/main" val="3275803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/>
              <a:t>Taxifix – book taxi rides </a:t>
            </a:r>
            <a:r>
              <a:rPr lang="da-DK" b="0" dirty="0" err="1"/>
              <a:t>accross</a:t>
            </a:r>
            <a:r>
              <a:rPr lang="da-DK" b="0" dirty="0"/>
              <a:t> </a:t>
            </a:r>
            <a:r>
              <a:rPr lang="da-DK" b="0" dirty="0" err="1"/>
              <a:t>Norway</a:t>
            </a:r>
            <a:endParaRPr lang="en-US" b="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DA5BEF-A68F-A945-A932-EB9906495F18}"/>
              </a:ext>
            </a:extLst>
          </p:cNvPr>
          <p:cNvSpPr txBox="1">
            <a:spLocks/>
          </p:cNvSpPr>
          <p:nvPr/>
        </p:nvSpPr>
        <p:spPr bwMode="auto">
          <a:xfrm>
            <a:off x="584323" y="1039813"/>
            <a:ext cx="10892693" cy="5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 err="1">
                <a:latin typeface="Aspira" pitchFamily="2" charset="0"/>
              </a:rPr>
              <a:t>Digitizing</a:t>
            </a:r>
            <a:r>
              <a:rPr lang="da-DK" kern="0" dirty="0">
                <a:latin typeface="Aspira" pitchFamily="2" charset="0"/>
              </a:rPr>
              <a:t> the </a:t>
            </a:r>
            <a:r>
              <a:rPr lang="da-DK" kern="0" dirty="0" err="1">
                <a:latin typeface="Aspira" pitchFamily="2" charset="0"/>
              </a:rPr>
              <a:t>customer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experience</a:t>
            </a:r>
            <a:r>
              <a:rPr lang="da-DK" kern="0" dirty="0">
                <a:latin typeface="Aspira" pitchFamily="2" charset="0"/>
              </a:rPr>
              <a:t> for taxi </a:t>
            </a:r>
            <a:r>
              <a:rPr lang="da-DK" kern="0" dirty="0" err="1">
                <a:latin typeface="Aspira" pitchFamily="2" charset="0"/>
              </a:rPr>
              <a:t>companies</a:t>
            </a:r>
            <a:endParaRPr lang="da-DK" kern="0" dirty="0">
              <a:latin typeface="Aspira" pitchFamily="2" charset="0"/>
            </a:endParaRPr>
          </a:p>
          <a:p>
            <a:pPr marL="1019922" lvl="1" indent="-457200">
              <a:buFont typeface="+mj-lt"/>
              <a:buAutoNum type="arabicPeriod"/>
            </a:pPr>
            <a:r>
              <a:rPr lang="da-DK" kern="0" dirty="0">
                <a:latin typeface="Aspira" pitchFamily="2" charset="0"/>
              </a:rPr>
              <a:t>Find </a:t>
            </a:r>
            <a:r>
              <a:rPr lang="da-DK" kern="0" dirty="0" err="1">
                <a:latin typeface="Aspira" pitchFamily="2" charset="0"/>
              </a:rPr>
              <a:t>your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local</a:t>
            </a:r>
            <a:r>
              <a:rPr lang="da-DK" kern="0" dirty="0">
                <a:latin typeface="Aspira" pitchFamily="2" charset="0"/>
              </a:rPr>
              <a:t> taxi </a:t>
            </a:r>
            <a:r>
              <a:rPr lang="da-DK" kern="0" dirty="0" err="1">
                <a:latin typeface="Aspira" pitchFamily="2" charset="0"/>
              </a:rPr>
              <a:t>company</a:t>
            </a:r>
            <a:endParaRPr lang="da-DK" kern="0" dirty="0">
              <a:latin typeface="Aspira" pitchFamily="2" charset="0"/>
            </a:endParaRPr>
          </a:p>
          <a:p>
            <a:pPr marL="1019922" lvl="1" indent="-457200">
              <a:buFont typeface="+mj-lt"/>
              <a:buAutoNum type="arabicPeriod"/>
            </a:pPr>
            <a:r>
              <a:rPr lang="da-DK" kern="0" dirty="0">
                <a:latin typeface="Aspira" pitchFamily="2" charset="0"/>
              </a:rPr>
              <a:t>Make booking</a:t>
            </a:r>
          </a:p>
          <a:p>
            <a:pPr marL="1019922" lvl="1" indent="-457200">
              <a:buFont typeface="+mj-lt"/>
              <a:buAutoNum type="arabicPeriod"/>
            </a:pPr>
            <a:r>
              <a:rPr lang="da-DK" kern="0" dirty="0" err="1">
                <a:latin typeface="Aspira" pitchFamily="2" charset="0"/>
              </a:rPr>
              <a:t>Couple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customer</a:t>
            </a:r>
            <a:r>
              <a:rPr lang="da-DK" kern="0" dirty="0">
                <a:latin typeface="Aspira" pitchFamily="2" charset="0"/>
              </a:rPr>
              <a:t> and car</a:t>
            </a:r>
          </a:p>
          <a:p>
            <a:pPr marL="1019922" lvl="1" indent="-457200">
              <a:buFont typeface="+mj-lt"/>
              <a:buAutoNum type="arabicPeriod"/>
            </a:pPr>
            <a:r>
              <a:rPr lang="da-DK" kern="0" dirty="0" err="1">
                <a:latin typeface="Aspira" pitchFamily="2" charset="0"/>
              </a:rPr>
              <a:t>Receipts</a:t>
            </a:r>
            <a:endParaRPr lang="da-DK" kern="0" dirty="0">
              <a:latin typeface="Aspira" pitchFamily="2" charset="0"/>
            </a:endParaRPr>
          </a:p>
          <a:p>
            <a:pPr marL="1019922" lvl="1" indent="-457200">
              <a:buFont typeface="+mj-lt"/>
              <a:buAutoNum type="arabicPeriod"/>
            </a:pPr>
            <a:endParaRPr lang="da-DK" kern="0" dirty="0">
              <a:latin typeface="Aspira" pitchFamily="2" charset="0"/>
            </a:endParaRPr>
          </a:p>
          <a:p>
            <a:r>
              <a:rPr lang="da-DK" kern="0" dirty="0">
                <a:latin typeface="Aspira" pitchFamily="2" charset="0"/>
              </a:rPr>
              <a:t>40+ </a:t>
            </a:r>
            <a:r>
              <a:rPr lang="da-DK" kern="0" dirty="0" err="1">
                <a:latin typeface="Aspira" pitchFamily="2" charset="0"/>
              </a:rPr>
              <a:t>Norwegian</a:t>
            </a:r>
            <a:r>
              <a:rPr lang="da-DK" kern="0" dirty="0">
                <a:latin typeface="Aspira" pitchFamily="2" charset="0"/>
              </a:rPr>
              <a:t> Taxi </a:t>
            </a:r>
            <a:r>
              <a:rPr lang="da-DK" kern="0" dirty="0" err="1">
                <a:latin typeface="Aspira" pitchFamily="2" charset="0"/>
              </a:rPr>
              <a:t>companies</a:t>
            </a:r>
            <a:endParaRPr lang="da-DK" kern="0" dirty="0">
              <a:latin typeface="Aspira" pitchFamily="2" charset="0"/>
            </a:endParaRPr>
          </a:p>
          <a:p>
            <a:r>
              <a:rPr lang="da-DK" kern="0" dirty="0">
                <a:latin typeface="Aspira" pitchFamily="2" charset="0"/>
              </a:rPr>
              <a:t>1.000.000+ </a:t>
            </a:r>
            <a:r>
              <a:rPr lang="da-DK" kern="0" dirty="0" err="1">
                <a:latin typeface="Aspira" pitchFamily="2" charset="0"/>
              </a:rPr>
              <a:t>yearly</a:t>
            </a:r>
            <a:r>
              <a:rPr lang="da-DK" kern="0" dirty="0">
                <a:latin typeface="Aspira" pitchFamily="2" charset="0"/>
              </a:rPr>
              <a:t> taxi bookings </a:t>
            </a:r>
            <a:r>
              <a:rPr lang="da-DK" kern="0" dirty="0" err="1">
                <a:latin typeface="Aspira" pitchFamily="2" charset="0"/>
              </a:rPr>
              <a:t>accross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Norway</a:t>
            </a:r>
            <a:endParaRPr lang="da-DK" kern="0" dirty="0">
              <a:latin typeface="Aspira" pitchFamily="2" charset="0"/>
            </a:endParaRPr>
          </a:p>
          <a:p>
            <a:r>
              <a:rPr lang="da-DK" kern="0" dirty="0" err="1">
                <a:latin typeface="Aspira" pitchFamily="2" charset="0"/>
              </a:rPr>
              <a:t>Launching</a:t>
            </a:r>
            <a:r>
              <a:rPr lang="da-DK" kern="0" dirty="0">
                <a:latin typeface="Aspira" pitchFamily="2" charset="0"/>
              </a:rPr>
              <a:t> a </a:t>
            </a:r>
            <a:r>
              <a:rPr lang="da-DK" kern="0" dirty="0" err="1">
                <a:latin typeface="Aspira" pitchFamily="2" charset="0"/>
              </a:rPr>
              <a:t>fully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redesigned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app</a:t>
            </a:r>
            <a:r>
              <a:rPr lang="da-DK" kern="0" dirty="0">
                <a:latin typeface="Aspira" pitchFamily="2" charset="0"/>
              </a:rPr>
              <a:t> </a:t>
            </a:r>
            <a:r>
              <a:rPr lang="da-DK" kern="0" dirty="0" err="1">
                <a:latin typeface="Aspira" pitchFamily="2" charset="0"/>
              </a:rPr>
              <a:t>this</a:t>
            </a:r>
            <a:r>
              <a:rPr lang="da-DK" kern="0" dirty="0">
                <a:latin typeface="Aspira" pitchFamily="2" charset="0"/>
              </a:rPr>
              <a:t> summer</a:t>
            </a:r>
          </a:p>
          <a:p>
            <a:endParaRPr lang="da-DK" kern="0" dirty="0">
              <a:latin typeface="Aspira" pitchFamily="2" charset="0"/>
            </a:endParaRPr>
          </a:p>
          <a:p>
            <a:r>
              <a:rPr lang="da-DK" b="1" kern="0" dirty="0">
                <a:latin typeface="Aspira" pitchFamily="2" charset="0"/>
              </a:rPr>
              <a:t>Can </a:t>
            </a:r>
            <a:r>
              <a:rPr lang="da-DK" b="1" kern="0" dirty="0" err="1">
                <a:latin typeface="Aspira" pitchFamily="2" charset="0"/>
              </a:rPr>
              <a:t>we</a:t>
            </a:r>
            <a:r>
              <a:rPr lang="da-DK" b="1" kern="0" dirty="0">
                <a:latin typeface="Aspira" pitchFamily="2" charset="0"/>
              </a:rPr>
              <a:t> bring new </a:t>
            </a:r>
            <a:r>
              <a:rPr lang="da-DK" b="1" kern="0" dirty="0" err="1">
                <a:latin typeface="Aspira" pitchFamily="2" charset="0"/>
              </a:rPr>
              <a:t>mobility</a:t>
            </a:r>
            <a:r>
              <a:rPr lang="da-DK" b="1" kern="0" dirty="0">
                <a:latin typeface="Aspira" pitchFamily="2" charset="0"/>
              </a:rPr>
              <a:t> products to taxi </a:t>
            </a:r>
            <a:r>
              <a:rPr lang="da-DK" b="1" kern="0" dirty="0" err="1">
                <a:latin typeface="Aspira" pitchFamily="2" charset="0"/>
              </a:rPr>
              <a:t>customers</a:t>
            </a:r>
            <a:r>
              <a:rPr lang="da-DK" b="1" kern="0" dirty="0">
                <a:latin typeface="Aspira" pitchFamily="2" charset="0"/>
              </a:rPr>
              <a:t>?</a:t>
            </a:r>
          </a:p>
          <a:p>
            <a:endParaRPr lang="da-DK" kern="0" dirty="0">
              <a:latin typeface="Aspira" pitchFamily="2" charset="0"/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>
              <a:latin typeface="Aspira" pitchFamily="2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2BAA4F-419D-0940-8BB3-86A4E9965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398587"/>
            <a:ext cx="2324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5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D24FD05-AC55-7D45-96EC-B4D815DA8B15}"/>
              </a:ext>
            </a:extLst>
          </p:cNvPr>
          <p:cNvSpPr txBox="1">
            <a:spLocks/>
          </p:cNvSpPr>
          <p:nvPr/>
        </p:nvSpPr>
        <p:spPr bwMode="auto">
          <a:xfrm>
            <a:off x="584323" y="1113332"/>
            <a:ext cx="10892693" cy="5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492382"/>
            <a:endParaRPr lang="da-DK" sz="2400" kern="0" dirty="0"/>
          </a:p>
          <a:p>
            <a:pPr marL="70341" indent="0">
              <a:buFont typeface="Wingdings" pitchFamily="2" charset="2"/>
              <a:buNone/>
            </a:pPr>
            <a:endParaRPr lang="da-DK" sz="2400" kern="0" dirty="0"/>
          </a:p>
          <a:p>
            <a:pPr marL="633063" lvl="1" indent="0">
              <a:buFont typeface="Wingdings" pitchFamily="2" charset="2"/>
              <a:buNone/>
            </a:pPr>
            <a:endParaRPr lang="da-DK" sz="1908" kern="0" dirty="0"/>
          </a:p>
          <a:p>
            <a:pPr marL="492382"/>
            <a:endParaRPr lang="da-DK" sz="2400" kern="0" dirty="0"/>
          </a:p>
          <a:p>
            <a:pPr marL="492382"/>
            <a:endParaRPr lang="da-DK" kern="0" dirty="0"/>
          </a:p>
          <a:p>
            <a:pPr marL="492382"/>
            <a:endParaRPr lang="da-DK" kern="0" dirty="0"/>
          </a:p>
          <a:p>
            <a:endParaRPr lang="da-DK" kern="0" dirty="0"/>
          </a:p>
          <a:p>
            <a:pPr marL="0" indent="0">
              <a:buNone/>
            </a:pPr>
            <a:endParaRPr lang="da-DK" sz="2000" kern="0" dirty="0"/>
          </a:p>
          <a:p>
            <a:endParaRPr lang="da-DK" sz="1600" kern="0" dirty="0">
              <a:latin typeface="Aspira Medium" pitchFamily="2" charset="0"/>
            </a:endParaRPr>
          </a:p>
          <a:p>
            <a:endParaRPr lang="da-DK" sz="1600" kern="0" dirty="0">
              <a:latin typeface="Aspira Medium" pitchFamily="2" charset="0"/>
            </a:endParaRPr>
          </a:p>
          <a:p>
            <a:pPr marL="0" indent="0">
              <a:buNone/>
            </a:pPr>
            <a:endParaRPr lang="da-DK" sz="1600" kern="0" dirty="0">
              <a:latin typeface="Aspira Medium" pitchFamily="2" charset="0"/>
            </a:endParaRPr>
          </a:p>
          <a:p>
            <a:r>
              <a:rPr lang="da-DK" kern="0" dirty="0"/>
              <a:t>New </a:t>
            </a:r>
            <a:r>
              <a:rPr lang="da-DK" kern="0" dirty="0" err="1"/>
              <a:t>convenience</a:t>
            </a:r>
            <a:r>
              <a:rPr lang="da-DK" kern="0" dirty="0"/>
              <a:t>/</a:t>
            </a:r>
            <a:r>
              <a:rPr lang="da-DK" kern="0" dirty="0" err="1"/>
              <a:t>price</a:t>
            </a:r>
            <a:r>
              <a:rPr lang="da-DK" kern="0" dirty="0"/>
              <a:t> </a:t>
            </a:r>
            <a:r>
              <a:rPr lang="da-DK" kern="0" dirty="0" err="1"/>
              <a:t>trade-off</a:t>
            </a:r>
            <a:r>
              <a:rPr lang="da-DK" kern="0" dirty="0"/>
              <a:t> – new </a:t>
            </a:r>
            <a:r>
              <a:rPr lang="da-DK" kern="0" dirty="0" err="1"/>
              <a:t>mobility</a:t>
            </a:r>
            <a:r>
              <a:rPr lang="da-DK" kern="0" dirty="0"/>
              <a:t> products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da-DK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82D643-A23F-434F-A695-2C8FB10557E6}"/>
              </a:ext>
            </a:extLst>
          </p:cNvPr>
          <p:cNvSpPr/>
          <p:nvPr/>
        </p:nvSpPr>
        <p:spPr bwMode="auto">
          <a:xfrm>
            <a:off x="3539716" y="1489252"/>
            <a:ext cx="1736747" cy="437045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88901A-2F5E-4946-8AC6-4EEE6C6E40BE}"/>
              </a:ext>
            </a:extLst>
          </p:cNvPr>
          <p:cNvSpPr/>
          <p:nvPr/>
        </p:nvSpPr>
        <p:spPr bwMode="auto">
          <a:xfrm>
            <a:off x="1487488" y="1489252"/>
            <a:ext cx="1736747" cy="437045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/>
              <a:t>A new alternative to on-</a:t>
            </a:r>
            <a:r>
              <a:rPr lang="da-DK" b="0" dirty="0" err="1"/>
              <a:t>demand</a:t>
            </a:r>
            <a:r>
              <a:rPr lang="da-DK" b="0" dirty="0"/>
              <a:t> taxi</a:t>
            </a:r>
            <a:endParaRPr lang="en-US" b="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2DB3AE-1A6D-0248-BF47-E61FB4F00347}"/>
              </a:ext>
            </a:extLst>
          </p:cNvPr>
          <p:cNvCxnSpPr>
            <a:cxnSpLocks/>
          </p:cNvCxnSpPr>
          <p:nvPr/>
        </p:nvCxnSpPr>
        <p:spPr bwMode="auto">
          <a:xfrm flipV="1">
            <a:off x="1451884" y="1340768"/>
            <a:ext cx="0" cy="3600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E15AAD-51F2-9E4E-A7B6-63FB4E3A9048}"/>
              </a:ext>
            </a:extLst>
          </p:cNvPr>
          <p:cNvCxnSpPr>
            <a:cxnSpLocks/>
          </p:cNvCxnSpPr>
          <p:nvPr/>
        </p:nvCxnSpPr>
        <p:spPr bwMode="auto">
          <a:xfrm>
            <a:off x="1451884" y="4940768"/>
            <a:ext cx="415352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600AA9-1E9E-C344-8BFE-1047D83095FD}"/>
              </a:ext>
            </a:extLst>
          </p:cNvPr>
          <p:cNvSpPr txBox="1"/>
          <p:nvPr/>
        </p:nvSpPr>
        <p:spPr>
          <a:xfrm rot="16200000">
            <a:off x="272730" y="2940712"/>
            <a:ext cx="181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Convenience</a:t>
            </a:r>
            <a:endParaRPr lang="da-DK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C89261-3F65-6B43-AD50-C246FE6F39F4}"/>
              </a:ext>
            </a:extLst>
          </p:cNvPr>
          <p:cNvSpPr txBox="1"/>
          <p:nvPr/>
        </p:nvSpPr>
        <p:spPr>
          <a:xfrm>
            <a:off x="2927648" y="4981238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Price</a:t>
            </a: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03ECF62-4DA9-B84F-9A8E-9B4DA56326C0}"/>
              </a:ext>
            </a:extLst>
          </p:cNvPr>
          <p:cNvSpPr/>
          <p:nvPr/>
        </p:nvSpPr>
        <p:spPr bwMode="auto">
          <a:xfrm>
            <a:off x="1487487" y="3740239"/>
            <a:ext cx="1723281" cy="1237398"/>
          </a:xfrm>
          <a:prstGeom prst="cloud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7" name="Pladsholder til indhold 2">
            <a:extLst>
              <a:ext uri="{FF2B5EF4-FFF2-40B4-BE49-F238E27FC236}">
                <a16:creationId xmlns:a16="http://schemas.microsoft.com/office/drawing/2014/main" id="{8D6AFF2B-11D8-A446-AEC5-2D5884149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088" y="1233157"/>
            <a:ext cx="5724636" cy="3599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Aspira"/>
                <a:cs typeface="Aspira"/>
              </a:rPr>
              <a:t>Taxi (on-</a:t>
            </a:r>
            <a:r>
              <a:rPr lang="da-DK" sz="2000" b="1" dirty="0" err="1">
                <a:latin typeface="Aspira"/>
                <a:cs typeface="Aspira"/>
              </a:rPr>
              <a:t>demand</a:t>
            </a:r>
            <a:r>
              <a:rPr lang="da-DK" sz="2000" b="1" dirty="0">
                <a:latin typeface="Aspira"/>
                <a:cs typeface="Aspira"/>
              </a:rPr>
              <a:t>)</a:t>
            </a:r>
          </a:p>
          <a:p>
            <a:pPr lvl="1"/>
            <a:r>
              <a:rPr lang="da-DK" sz="2000" dirty="0" err="1">
                <a:latin typeface="Aspira"/>
                <a:cs typeface="Aspira"/>
              </a:rPr>
              <a:t>Directly</a:t>
            </a:r>
            <a:r>
              <a:rPr lang="da-DK" sz="2000" dirty="0">
                <a:latin typeface="Aspira"/>
                <a:cs typeface="Aspira"/>
              </a:rPr>
              <a:t> from A to B</a:t>
            </a:r>
          </a:p>
          <a:p>
            <a:pPr lvl="1"/>
            <a:r>
              <a:rPr lang="da-DK" sz="2000" dirty="0" err="1">
                <a:latin typeface="Aspira"/>
                <a:cs typeface="Aspira"/>
              </a:rPr>
              <a:t>Choose</a:t>
            </a:r>
            <a:r>
              <a:rPr lang="da-DK" sz="2000" dirty="0">
                <a:latin typeface="Aspira"/>
                <a:cs typeface="Aspira"/>
              </a:rPr>
              <a:t> time</a:t>
            </a:r>
          </a:p>
          <a:p>
            <a:pPr lvl="1"/>
            <a:r>
              <a:rPr lang="da-DK" sz="2000" dirty="0">
                <a:latin typeface="Aspira"/>
                <a:cs typeface="Aspira"/>
              </a:rPr>
              <a:t>High </a:t>
            </a:r>
            <a:r>
              <a:rPr lang="da-DK" sz="2000" dirty="0" err="1">
                <a:latin typeface="Aspira"/>
                <a:cs typeface="Aspira"/>
              </a:rPr>
              <a:t>price</a:t>
            </a:r>
            <a:endParaRPr lang="da-DK" sz="2000" dirty="0">
              <a:latin typeface="Aspira"/>
              <a:cs typeface="Aspira"/>
            </a:endParaRPr>
          </a:p>
          <a:p>
            <a:pPr marL="562722" lvl="1" indent="0">
              <a:buNone/>
            </a:pPr>
            <a:endParaRPr lang="da-DK" sz="1400" dirty="0">
              <a:latin typeface="Aspira"/>
              <a:cs typeface="Aspira"/>
            </a:endParaRPr>
          </a:p>
          <a:p>
            <a:pPr marL="70340" indent="0">
              <a:buNone/>
            </a:pPr>
            <a:r>
              <a:rPr lang="da-DK" sz="2000" b="1" dirty="0" err="1">
                <a:latin typeface="Aspira"/>
                <a:cs typeface="Aspira"/>
              </a:rPr>
              <a:t>Ridesharing</a:t>
            </a:r>
            <a:r>
              <a:rPr lang="da-DK" sz="2000" b="1" dirty="0">
                <a:latin typeface="Aspira"/>
                <a:cs typeface="Aspira"/>
              </a:rPr>
              <a:t> (on-</a:t>
            </a:r>
            <a:r>
              <a:rPr lang="da-DK" sz="2000" b="1" dirty="0" err="1">
                <a:latin typeface="Aspira"/>
                <a:cs typeface="Aspira"/>
              </a:rPr>
              <a:t>demand</a:t>
            </a:r>
            <a:r>
              <a:rPr lang="da-DK" sz="2000" b="1" dirty="0">
                <a:latin typeface="Aspira"/>
                <a:cs typeface="Aspira"/>
              </a:rPr>
              <a:t> &amp; </a:t>
            </a:r>
            <a:r>
              <a:rPr lang="da-DK" sz="2000" b="1" dirty="0" err="1">
                <a:latin typeface="Aspira"/>
                <a:cs typeface="Aspira"/>
              </a:rPr>
              <a:t>shared</a:t>
            </a:r>
            <a:r>
              <a:rPr lang="da-DK" sz="2000" b="1" dirty="0">
                <a:latin typeface="Aspira"/>
                <a:cs typeface="Aspira"/>
              </a:rPr>
              <a:t>)</a:t>
            </a:r>
          </a:p>
          <a:p>
            <a:pPr marL="905622" lvl="1" indent="-342900"/>
            <a:r>
              <a:rPr lang="da-DK" sz="2000" dirty="0" err="1">
                <a:latin typeface="Aspira"/>
                <a:cs typeface="Aspira"/>
              </a:rPr>
              <a:t>Directly</a:t>
            </a:r>
            <a:r>
              <a:rPr lang="da-DK" sz="2000" dirty="0">
                <a:latin typeface="Aspira"/>
                <a:cs typeface="Aspira"/>
              </a:rPr>
              <a:t> from </a:t>
            </a:r>
            <a:r>
              <a:rPr lang="da-DK" sz="2000" b="1" dirty="0">
                <a:latin typeface="Aspira"/>
                <a:cs typeface="Aspira"/>
              </a:rPr>
              <a:t>A</a:t>
            </a:r>
            <a:r>
              <a:rPr lang="da-DK" sz="2000" dirty="0">
                <a:latin typeface="Aspira"/>
                <a:cs typeface="Aspira"/>
              </a:rPr>
              <a:t> to </a:t>
            </a:r>
            <a:r>
              <a:rPr lang="da-DK" sz="2000" b="1" dirty="0">
                <a:latin typeface="Aspira"/>
                <a:cs typeface="Aspira"/>
              </a:rPr>
              <a:t>B</a:t>
            </a:r>
          </a:p>
          <a:p>
            <a:pPr marL="905622" lvl="1" indent="-342900"/>
            <a:r>
              <a:rPr lang="da-DK" sz="2000" dirty="0" err="1">
                <a:latin typeface="Aspira"/>
                <a:cs typeface="Aspira"/>
              </a:rPr>
              <a:t>Choose</a:t>
            </a:r>
            <a:r>
              <a:rPr lang="da-DK" sz="2000" dirty="0">
                <a:latin typeface="Aspira"/>
                <a:cs typeface="Aspira"/>
              </a:rPr>
              <a:t> time span</a:t>
            </a:r>
          </a:p>
          <a:p>
            <a:pPr marL="905622" lvl="1" indent="-342900"/>
            <a:r>
              <a:rPr lang="da-DK" sz="2000" dirty="0">
                <a:latin typeface="Aspira"/>
                <a:cs typeface="Aspira"/>
              </a:rPr>
              <a:t>Medium </a:t>
            </a:r>
            <a:r>
              <a:rPr lang="da-DK" sz="2000" dirty="0" err="1">
                <a:latin typeface="Aspira"/>
                <a:cs typeface="Aspira"/>
              </a:rPr>
              <a:t>pricing</a:t>
            </a:r>
            <a:endParaRPr lang="da-DK" sz="2000" dirty="0">
              <a:latin typeface="Aspira"/>
              <a:cs typeface="Aspira"/>
            </a:endParaRPr>
          </a:p>
          <a:p>
            <a:pPr marL="562722" lvl="1" indent="0">
              <a:buNone/>
            </a:pPr>
            <a:endParaRPr lang="da-DK" sz="1400" dirty="0">
              <a:latin typeface="Aspira"/>
              <a:cs typeface="Aspira"/>
            </a:endParaRPr>
          </a:p>
          <a:p>
            <a:pPr marL="0" indent="0">
              <a:buNone/>
            </a:pPr>
            <a:r>
              <a:rPr lang="da-DK" sz="2000" b="1" dirty="0">
                <a:latin typeface="Aspira"/>
                <a:cs typeface="Aspira"/>
              </a:rPr>
              <a:t>Public </a:t>
            </a:r>
            <a:r>
              <a:rPr lang="da-DK" sz="2000" b="1" dirty="0" err="1">
                <a:latin typeface="Aspira"/>
                <a:cs typeface="Aspira"/>
              </a:rPr>
              <a:t>transportation</a:t>
            </a:r>
            <a:r>
              <a:rPr lang="da-DK" sz="2000" b="1" dirty="0">
                <a:latin typeface="Aspira"/>
                <a:cs typeface="Aspira"/>
              </a:rPr>
              <a:t> (</a:t>
            </a:r>
            <a:r>
              <a:rPr lang="da-DK" sz="2000" b="1" dirty="0" err="1">
                <a:latin typeface="Aspira"/>
                <a:cs typeface="Aspira"/>
              </a:rPr>
              <a:t>shared</a:t>
            </a:r>
            <a:r>
              <a:rPr lang="da-DK" sz="2000" b="1" dirty="0">
                <a:latin typeface="Aspira"/>
                <a:cs typeface="Aspira"/>
              </a:rPr>
              <a:t>)</a:t>
            </a:r>
          </a:p>
          <a:p>
            <a:pPr lvl="1"/>
            <a:r>
              <a:rPr lang="en-US" sz="2000" dirty="0">
                <a:latin typeface="Aspira"/>
                <a:cs typeface="Aspira"/>
              </a:rPr>
              <a:t>Between</a:t>
            </a:r>
            <a:r>
              <a:rPr lang="da-DK" sz="2000" dirty="0">
                <a:latin typeface="Aspira"/>
                <a:cs typeface="Aspira"/>
              </a:rPr>
              <a:t> stops</a:t>
            </a:r>
          </a:p>
          <a:p>
            <a:pPr lvl="1"/>
            <a:r>
              <a:rPr lang="da-DK" sz="2000" dirty="0" err="1">
                <a:latin typeface="Aspira"/>
                <a:cs typeface="Aspira"/>
              </a:rPr>
              <a:t>Fixed</a:t>
            </a:r>
            <a:r>
              <a:rPr lang="da-DK" sz="2000" dirty="0">
                <a:latin typeface="Aspira"/>
                <a:cs typeface="Aspira"/>
              </a:rPr>
              <a:t> time </a:t>
            </a:r>
            <a:r>
              <a:rPr lang="da-DK" sz="2000" dirty="0" err="1">
                <a:latin typeface="Aspira"/>
                <a:cs typeface="Aspira"/>
              </a:rPr>
              <a:t>schedule</a:t>
            </a:r>
            <a:endParaRPr lang="da-DK" sz="2000" dirty="0">
              <a:latin typeface="Aspira"/>
              <a:cs typeface="Aspira"/>
            </a:endParaRPr>
          </a:p>
          <a:p>
            <a:pPr lvl="1"/>
            <a:r>
              <a:rPr lang="da-DK" sz="2000" dirty="0">
                <a:latin typeface="Aspira"/>
                <a:cs typeface="Aspira"/>
              </a:rPr>
              <a:t>Low </a:t>
            </a:r>
            <a:r>
              <a:rPr lang="da-DK" sz="2000" dirty="0" err="1">
                <a:latin typeface="Aspira"/>
                <a:cs typeface="Aspira"/>
              </a:rPr>
              <a:t>price</a:t>
            </a:r>
            <a:endParaRPr lang="da-DK" sz="2000" dirty="0">
              <a:latin typeface="Aspira"/>
              <a:cs typeface="Aspira"/>
            </a:endParaRPr>
          </a:p>
          <a:p>
            <a:pPr lvl="1"/>
            <a:endParaRPr lang="da-DK" sz="1400" dirty="0">
              <a:latin typeface="Aspira"/>
              <a:cs typeface="Aspir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53038-8C61-B146-8434-DA6BC8FADA41}"/>
              </a:ext>
            </a:extLst>
          </p:cNvPr>
          <p:cNvSpPr txBox="1"/>
          <p:nvPr/>
        </p:nvSpPr>
        <p:spPr>
          <a:xfrm>
            <a:off x="1523492" y="3969060"/>
            <a:ext cx="166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latin typeface="Aspira Medium" pitchFamily="2" charset="0"/>
              </a:rPr>
              <a:t>Public </a:t>
            </a:r>
            <a:r>
              <a:rPr lang="da-DK" sz="1600" dirty="0" err="1">
                <a:latin typeface="Aspira Medium" pitchFamily="2" charset="0"/>
              </a:rPr>
              <a:t>transportation</a:t>
            </a:r>
            <a:endParaRPr lang="da-DK" sz="1600" dirty="0">
              <a:latin typeface="Aspira Medium" pitchFamily="2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B5A66396-A555-CB48-96B7-6D3A4305B831}"/>
              </a:ext>
            </a:extLst>
          </p:cNvPr>
          <p:cNvSpPr/>
          <p:nvPr/>
        </p:nvSpPr>
        <p:spPr bwMode="auto">
          <a:xfrm>
            <a:off x="3855891" y="2038486"/>
            <a:ext cx="1077992" cy="706438"/>
          </a:xfrm>
          <a:prstGeom prst="cloud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1B162-CC4A-B943-8A4F-0DD476B0E806}"/>
              </a:ext>
            </a:extLst>
          </p:cNvPr>
          <p:cNvSpPr txBox="1"/>
          <p:nvPr/>
        </p:nvSpPr>
        <p:spPr>
          <a:xfrm>
            <a:off x="4106779" y="2249357"/>
            <a:ext cx="74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spira Medium" pitchFamily="2" charset="0"/>
              </a:rPr>
              <a:t>Taxi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144220-A1D2-EE47-B49B-F4A48F46591B}"/>
              </a:ext>
            </a:extLst>
          </p:cNvPr>
          <p:cNvSpPr txBox="1"/>
          <p:nvPr/>
        </p:nvSpPr>
        <p:spPr>
          <a:xfrm>
            <a:off x="1638326" y="5278528"/>
            <a:ext cx="1312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 err="1">
                <a:latin typeface="Aspira" pitchFamily="2" charset="0"/>
              </a:rPr>
              <a:t>Everyday</a:t>
            </a:r>
            <a:r>
              <a:rPr lang="da-DK" sz="1600" b="1" dirty="0">
                <a:latin typeface="Aspira" pitchFamily="2" charset="0"/>
              </a:rPr>
              <a:t>/ </a:t>
            </a:r>
            <a:r>
              <a:rPr lang="da-DK" sz="1600" b="1" dirty="0" err="1">
                <a:latin typeface="Aspira" pitchFamily="2" charset="0"/>
              </a:rPr>
              <a:t>consumer</a:t>
            </a:r>
            <a:endParaRPr lang="da-DK" sz="1600" b="1" dirty="0">
              <a:latin typeface="Aspir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8FA5D3-7199-984F-89C1-CE5DC04DAF9E}"/>
              </a:ext>
            </a:extLst>
          </p:cNvPr>
          <p:cNvSpPr txBox="1"/>
          <p:nvPr/>
        </p:nvSpPr>
        <p:spPr>
          <a:xfrm>
            <a:off x="3446789" y="5274927"/>
            <a:ext cx="19226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>
                <a:latin typeface="Aspira" pitchFamily="2" charset="0"/>
              </a:rPr>
              <a:t>Events / </a:t>
            </a:r>
          </a:p>
          <a:p>
            <a:pPr algn="ctr"/>
            <a:r>
              <a:rPr lang="da-DK" sz="1600" b="1" dirty="0">
                <a:latin typeface="Aspira" pitchFamily="2" charset="0"/>
              </a:rPr>
              <a:t>Business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1970B2-9E4F-5440-8E71-94EE1B4019FB}"/>
              </a:ext>
            </a:extLst>
          </p:cNvPr>
          <p:cNvSpPr/>
          <p:nvPr/>
        </p:nvSpPr>
        <p:spPr bwMode="auto">
          <a:xfrm>
            <a:off x="2820345" y="3526357"/>
            <a:ext cx="180000" cy="1800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78C85D-4382-344A-9657-BBAED478497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08207" y="2675347"/>
            <a:ext cx="928242" cy="80508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lg" len="lg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64911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FF73C-5F9F-604F-8BDF-C67FCF93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73" y="-11274"/>
            <a:ext cx="13132437" cy="686927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640ED5-370C-EB4E-B467-5E51C4393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631"/>
                    </a14:imgEffect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38"/>
          <a:stretch/>
        </p:blipFill>
        <p:spPr>
          <a:xfrm>
            <a:off x="233897" y="1676128"/>
            <a:ext cx="5747544" cy="1008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C9D73-3DA4-5941-9623-48BC4588C241}"/>
              </a:ext>
            </a:extLst>
          </p:cNvPr>
          <p:cNvSpPr txBox="1">
            <a:spLocks/>
          </p:cNvSpPr>
          <p:nvPr/>
        </p:nvSpPr>
        <p:spPr bwMode="auto">
          <a:xfrm>
            <a:off x="754185" y="485775"/>
            <a:ext cx="10972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Aspira Medium" pitchFamily="50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5pPr>
            <a:lvl6pPr marL="562722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6pPr>
            <a:lvl7pPr marL="1125444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7pPr>
            <a:lvl8pPr marL="1688165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8pPr>
            <a:lvl9pPr marL="2250887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9pPr>
          </a:lstStyle>
          <a:p>
            <a:pPr>
              <a:buClrTx/>
              <a:buFontTx/>
            </a:pPr>
            <a:r>
              <a:rPr lang="da-DK" b="0" kern="0" dirty="0" err="1"/>
              <a:t>Opportunity</a:t>
            </a:r>
            <a:r>
              <a:rPr lang="da-DK" b="0" kern="0" dirty="0"/>
              <a:t>: </a:t>
            </a:r>
            <a:r>
              <a:rPr lang="da-DK" b="0" kern="0" dirty="0" err="1"/>
              <a:t>early</a:t>
            </a:r>
            <a:r>
              <a:rPr lang="da-DK" b="0" kern="0" dirty="0"/>
              <a:t> morning </a:t>
            </a:r>
            <a:r>
              <a:rPr lang="da-DK" b="0" kern="0" dirty="0" err="1"/>
              <a:t>airport</a:t>
            </a:r>
            <a:r>
              <a:rPr lang="da-DK" b="0" kern="0" dirty="0"/>
              <a:t> (4:30)</a:t>
            </a:r>
            <a:endParaRPr lang="en-US" b="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DADC-6CEA-4345-A579-52A88BA354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56714"/>
          <a:stretch/>
        </p:blipFill>
        <p:spPr>
          <a:xfrm>
            <a:off x="9084332" y="1509422"/>
            <a:ext cx="2074973" cy="3810000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DC1B064-5E2D-1542-9E6E-B9C8E08BA5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4" y="3443528"/>
            <a:ext cx="3006018" cy="26551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E0E65696-1C9D-8248-930A-135421A26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64" y="6262340"/>
            <a:ext cx="10189132" cy="47917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dirty="0">
                <a:latin typeface="Aspira"/>
                <a:cs typeface="Aspira"/>
              </a:rPr>
              <a:t>Make the </a:t>
            </a:r>
            <a:r>
              <a:rPr lang="da-DK" sz="2400" dirty="0" err="1">
                <a:latin typeface="Aspira"/>
                <a:cs typeface="Aspira"/>
              </a:rPr>
              <a:t>only</a:t>
            </a:r>
            <a:r>
              <a:rPr lang="da-DK" sz="2400" dirty="0">
                <a:latin typeface="Aspira"/>
                <a:cs typeface="Aspira"/>
              </a:rPr>
              <a:t> alternative more </a:t>
            </a:r>
            <a:r>
              <a:rPr lang="da-DK" sz="2400" dirty="0" err="1">
                <a:latin typeface="Aspira"/>
                <a:cs typeface="Aspira"/>
              </a:rPr>
              <a:t>affordable</a:t>
            </a:r>
            <a:r>
              <a:rPr lang="da-DK" sz="2400" dirty="0">
                <a:latin typeface="Aspira"/>
                <a:cs typeface="Aspira"/>
              </a:rPr>
              <a:t> - </a:t>
            </a:r>
            <a:r>
              <a:rPr lang="da-DK" sz="2400" dirty="0" err="1">
                <a:latin typeface="Aspira"/>
                <a:cs typeface="Aspira"/>
              </a:rPr>
              <a:t>reach</a:t>
            </a:r>
            <a:r>
              <a:rPr lang="da-DK" sz="2400" dirty="0">
                <a:latin typeface="Aspira"/>
                <a:cs typeface="Aspira"/>
              </a:rPr>
              <a:t> new </a:t>
            </a:r>
            <a:r>
              <a:rPr lang="da-DK" sz="2400" dirty="0" err="1">
                <a:latin typeface="Aspira"/>
                <a:cs typeface="Aspira"/>
              </a:rPr>
              <a:t>customer</a:t>
            </a:r>
            <a:r>
              <a:rPr lang="da-DK" sz="2400" dirty="0">
                <a:latin typeface="Aspira"/>
                <a:cs typeface="Aspira"/>
              </a:rPr>
              <a:t> </a:t>
            </a:r>
            <a:r>
              <a:rPr lang="da-DK" sz="2400" dirty="0" err="1">
                <a:latin typeface="Aspira"/>
                <a:cs typeface="Aspira"/>
              </a:rPr>
              <a:t>groups</a:t>
            </a:r>
            <a:endParaRPr lang="da-DK" sz="2400" dirty="0">
              <a:latin typeface="Aspira"/>
              <a:cs typeface="Aspira"/>
            </a:endParaRPr>
          </a:p>
          <a:p>
            <a:pPr marL="562722" lvl="1" indent="0">
              <a:buNone/>
            </a:pPr>
            <a:endParaRPr lang="da-DK" sz="2400" dirty="0">
              <a:latin typeface="Aspira"/>
              <a:cs typeface="Aspira"/>
            </a:endParaRPr>
          </a:p>
          <a:p>
            <a:pPr lvl="1"/>
            <a:endParaRPr lang="da-DK" sz="2400" dirty="0">
              <a:latin typeface="Aspira"/>
              <a:cs typeface="Aspi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C3107-38D7-834C-82CF-F294717C70B7}"/>
              </a:ext>
            </a:extLst>
          </p:cNvPr>
          <p:cNvSpPr txBox="1"/>
          <p:nvPr/>
        </p:nvSpPr>
        <p:spPr>
          <a:xfrm>
            <a:off x="3551816" y="4196290"/>
            <a:ext cx="26040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K" sz="1200" dirty="0"/>
              <a:t>From 30 minutes </a:t>
            </a:r>
            <a:r>
              <a:rPr lang="en-GB" sz="1200" dirty="0"/>
              <a:t>to an hour</a:t>
            </a:r>
            <a:endParaRPr lang="en-DK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3315D-01AE-2C42-BF03-2F3B01E7234C}"/>
              </a:ext>
            </a:extLst>
          </p:cNvPr>
          <p:cNvSpPr txBox="1"/>
          <p:nvPr/>
        </p:nvSpPr>
        <p:spPr>
          <a:xfrm>
            <a:off x="3551816" y="4952316"/>
            <a:ext cx="42124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K" sz="1200" dirty="0"/>
              <a:t>Significant (30%) price reduction of on-demand</a:t>
            </a:r>
          </a:p>
        </p:txBody>
      </p:sp>
    </p:spTree>
    <p:extLst>
      <p:ext uri="{BB962C8B-B14F-4D97-AF65-F5344CB8AC3E}">
        <p14:creationId xmlns:p14="http://schemas.microsoft.com/office/powerpoint/2010/main" val="3927028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FF73C-5F9F-604F-8BDF-C67FCF93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73" y="-11274"/>
            <a:ext cx="13132437" cy="686927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640ED5-370C-EB4E-B467-5E51C4393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631"/>
                    </a14:imgEffect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38"/>
          <a:stretch/>
        </p:blipFill>
        <p:spPr>
          <a:xfrm>
            <a:off x="456839" y="1669218"/>
            <a:ext cx="5747544" cy="1008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C9D73-3DA4-5941-9623-48BC4588C241}"/>
              </a:ext>
            </a:extLst>
          </p:cNvPr>
          <p:cNvSpPr txBox="1">
            <a:spLocks/>
          </p:cNvSpPr>
          <p:nvPr/>
        </p:nvSpPr>
        <p:spPr bwMode="auto">
          <a:xfrm>
            <a:off x="754184" y="485775"/>
            <a:ext cx="1121046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Aspira Medium" pitchFamily="50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5pPr>
            <a:lvl6pPr marL="562722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6pPr>
            <a:lvl7pPr marL="1125444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7pPr>
            <a:lvl8pPr marL="1688165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8pPr>
            <a:lvl9pPr marL="2250887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9pPr>
          </a:lstStyle>
          <a:p>
            <a:pPr>
              <a:buClrTx/>
              <a:buFontTx/>
            </a:pPr>
            <a:r>
              <a:rPr lang="da-DK" b="0" kern="0" dirty="0" err="1"/>
              <a:t>Opportunity</a:t>
            </a:r>
            <a:r>
              <a:rPr lang="da-DK" b="0" kern="0" dirty="0"/>
              <a:t>: morning </a:t>
            </a:r>
            <a:r>
              <a:rPr lang="da-DK" b="0" kern="0" dirty="0" err="1"/>
              <a:t>convenience</a:t>
            </a:r>
            <a:r>
              <a:rPr lang="da-DK" b="0" kern="0" dirty="0"/>
              <a:t> (6:30)</a:t>
            </a:r>
            <a:endParaRPr lang="en-US" b="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90DCD-3A75-534C-B451-A1DD8E2B53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r="57678"/>
          <a:stretch/>
        </p:blipFill>
        <p:spPr>
          <a:xfrm>
            <a:off x="9228348" y="1326492"/>
            <a:ext cx="2073823" cy="3918843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F8FEBE04-231D-CE49-A57E-A69E633D3D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9" y="2924060"/>
            <a:ext cx="2898006" cy="25597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B32A80C2-1520-F04D-8EDE-1B0C4298ADCB}"/>
              </a:ext>
            </a:extLst>
          </p:cNvPr>
          <p:cNvSpPr txBox="1">
            <a:spLocks/>
          </p:cNvSpPr>
          <p:nvPr/>
        </p:nvSpPr>
        <p:spPr bwMode="auto">
          <a:xfrm>
            <a:off x="451531" y="5949436"/>
            <a:ext cx="11210467" cy="4429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a-DK" sz="2400" kern="0" dirty="0">
                <a:latin typeface="Aspira"/>
                <a:cs typeface="Aspira"/>
              </a:rPr>
              <a:t>More </a:t>
            </a:r>
            <a:r>
              <a:rPr lang="da-DK" sz="2400" kern="0" dirty="0" err="1">
                <a:latin typeface="Aspira"/>
                <a:cs typeface="Aspira"/>
              </a:rPr>
              <a:t>convenient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than</a:t>
            </a:r>
            <a:r>
              <a:rPr lang="da-DK" sz="2400" kern="0" dirty="0">
                <a:latin typeface="Aspira"/>
                <a:cs typeface="Aspira"/>
              </a:rPr>
              <a:t> public </a:t>
            </a:r>
            <a:r>
              <a:rPr lang="da-DK" sz="2400" kern="0" dirty="0" err="1">
                <a:latin typeface="Aspira"/>
                <a:cs typeface="Aspira"/>
              </a:rPr>
              <a:t>transportation</a:t>
            </a:r>
            <a:r>
              <a:rPr lang="da-DK" sz="2400" kern="0" dirty="0">
                <a:latin typeface="Aspira"/>
                <a:cs typeface="Aspira"/>
              </a:rPr>
              <a:t> - </a:t>
            </a:r>
            <a:r>
              <a:rPr lang="da-DK" sz="2400" kern="0" dirty="0" err="1">
                <a:latin typeface="Aspira"/>
                <a:cs typeface="Aspira"/>
              </a:rPr>
              <a:t>lower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price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than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traditional</a:t>
            </a:r>
            <a:r>
              <a:rPr lang="da-DK" sz="2400" kern="0" dirty="0">
                <a:latin typeface="Aspira"/>
                <a:cs typeface="Aspira"/>
              </a:rPr>
              <a:t> taxi?</a:t>
            </a:r>
          </a:p>
          <a:p>
            <a:pPr marL="562722" lvl="1" indent="0" algn="ctr">
              <a:buNone/>
            </a:pPr>
            <a:endParaRPr lang="da-DK" sz="2400" kern="0" dirty="0">
              <a:latin typeface="Aspira"/>
              <a:cs typeface="Aspir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08AD0-EEB3-4841-B0A5-AAD08FDE8703}"/>
              </a:ext>
            </a:extLst>
          </p:cNvPr>
          <p:cNvSpPr txBox="1"/>
          <p:nvPr/>
        </p:nvSpPr>
        <p:spPr>
          <a:xfrm>
            <a:off x="3503712" y="3620885"/>
            <a:ext cx="3377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dirty="0"/>
              <a:t>Time </a:t>
            </a:r>
            <a:r>
              <a:rPr lang="da-DK" sz="1200" dirty="0" err="1"/>
              <a:t>comparable</a:t>
            </a:r>
            <a:r>
              <a:rPr lang="da-DK" sz="1200" dirty="0"/>
              <a:t> to public transport but more </a:t>
            </a:r>
            <a:r>
              <a:rPr lang="da-DK" sz="1200" dirty="0" err="1"/>
              <a:t>conveniet</a:t>
            </a:r>
            <a:r>
              <a:rPr lang="da-DK" sz="1200" dirty="0"/>
              <a:t> with </a:t>
            </a:r>
            <a:r>
              <a:rPr lang="da-DK" sz="1200" dirty="0" err="1"/>
              <a:t>no</a:t>
            </a:r>
            <a:r>
              <a:rPr lang="da-DK" sz="1200" dirty="0"/>
              <a:t> </a:t>
            </a:r>
            <a:r>
              <a:rPr lang="da-DK" sz="1200" dirty="0" err="1"/>
              <a:t>changing</a:t>
            </a:r>
            <a:endParaRPr lang="en-DK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C8F59-06B6-4647-A18F-F3192E305798}"/>
              </a:ext>
            </a:extLst>
          </p:cNvPr>
          <p:cNvSpPr txBox="1"/>
          <p:nvPr/>
        </p:nvSpPr>
        <p:spPr>
          <a:xfrm>
            <a:off x="3503712" y="4387188"/>
            <a:ext cx="33771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dirty="0"/>
              <a:t>Price </a:t>
            </a:r>
            <a:r>
              <a:rPr lang="da-DK" sz="1200" dirty="0" err="1"/>
              <a:t>comparable</a:t>
            </a:r>
            <a:r>
              <a:rPr lang="da-DK" sz="1200" dirty="0"/>
              <a:t> to public </a:t>
            </a:r>
            <a:r>
              <a:rPr lang="da-DK" sz="1200" dirty="0" err="1"/>
              <a:t>transportation</a:t>
            </a:r>
            <a:endParaRPr lang="en-DK" sz="1200" dirty="0"/>
          </a:p>
        </p:txBody>
      </p:sp>
    </p:spTree>
    <p:extLst>
      <p:ext uri="{BB962C8B-B14F-4D97-AF65-F5344CB8AC3E}">
        <p14:creationId xmlns:p14="http://schemas.microsoft.com/office/powerpoint/2010/main" val="305400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FF73C-5F9F-604F-8BDF-C67FCF93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73" y="21516"/>
            <a:ext cx="13132437" cy="6803694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72F739-763C-9E47-B211-3612875F95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12"/>
          <a:stretch/>
        </p:blipFill>
        <p:spPr>
          <a:xfrm>
            <a:off x="7068108" y="1497057"/>
            <a:ext cx="5417294" cy="16744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E457A2-2CFE-5247-8F5D-3EEE3616B6CB}"/>
              </a:ext>
            </a:extLst>
          </p:cNvPr>
          <p:cNvSpPr txBox="1">
            <a:spLocks/>
          </p:cNvSpPr>
          <p:nvPr/>
        </p:nvSpPr>
        <p:spPr bwMode="auto">
          <a:xfrm>
            <a:off x="754185" y="485775"/>
            <a:ext cx="10972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Aspira Medium" pitchFamily="50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5pPr>
            <a:lvl6pPr marL="562722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6pPr>
            <a:lvl7pPr marL="1125444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7pPr>
            <a:lvl8pPr marL="1688165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8pPr>
            <a:lvl9pPr marL="2250887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9pPr>
          </a:lstStyle>
          <a:p>
            <a:pPr>
              <a:buClrTx/>
              <a:buFontTx/>
            </a:pPr>
            <a:r>
              <a:rPr lang="da-DK" b="0" kern="0" dirty="0" err="1"/>
              <a:t>Opportunity</a:t>
            </a:r>
            <a:r>
              <a:rPr lang="da-DK" b="0" kern="0" dirty="0"/>
              <a:t>: short city center trips</a:t>
            </a: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27873392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E66EC10-5A8C-0144-A723-48B2FBAA0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756" y="0"/>
            <a:ext cx="1421152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A12A46-C9AA-5F4A-A8E8-70DAAEA5D878}"/>
              </a:ext>
            </a:extLst>
          </p:cNvPr>
          <p:cNvSpPr txBox="1"/>
          <p:nvPr/>
        </p:nvSpPr>
        <p:spPr>
          <a:xfrm>
            <a:off x="1005306" y="5574722"/>
            <a:ext cx="54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spira Medium" pitchFamily="2" charset="0"/>
              </a:rPr>
              <a:t>Tog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8EDBA1-00E2-6849-BA28-27EF07142054}"/>
              </a:ext>
            </a:extLst>
          </p:cNvPr>
          <p:cNvSpPr txBox="1"/>
          <p:nvPr/>
        </p:nvSpPr>
        <p:spPr>
          <a:xfrm>
            <a:off x="843482" y="5142674"/>
            <a:ext cx="518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spira Medium" pitchFamily="2" charset="0"/>
              </a:rPr>
              <a:t>Bus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C7D0D9-B8BD-064D-A649-DD4E39D02C0E}"/>
              </a:ext>
            </a:extLst>
          </p:cNvPr>
          <p:cNvSpPr txBox="1"/>
          <p:nvPr/>
        </p:nvSpPr>
        <p:spPr>
          <a:xfrm>
            <a:off x="1203522" y="5286690"/>
            <a:ext cx="74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spira Medium" pitchFamily="2" charset="0"/>
              </a:rPr>
              <a:t>Metro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B5C811-7E3F-0F42-A540-469691E54F68}"/>
              </a:ext>
            </a:extLst>
          </p:cNvPr>
          <p:cNvSpPr txBox="1">
            <a:spLocks/>
          </p:cNvSpPr>
          <p:nvPr/>
        </p:nvSpPr>
        <p:spPr bwMode="auto">
          <a:xfrm>
            <a:off x="754185" y="485775"/>
            <a:ext cx="10972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Aspira Medium" pitchFamily="50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5pPr>
            <a:lvl6pPr marL="562722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6pPr>
            <a:lvl7pPr marL="1125444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7pPr>
            <a:lvl8pPr marL="1688165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8pPr>
            <a:lvl9pPr marL="2250887" algn="l" rtl="0" fontAlgn="base">
              <a:spcBef>
                <a:spcPct val="0"/>
              </a:spcBef>
              <a:spcAft>
                <a:spcPct val="0"/>
              </a:spcAft>
              <a:defRPr sz="3939" b="1">
                <a:solidFill>
                  <a:srgbClr val="BA2A12"/>
                </a:solidFill>
                <a:latin typeface="Verdana" pitchFamily="34" charset="0"/>
              </a:defRPr>
            </a:lvl9pPr>
          </a:lstStyle>
          <a:p>
            <a:pPr>
              <a:buClrTx/>
              <a:buFontTx/>
            </a:pPr>
            <a:r>
              <a:rPr lang="da-DK" b="0" kern="0" dirty="0" err="1"/>
              <a:t>Opportunity</a:t>
            </a:r>
            <a:r>
              <a:rPr lang="da-DK" b="0" kern="0" dirty="0"/>
              <a:t>: short city center trips</a:t>
            </a:r>
            <a:endParaRPr lang="en-US" b="0" kern="0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C9E2F7-1066-8C4D-BE1D-B33E0D3A4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12"/>
          <a:stretch/>
        </p:blipFill>
        <p:spPr>
          <a:xfrm>
            <a:off x="7068108" y="1497057"/>
            <a:ext cx="5417294" cy="1674436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7A29A5E2-9923-F246-A8B2-8A350A6A7AC3}"/>
              </a:ext>
            </a:extLst>
          </p:cNvPr>
          <p:cNvSpPr txBox="1">
            <a:spLocks/>
          </p:cNvSpPr>
          <p:nvPr/>
        </p:nvSpPr>
        <p:spPr bwMode="auto">
          <a:xfrm>
            <a:off x="451531" y="5949436"/>
            <a:ext cx="11210467" cy="4429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a-DK" sz="2400" kern="0" dirty="0">
                <a:latin typeface="Aspira"/>
                <a:cs typeface="Aspira"/>
              </a:rPr>
              <a:t>More </a:t>
            </a:r>
            <a:r>
              <a:rPr lang="da-DK" sz="2400" kern="0" dirty="0" err="1">
                <a:latin typeface="Aspira"/>
                <a:cs typeface="Aspira"/>
              </a:rPr>
              <a:t>convenient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than</a:t>
            </a:r>
            <a:r>
              <a:rPr lang="da-DK" sz="2400" kern="0" dirty="0">
                <a:latin typeface="Aspira"/>
                <a:cs typeface="Aspira"/>
              </a:rPr>
              <a:t> public </a:t>
            </a:r>
            <a:r>
              <a:rPr lang="da-DK" sz="2400" kern="0" dirty="0" err="1">
                <a:latin typeface="Aspira"/>
                <a:cs typeface="Aspira"/>
              </a:rPr>
              <a:t>transportation</a:t>
            </a:r>
            <a:r>
              <a:rPr lang="da-DK" sz="2400" kern="0" dirty="0">
                <a:latin typeface="Aspira"/>
                <a:cs typeface="Aspira"/>
              </a:rPr>
              <a:t> - </a:t>
            </a:r>
            <a:r>
              <a:rPr lang="da-DK" sz="2400" kern="0" dirty="0" err="1">
                <a:latin typeface="Aspira"/>
                <a:cs typeface="Aspira"/>
              </a:rPr>
              <a:t>lower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price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than</a:t>
            </a:r>
            <a:r>
              <a:rPr lang="da-DK" sz="2400" kern="0" dirty="0">
                <a:latin typeface="Aspira"/>
                <a:cs typeface="Aspira"/>
              </a:rPr>
              <a:t> </a:t>
            </a:r>
            <a:r>
              <a:rPr lang="da-DK" sz="2400" kern="0" dirty="0" err="1">
                <a:latin typeface="Aspira"/>
                <a:cs typeface="Aspira"/>
              </a:rPr>
              <a:t>traditional</a:t>
            </a:r>
            <a:r>
              <a:rPr lang="da-DK" sz="2400" kern="0" dirty="0">
                <a:latin typeface="Aspira"/>
                <a:cs typeface="Aspira"/>
              </a:rPr>
              <a:t> taxi?</a:t>
            </a:r>
          </a:p>
          <a:p>
            <a:pPr marL="562722" lvl="1" indent="0" algn="ctr">
              <a:buNone/>
            </a:pPr>
            <a:endParaRPr lang="da-DK" sz="2400" kern="0" dirty="0">
              <a:latin typeface="Aspira"/>
              <a:cs typeface="Aspira"/>
            </a:endParaRPr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EEA0FC51-EEE0-5546-AED9-7C6B6EE34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9" y="2924060"/>
            <a:ext cx="2898006" cy="25597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4728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D24FD05-AC55-7D45-96EC-B4D815DA8B15}"/>
              </a:ext>
            </a:extLst>
          </p:cNvPr>
          <p:cNvSpPr txBox="1">
            <a:spLocks/>
          </p:cNvSpPr>
          <p:nvPr/>
        </p:nvSpPr>
        <p:spPr bwMode="auto">
          <a:xfrm>
            <a:off x="584323" y="1039813"/>
            <a:ext cx="10892693" cy="5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6804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69526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32248" indent="-28136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46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94970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6pPr>
            <a:lvl7pPr marL="3657691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7pPr>
            <a:lvl8pPr marL="4220413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8pPr>
            <a:lvl9pPr marL="4783135" indent="-281361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969">
                <a:solidFill>
                  <a:schemeClr val="tx1"/>
                </a:solidFill>
                <a:latin typeface="+mn-lt"/>
              </a:defRPr>
            </a:lvl9pPr>
          </a:lstStyle>
          <a:p>
            <a:pPr marL="70341" indent="0">
              <a:buNone/>
            </a:pPr>
            <a:endParaRPr lang="da-DK" sz="2400" kern="0" dirty="0">
              <a:latin typeface="Aspira"/>
              <a:cs typeface="Aspira"/>
            </a:endParaRPr>
          </a:p>
          <a:p>
            <a:pPr marL="0" indent="0">
              <a:buNone/>
            </a:pPr>
            <a:r>
              <a:rPr lang="da-DK" sz="2400" b="1" kern="0" dirty="0" err="1">
                <a:latin typeface="Aspira" pitchFamily="2" charset="0"/>
              </a:rPr>
              <a:t>We</a:t>
            </a:r>
            <a:r>
              <a:rPr lang="da-DK" sz="2400" b="1" kern="0" dirty="0">
                <a:latin typeface="Aspira" pitchFamily="2" charset="0"/>
              </a:rPr>
              <a:t> </a:t>
            </a:r>
            <a:r>
              <a:rPr lang="da-DK" sz="2400" b="1" kern="0" dirty="0" err="1">
                <a:latin typeface="Aspira" pitchFamily="2" charset="0"/>
              </a:rPr>
              <a:t>could</a:t>
            </a:r>
            <a:r>
              <a:rPr lang="da-DK" sz="2400" b="1" kern="0" dirty="0">
                <a:latin typeface="Aspira" pitchFamily="2" charset="0"/>
              </a:rPr>
              <a:t> look at </a:t>
            </a:r>
            <a:r>
              <a:rPr lang="da-DK" sz="2400" b="1" kern="0" dirty="0" err="1">
                <a:latin typeface="Aspira" pitchFamily="2" charset="0"/>
              </a:rPr>
              <a:t>many</a:t>
            </a:r>
            <a:r>
              <a:rPr lang="da-DK" sz="2400" b="1" kern="0" dirty="0">
                <a:latin typeface="Aspira" pitchFamily="2" charset="0"/>
              </a:rPr>
              <a:t> more </a:t>
            </a:r>
            <a:r>
              <a:rPr lang="da-DK" sz="2400" b="1" kern="0" dirty="0" err="1">
                <a:latin typeface="Aspira" pitchFamily="2" charset="0"/>
              </a:rPr>
              <a:t>examples</a:t>
            </a:r>
            <a:endParaRPr lang="da-DK" sz="2400" b="1" kern="0" dirty="0">
              <a:latin typeface="Aspira" pitchFamily="2" charset="0"/>
            </a:endParaRPr>
          </a:p>
          <a:p>
            <a:r>
              <a:rPr lang="da-DK" kern="0" dirty="0"/>
              <a:t>Central station</a:t>
            </a:r>
          </a:p>
          <a:p>
            <a:r>
              <a:rPr lang="da-DK" kern="0" dirty="0"/>
              <a:t>Events (koncerts and sport)</a:t>
            </a:r>
          </a:p>
          <a:p>
            <a:r>
              <a:rPr lang="da-DK" kern="0" dirty="0"/>
              <a:t>Weekend </a:t>
            </a:r>
            <a:r>
              <a:rPr lang="da-DK" kern="0" dirty="0" err="1"/>
              <a:t>nights</a:t>
            </a:r>
            <a:endParaRPr lang="da-DK" kern="0" dirty="0"/>
          </a:p>
          <a:p>
            <a:r>
              <a:rPr lang="da-DK" kern="0" dirty="0" err="1"/>
              <a:t>Ridesharing</a:t>
            </a:r>
            <a:r>
              <a:rPr lang="da-DK" kern="0" dirty="0"/>
              <a:t> in </a:t>
            </a:r>
            <a:r>
              <a:rPr lang="da-DK" kern="0" dirty="0" err="1"/>
              <a:t>companies</a:t>
            </a:r>
            <a:endParaRPr lang="da-DK" kern="0" dirty="0"/>
          </a:p>
          <a:p>
            <a:r>
              <a:rPr lang="da-DK" kern="0" dirty="0"/>
              <a:t>Hotel </a:t>
            </a:r>
            <a:r>
              <a:rPr lang="da-DK" kern="0" dirty="0" err="1"/>
              <a:t>shuttle</a:t>
            </a:r>
            <a:endParaRPr lang="da-DK" kern="0" dirty="0"/>
          </a:p>
          <a:p>
            <a:endParaRPr lang="da-DK" kern="0" dirty="0"/>
          </a:p>
          <a:p>
            <a:endParaRPr lang="da-DK" kern="0" dirty="0"/>
          </a:p>
          <a:p>
            <a:pPr marL="0" indent="0">
              <a:buNone/>
            </a:pPr>
            <a:r>
              <a:rPr lang="da-DK" b="1" kern="0" dirty="0"/>
              <a:t>… </a:t>
            </a:r>
            <a:r>
              <a:rPr lang="da-DK" b="1" kern="0" dirty="0" err="1"/>
              <a:t>we</a:t>
            </a:r>
            <a:r>
              <a:rPr lang="da-DK" b="1" kern="0" dirty="0"/>
              <a:t> </a:t>
            </a:r>
            <a:r>
              <a:rPr lang="da-DK" b="1" kern="0" dirty="0" err="1"/>
              <a:t>need</a:t>
            </a:r>
            <a:r>
              <a:rPr lang="da-DK" b="1" kern="0" dirty="0"/>
              <a:t> to start </a:t>
            </a:r>
            <a:r>
              <a:rPr lang="da-DK" b="1" kern="0" dirty="0" err="1"/>
              <a:t>learning</a:t>
            </a:r>
            <a:r>
              <a:rPr lang="da-DK" b="1" kern="0" dirty="0"/>
              <a:t> </a:t>
            </a:r>
            <a:r>
              <a:rPr lang="da-DK" b="1" kern="0" dirty="0" err="1"/>
              <a:t>about</a:t>
            </a:r>
            <a:r>
              <a:rPr lang="da-DK" b="1" kern="0" dirty="0"/>
              <a:t> </a:t>
            </a:r>
            <a:r>
              <a:rPr lang="da-DK" b="1" kern="0" dirty="0" err="1"/>
              <a:t>customer</a:t>
            </a:r>
            <a:r>
              <a:rPr lang="da-DK" b="1" kern="0" dirty="0"/>
              <a:t> </a:t>
            </a:r>
            <a:r>
              <a:rPr lang="da-DK" b="1" kern="0" dirty="0" err="1"/>
              <a:t>needs</a:t>
            </a:r>
            <a:r>
              <a:rPr lang="da-DK" b="1" kern="0" dirty="0"/>
              <a:t>. </a:t>
            </a:r>
          </a:p>
          <a:p>
            <a:pPr marL="0" indent="0">
              <a:buNone/>
            </a:pPr>
            <a:endParaRPr lang="da-DK" b="1" kern="0" dirty="0"/>
          </a:p>
          <a:p>
            <a:pPr marL="0" indent="0">
              <a:buNone/>
            </a:pPr>
            <a:r>
              <a:rPr lang="da-DK" b="1" kern="0" dirty="0"/>
              <a:t>How do </a:t>
            </a:r>
            <a:r>
              <a:rPr lang="da-DK" b="1" kern="0" dirty="0" err="1"/>
              <a:t>we</a:t>
            </a:r>
            <a:r>
              <a:rPr lang="da-DK" b="1" kern="0" dirty="0"/>
              <a:t> </a:t>
            </a:r>
            <a:r>
              <a:rPr lang="da-DK" b="1" kern="0" dirty="0" err="1"/>
              <a:t>get</a:t>
            </a:r>
            <a:r>
              <a:rPr lang="da-DK" b="1" kern="0" dirty="0"/>
              <a:t> </a:t>
            </a:r>
            <a:r>
              <a:rPr lang="da-DK" b="1" kern="0" dirty="0" err="1"/>
              <a:t>started</a:t>
            </a:r>
            <a:r>
              <a:rPr lang="da-DK" b="1" kern="0" dirty="0"/>
              <a:t>?</a:t>
            </a:r>
          </a:p>
          <a:p>
            <a:endParaRPr lang="da-DK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 err="1"/>
              <a:t>Many</a:t>
            </a:r>
            <a:r>
              <a:rPr lang="da-DK" b="0" dirty="0"/>
              <a:t> more </a:t>
            </a:r>
            <a:r>
              <a:rPr lang="da-DK" b="0" dirty="0" err="1"/>
              <a:t>examples</a:t>
            </a:r>
            <a:r>
              <a:rPr lang="da-DK" b="0" dirty="0"/>
              <a:t> </a:t>
            </a:r>
            <a:r>
              <a:rPr lang="da-DK" b="0" dirty="0" err="1"/>
              <a:t>we</a:t>
            </a:r>
            <a:r>
              <a:rPr lang="da-DK" b="0" dirty="0"/>
              <a:t> </a:t>
            </a:r>
            <a:r>
              <a:rPr lang="da-DK" b="0" dirty="0" err="1"/>
              <a:t>are</a:t>
            </a:r>
            <a:r>
              <a:rPr lang="da-DK" b="0" dirty="0"/>
              <a:t> </a:t>
            </a:r>
            <a:r>
              <a:rPr lang="da-DK" b="0" dirty="0" err="1"/>
              <a:t>looking</a:t>
            </a:r>
            <a:r>
              <a:rPr lang="da-DK" b="0" dirty="0"/>
              <a:t> at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20197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513F2DC-B3EB-4146-85D8-21891A187DF5}"/>
              </a:ext>
            </a:extLst>
          </p:cNvPr>
          <p:cNvSpPr/>
          <p:nvPr/>
        </p:nvSpPr>
        <p:spPr bwMode="auto">
          <a:xfrm>
            <a:off x="3247470" y="4731906"/>
            <a:ext cx="7169010" cy="194630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en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FD31B3-B720-8C44-86D0-F34D3B77C7FE}"/>
              </a:ext>
            </a:extLst>
          </p:cNvPr>
          <p:cNvSpPr/>
          <p:nvPr/>
        </p:nvSpPr>
        <p:spPr bwMode="auto">
          <a:xfrm>
            <a:off x="1498723" y="4731906"/>
            <a:ext cx="1648938" cy="194630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en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/>
              <a:t>Platform for (</a:t>
            </a:r>
            <a:r>
              <a:rPr lang="da-DK" b="0" dirty="0" err="1"/>
              <a:t>experimenting</a:t>
            </a:r>
            <a:r>
              <a:rPr lang="da-DK" b="0" dirty="0"/>
              <a:t> with) </a:t>
            </a:r>
            <a:r>
              <a:rPr lang="da-DK" b="0" dirty="0" err="1"/>
              <a:t>ridesharing</a:t>
            </a:r>
            <a:endParaRPr lang="en-US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CD99D-5AA4-8648-9C3A-1005CE748BEA}"/>
              </a:ext>
            </a:extLst>
          </p:cNvPr>
          <p:cNvSpPr txBox="1"/>
          <p:nvPr/>
        </p:nvSpPr>
        <p:spPr>
          <a:xfrm>
            <a:off x="7292347" y="5384598"/>
            <a:ext cx="14146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pira" pitchFamily="2" charset="0"/>
              </a:rPr>
              <a:t>Traffic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F2D75-76CB-3B4F-A593-4A13F18BF8E8}"/>
              </a:ext>
            </a:extLst>
          </p:cNvPr>
          <p:cNvSpPr txBox="1"/>
          <p:nvPr/>
        </p:nvSpPr>
        <p:spPr>
          <a:xfrm>
            <a:off x="9208427" y="5507708"/>
            <a:ext cx="105545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pira" pitchFamily="2" charset="0"/>
              </a:rPr>
              <a:t>Car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3BCABC-5768-5A49-A068-F7E89CB77923}"/>
              </a:ext>
            </a:extLst>
          </p:cNvPr>
          <p:cNvCxnSpPr>
            <a:cxnSpLocks/>
          </p:cNvCxnSpPr>
          <p:nvPr/>
        </p:nvCxnSpPr>
        <p:spPr bwMode="auto">
          <a:xfrm flipV="1">
            <a:off x="8707004" y="5676985"/>
            <a:ext cx="501423" cy="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29B195-7CAF-254D-8A13-E622D5F6C02A}"/>
              </a:ext>
            </a:extLst>
          </p:cNvPr>
          <p:cNvCxnSpPr>
            <a:cxnSpLocks/>
          </p:cNvCxnSpPr>
          <p:nvPr/>
        </p:nvCxnSpPr>
        <p:spPr bwMode="auto">
          <a:xfrm>
            <a:off x="2862600" y="5676985"/>
            <a:ext cx="2652524" cy="280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9C4CC0C-4934-274C-A0F1-84336996631E}"/>
              </a:ext>
            </a:extLst>
          </p:cNvPr>
          <p:cNvSpPr/>
          <p:nvPr/>
        </p:nvSpPr>
        <p:spPr bwMode="auto">
          <a:xfrm>
            <a:off x="3481750" y="4941581"/>
            <a:ext cx="1414658" cy="141465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7F6B9-EEC4-A944-BCCD-B834A8819EBF}"/>
              </a:ext>
            </a:extLst>
          </p:cNvPr>
          <p:cNvSpPr txBox="1"/>
          <p:nvPr/>
        </p:nvSpPr>
        <p:spPr>
          <a:xfrm>
            <a:off x="3426892" y="5430764"/>
            <a:ext cx="1536171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spira" pitchFamily="2" charset="0"/>
              </a:rPr>
              <a:t>Engine for ride planning</a:t>
            </a:r>
          </a:p>
        </p:txBody>
      </p:sp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E9D67667-6EE3-F34E-8B50-933D44C76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51" y="5132103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669581-3B7D-CD49-832F-1A6B0B9566B2}"/>
              </a:ext>
            </a:extLst>
          </p:cNvPr>
          <p:cNvSpPr txBox="1"/>
          <p:nvPr/>
        </p:nvSpPr>
        <p:spPr>
          <a:xfrm>
            <a:off x="227348" y="6046503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Taxikunde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8D2B52A-0DAF-044B-B6BB-41258B75C6FA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rot="5400000">
            <a:off x="1404659" y="5708266"/>
            <a:ext cx="701998" cy="977990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C8D709-3A66-B04E-B14A-E2EB473CE491}"/>
              </a:ext>
            </a:extLst>
          </p:cNvPr>
          <p:cNvSpPr txBox="1"/>
          <p:nvPr/>
        </p:nvSpPr>
        <p:spPr>
          <a:xfrm>
            <a:off x="5515124" y="5507708"/>
            <a:ext cx="11837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pira" pitchFamily="2" charset="0"/>
              </a:rPr>
              <a:t>Trips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BA36C7-C048-1B4F-9FA7-930B79AF26D4}"/>
              </a:ext>
            </a:extLst>
          </p:cNvPr>
          <p:cNvCxnSpPr>
            <a:cxnSpLocks/>
          </p:cNvCxnSpPr>
          <p:nvPr/>
        </p:nvCxnSpPr>
        <p:spPr bwMode="auto">
          <a:xfrm>
            <a:off x="6723843" y="5676985"/>
            <a:ext cx="56850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D2705A-0CD2-F84B-A250-686C54841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4" y="1444903"/>
            <a:ext cx="1648938" cy="2932911"/>
          </a:xfrm>
          <a:prstGeom prst="rect">
            <a:avLst/>
          </a:prstGeom>
        </p:spPr>
      </p:pic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C0DA0EC4-5FE7-8043-BCB6-D68C43C30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7" y="1280290"/>
            <a:ext cx="5102000" cy="3188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2335E-B4B4-A945-A505-71E565387892}"/>
              </a:ext>
            </a:extLst>
          </p:cNvPr>
          <p:cNvSpPr txBox="1"/>
          <p:nvPr/>
        </p:nvSpPr>
        <p:spPr>
          <a:xfrm>
            <a:off x="1626706" y="5507708"/>
            <a:ext cx="12358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spira" pitchFamily="2" charset="0"/>
              </a:rPr>
              <a:t>Taxifix</a:t>
            </a:r>
            <a:endParaRPr lang="en-US" sz="1600" dirty="0">
              <a:latin typeface="Aspira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B2110-E86D-0D42-83C8-119ED4A17CA6}"/>
              </a:ext>
            </a:extLst>
          </p:cNvPr>
          <p:cNvSpPr txBox="1"/>
          <p:nvPr/>
        </p:nvSpPr>
        <p:spPr>
          <a:xfrm>
            <a:off x="2004992" y="2272267"/>
            <a:ext cx="243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800" dirty="0">
                <a:latin typeface="Aspira" pitchFamily="2" charset="0"/>
              </a:rPr>
              <a:t>Ridesharing offered in a mobile booking application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4B357B-8623-2349-AF85-547558A596D1}"/>
              </a:ext>
            </a:extLst>
          </p:cNvPr>
          <p:cNvSpPr txBox="1"/>
          <p:nvPr/>
        </p:nvSpPr>
        <p:spPr>
          <a:xfrm>
            <a:off x="9684950" y="2172694"/>
            <a:ext cx="2434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800" dirty="0">
                <a:latin typeface="Aspira" pitchFamily="2" charset="0"/>
              </a:rPr>
              <a:t>Fully automated planning of ridesharing and communication with cars</a:t>
            </a:r>
          </a:p>
        </p:txBody>
      </p:sp>
    </p:spTree>
    <p:extLst>
      <p:ext uri="{BB962C8B-B14F-4D97-AF65-F5344CB8AC3E}">
        <p14:creationId xmlns:p14="http://schemas.microsoft.com/office/powerpoint/2010/main" val="1887617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7" grpId="0"/>
      <p:bldP spid="30" grpId="0"/>
    </p:bldLst>
  </p:timing>
</p:sld>
</file>

<file path=ppt/theme/theme1.xml><?xml version="1.0" encoding="utf-8"?>
<a:theme xmlns:a="http://schemas.openxmlformats.org/drawingml/2006/main" name="au">
  <a:themeElements>
    <a:clrScheme name="SCALGO">
      <a:dk1>
        <a:sysClr val="windowText" lastClr="000000"/>
      </a:dk1>
      <a:lt1>
        <a:srgbClr val="FFFFFF"/>
      </a:lt1>
      <a:dk2>
        <a:srgbClr val="50B1C4"/>
      </a:dk2>
      <a:lt2>
        <a:srgbClr val="EEE9DC"/>
      </a:lt2>
      <a:accent1>
        <a:srgbClr val="B5121B"/>
      </a:accent1>
      <a:accent2>
        <a:srgbClr val="016E39"/>
      </a:accent2>
      <a:accent3>
        <a:srgbClr val="50B1C4"/>
      </a:accent3>
      <a:accent4>
        <a:srgbClr val="FA6900"/>
      </a:accent4>
      <a:accent5>
        <a:srgbClr val="D3EBF0"/>
      </a:accent5>
      <a:accent6>
        <a:srgbClr val="B22600"/>
      </a:accent6>
      <a:hlink>
        <a:srgbClr val="CC9900"/>
      </a:hlink>
      <a:folHlink>
        <a:srgbClr val="666699"/>
      </a:folHlink>
    </a:clrScheme>
    <a:fontScheme name="a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A2A12"/>
          </a:buClr>
          <a:buSzTx/>
          <a:buFont typeface="Wingdings" pitchFamily="2" charset="2"/>
          <a:buNone/>
          <a:tabLst/>
          <a:defRPr kumimoji="0" lang="da-DK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A2A12"/>
          </a:buClr>
          <a:buSzTx/>
          <a:buFont typeface="Wingdings" pitchFamily="2" charset="2"/>
          <a:buNone/>
          <a:tabLst/>
          <a:defRPr kumimoji="0" lang="da-DK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56236</TotalTime>
  <Words>433</Words>
  <Application>Microsoft Office PowerPoint</Application>
  <PresentationFormat>Widescreen</PresentationFormat>
  <Paragraphs>125</Paragraphs>
  <Slides>12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Aspira Medium</vt:lpstr>
      <vt:lpstr>Aspira</vt:lpstr>
      <vt:lpstr>Arial</vt:lpstr>
      <vt:lpstr>Wingdings</vt:lpstr>
      <vt:lpstr>Verdana</vt:lpstr>
      <vt:lpstr>au</vt:lpstr>
      <vt:lpstr>PowerPoint-presentasjon</vt:lpstr>
      <vt:lpstr>Taxifix – book taxi rides accross Norway</vt:lpstr>
      <vt:lpstr>A new alternative to on-demand taxi</vt:lpstr>
      <vt:lpstr>PowerPoint-presentasjon</vt:lpstr>
      <vt:lpstr>PowerPoint-presentasjon</vt:lpstr>
      <vt:lpstr>PowerPoint-presentasjon</vt:lpstr>
      <vt:lpstr>PowerPoint-presentasjon</vt:lpstr>
      <vt:lpstr>Many more examples we are looking at</vt:lpstr>
      <vt:lpstr>Platform for (experimenting with) ridesharing</vt:lpstr>
      <vt:lpstr>Ridesharing in Taxifix</vt:lpstr>
      <vt:lpstr>Engine for ride planning</vt:lpstr>
      <vt:lpstr>Going forward…</vt:lpstr>
    </vt:vector>
  </TitlesOfParts>
  <Company>Daimi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Mølhave</dc:creator>
  <cp:lastModifiedBy>Færden Cecilie</cp:lastModifiedBy>
  <cp:revision>3059</cp:revision>
  <cp:lastPrinted>2013-04-19T06:32:38Z</cp:lastPrinted>
  <dcterms:created xsi:type="dcterms:W3CDTF">2006-01-26T18:25:33Z</dcterms:created>
  <dcterms:modified xsi:type="dcterms:W3CDTF">2020-06-15T11:36:51Z</dcterms:modified>
</cp:coreProperties>
</file>