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78" r:id="rId4"/>
    <p:sldId id="276" r:id="rId5"/>
    <p:sldId id="279" r:id="rId6"/>
    <p:sldId id="280" r:id="rId7"/>
    <p:sldId id="275" r:id="rId8"/>
    <p:sldId id="271" r:id="rId9"/>
    <p:sldId id="272" r:id="rId10"/>
    <p:sldId id="273" r:id="rId11"/>
    <p:sldId id="274" r:id="rId12"/>
    <p:sldId id="281" r:id="rId13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0727" autoAdjust="0"/>
  </p:normalViewPr>
  <p:slideViewPr>
    <p:cSldViewPr snapToGrid="0" showGuides="1">
      <p:cViewPr varScale="1">
        <p:scale>
          <a:sx n="98" d="100"/>
          <a:sy n="98" d="100"/>
        </p:scale>
        <p:origin x="9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BE3CB-DD58-4B9D-8AD5-9C43A108E991}" type="datetimeFigureOut">
              <a:rPr lang="nb-NO" smtClean="0"/>
              <a:t>10.02.2017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9A895-B3A3-4767-BAD5-BDC8E8B6E5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126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9A895-B3A3-4767-BAD5-BDC8E8B6E5B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395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2.jp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3992217"/>
              </p:ext>
            </p:extLst>
          </p:nvPr>
        </p:nvGraphicFramePr>
        <p:xfrm>
          <a:off x="1489" y="1117"/>
          <a:ext cx="1488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think-cell Slide" r:id="rId5" imgW="352" imgH="357" progId="TCLayout.ActiveDocument.1">
                  <p:embed/>
                </p:oleObj>
              </mc:Choice>
              <mc:Fallback>
                <p:oleObj name="think-cell Slide" r:id="rId5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9" y="1117"/>
                        <a:ext cx="1488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500" cy="68571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62751" y="3116454"/>
            <a:ext cx="7560997" cy="630942"/>
          </a:xfrm>
        </p:spPr>
        <p:txBody>
          <a:bodyPr anchor="b" anchorCtr="0"/>
          <a:lstStyle>
            <a:lvl1pPr>
              <a:defRPr sz="41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62751" y="3855966"/>
            <a:ext cx="7560997" cy="307706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71" y="0"/>
            <a:ext cx="6068829" cy="612454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256"/>
            <a:ext cx="2560109" cy="715744"/>
          </a:xfrm>
          <a:prstGeom prst="rect">
            <a:avLst/>
          </a:prstGeom>
        </p:spPr>
      </p:pic>
      <p:graphicFrame>
        <p:nvGraphicFramePr>
          <p:cNvPr id="9" name="Object 5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02753074"/>
              </p:ext>
            </p:extLst>
          </p:nvPr>
        </p:nvGraphicFramePr>
        <p:xfrm>
          <a:off x="1957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57" y="1591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89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62849" y="1340769"/>
            <a:ext cx="5197500" cy="421602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6230349" y="1340769"/>
            <a:ext cx="5197500" cy="421602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71386" y="6392984"/>
            <a:ext cx="977276" cy="2763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CEDA923-2236-4C31-B4E0-DF7141E6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bokser med tek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4"/>
          </p:nvPr>
        </p:nvSpPr>
        <p:spPr>
          <a:xfrm>
            <a:off x="763489" y="1620741"/>
            <a:ext cx="2497500" cy="118983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3489753" y="1620203"/>
            <a:ext cx="2470596" cy="238046"/>
          </a:xfrm>
        </p:spPr>
        <p:txBody>
          <a:bodyPr wrap="square">
            <a:sp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dirty="0" err="1" smtClean="0"/>
              <a:t>Miniheader</a:t>
            </a:r>
            <a:endParaRPr lang="nb-NO" dirty="0"/>
          </a:p>
        </p:txBody>
      </p:sp>
      <p:sp>
        <p:nvSpPr>
          <p:cNvPr id="11" name="Plassholder f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3489753" y="1859124"/>
            <a:ext cx="2470596" cy="951453"/>
          </a:xfrm>
        </p:spPr>
        <p:txBody>
          <a:bodyPr wrap="square">
            <a:noAutofit/>
          </a:bodyPr>
          <a:lstStyle>
            <a:lvl1pPr marL="0" indent="0">
              <a:buNone/>
              <a:defRPr sz="1500" b="0"/>
            </a:lvl1pPr>
          </a:lstStyle>
          <a:p>
            <a:pPr lvl="0"/>
            <a:r>
              <a:rPr lang="nb-NO" dirty="0" smtClean="0"/>
              <a:t>Bildetekst</a:t>
            </a:r>
            <a:endParaRPr lang="nb-NO" dirty="0"/>
          </a:p>
        </p:txBody>
      </p:sp>
      <p:sp>
        <p:nvSpPr>
          <p:cNvPr id="14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763489" y="2987252"/>
            <a:ext cx="2497500" cy="118983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5" name="Plassholder for tekst 9"/>
          <p:cNvSpPr>
            <a:spLocks noGrp="1"/>
          </p:cNvSpPr>
          <p:nvPr>
            <p:ph type="body" sz="quarter" idx="18" hasCustomPrompt="1"/>
          </p:nvPr>
        </p:nvSpPr>
        <p:spPr>
          <a:xfrm>
            <a:off x="3489753" y="2986715"/>
            <a:ext cx="2470596" cy="238046"/>
          </a:xfrm>
        </p:spPr>
        <p:txBody>
          <a:bodyPr wrap="square">
            <a:sp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dirty="0" err="1" smtClean="0"/>
              <a:t>Miniheader</a:t>
            </a:r>
            <a:endParaRPr lang="nb-NO" dirty="0"/>
          </a:p>
        </p:txBody>
      </p:sp>
      <p:sp>
        <p:nvSpPr>
          <p:cNvPr id="16" name="Plassholder for tekst 9"/>
          <p:cNvSpPr>
            <a:spLocks noGrp="1"/>
          </p:cNvSpPr>
          <p:nvPr>
            <p:ph type="body" sz="quarter" idx="19" hasCustomPrompt="1"/>
          </p:nvPr>
        </p:nvSpPr>
        <p:spPr>
          <a:xfrm>
            <a:off x="3489753" y="3225633"/>
            <a:ext cx="2470596" cy="951453"/>
          </a:xfrm>
        </p:spPr>
        <p:txBody>
          <a:bodyPr wrap="square">
            <a:noAutofit/>
          </a:bodyPr>
          <a:lstStyle>
            <a:lvl1pPr marL="0" indent="0">
              <a:buNone/>
              <a:defRPr sz="1500" b="0"/>
            </a:lvl1pPr>
          </a:lstStyle>
          <a:p>
            <a:pPr lvl="0"/>
            <a:r>
              <a:rPr lang="nb-NO" dirty="0" smtClean="0"/>
              <a:t>Bildetekst</a:t>
            </a:r>
            <a:endParaRPr lang="nb-NO" dirty="0"/>
          </a:p>
        </p:txBody>
      </p:sp>
      <p:sp>
        <p:nvSpPr>
          <p:cNvPr id="19" name="Plassholder for bilde 3"/>
          <p:cNvSpPr>
            <a:spLocks noGrp="1"/>
          </p:cNvSpPr>
          <p:nvPr>
            <p:ph type="pic" sz="quarter" idx="20"/>
          </p:nvPr>
        </p:nvSpPr>
        <p:spPr>
          <a:xfrm>
            <a:off x="763490" y="4366956"/>
            <a:ext cx="2497500" cy="118983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0" name="Plassholder for tekst 9"/>
          <p:cNvSpPr>
            <a:spLocks noGrp="1"/>
          </p:cNvSpPr>
          <p:nvPr>
            <p:ph type="body" sz="quarter" idx="21" hasCustomPrompt="1"/>
          </p:nvPr>
        </p:nvSpPr>
        <p:spPr>
          <a:xfrm>
            <a:off x="3489754" y="4366418"/>
            <a:ext cx="2470596" cy="238046"/>
          </a:xfrm>
        </p:spPr>
        <p:txBody>
          <a:bodyPr wrap="square">
            <a:sp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dirty="0" err="1" smtClean="0"/>
              <a:t>Miniheader</a:t>
            </a:r>
            <a:endParaRPr lang="nb-NO" dirty="0"/>
          </a:p>
        </p:txBody>
      </p:sp>
      <p:sp>
        <p:nvSpPr>
          <p:cNvPr id="21" name="Plassholder for tekst 9"/>
          <p:cNvSpPr>
            <a:spLocks noGrp="1"/>
          </p:cNvSpPr>
          <p:nvPr>
            <p:ph type="body" sz="quarter" idx="22" hasCustomPrompt="1"/>
          </p:nvPr>
        </p:nvSpPr>
        <p:spPr>
          <a:xfrm>
            <a:off x="3489753" y="4605339"/>
            <a:ext cx="2470596" cy="951453"/>
          </a:xfrm>
        </p:spPr>
        <p:txBody>
          <a:bodyPr wrap="square">
            <a:noAutofit/>
          </a:bodyPr>
          <a:lstStyle>
            <a:lvl1pPr marL="0" indent="0">
              <a:buNone/>
              <a:defRPr sz="1500" b="0"/>
            </a:lvl1pPr>
          </a:lstStyle>
          <a:p>
            <a:pPr lvl="0"/>
            <a:r>
              <a:rPr lang="nb-NO" dirty="0" smtClean="0"/>
              <a:t>Bildetekst</a:t>
            </a:r>
            <a:endParaRPr lang="nb-NO" dirty="0"/>
          </a:p>
        </p:txBody>
      </p:sp>
      <p:sp>
        <p:nvSpPr>
          <p:cNvPr id="22" name="Plassholder for bilde 3"/>
          <p:cNvSpPr>
            <a:spLocks noGrp="1"/>
          </p:cNvSpPr>
          <p:nvPr>
            <p:ph type="pic" sz="quarter" idx="23"/>
          </p:nvPr>
        </p:nvSpPr>
        <p:spPr>
          <a:xfrm>
            <a:off x="6218209" y="1620741"/>
            <a:ext cx="2497500" cy="118983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3" name="Plassholder for tekst 9"/>
          <p:cNvSpPr>
            <a:spLocks noGrp="1"/>
          </p:cNvSpPr>
          <p:nvPr>
            <p:ph type="body" sz="quarter" idx="24" hasCustomPrompt="1"/>
          </p:nvPr>
        </p:nvSpPr>
        <p:spPr>
          <a:xfrm>
            <a:off x="8944473" y="1620203"/>
            <a:ext cx="2470596" cy="238046"/>
          </a:xfrm>
        </p:spPr>
        <p:txBody>
          <a:bodyPr wrap="square">
            <a:sp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dirty="0" err="1" smtClean="0"/>
              <a:t>Miniheader</a:t>
            </a:r>
            <a:endParaRPr lang="nb-NO" dirty="0"/>
          </a:p>
        </p:txBody>
      </p:sp>
      <p:sp>
        <p:nvSpPr>
          <p:cNvPr id="24" name="Plassholder for tekst 9"/>
          <p:cNvSpPr>
            <a:spLocks noGrp="1"/>
          </p:cNvSpPr>
          <p:nvPr>
            <p:ph type="body" sz="quarter" idx="25" hasCustomPrompt="1"/>
          </p:nvPr>
        </p:nvSpPr>
        <p:spPr>
          <a:xfrm>
            <a:off x="8944471" y="1859124"/>
            <a:ext cx="2470596" cy="951453"/>
          </a:xfrm>
        </p:spPr>
        <p:txBody>
          <a:bodyPr wrap="square">
            <a:noAutofit/>
          </a:bodyPr>
          <a:lstStyle>
            <a:lvl1pPr marL="0" indent="0">
              <a:buNone/>
              <a:defRPr sz="1500" b="0"/>
            </a:lvl1pPr>
          </a:lstStyle>
          <a:p>
            <a:pPr lvl="0"/>
            <a:r>
              <a:rPr lang="nb-NO" dirty="0" smtClean="0"/>
              <a:t>Bildetekst</a:t>
            </a:r>
            <a:endParaRPr lang="nb-NO" dirty="0"/>
          </a:p>
        </p:txBody>
      </p:sp>
      <p:sp>
        <p:nvSpPr>
          <p:cNvPr id="25" name="Plassholder for bilde 3"/>
          <p:cNvSpPr>
            <a:spLocks noGrp="1"/>
          </p:cNvSpPr>
          <p:nvPr>
            <p:ph type="pic" sz="quarter" idx="26"/>
          </p:nvPr>
        </p:nvSpPr>
        <p:spPr>
          <a:xfrm>
            <a:off x="6218209" y="2987252"/>
            <a:ext cx="2497500" cy="118983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6" name="Plassholder for tekst 9"/>
          <p:cNvSpPr>
            <a:spLocks noGrp="1"/>
          </p:cNvSpPr>
          <p:nvPr>
            <p:ph type="body" sz="quarter" idx="27" hasCustomPrompt="1"/>
          </p:nvPr>
        </p:nvSpPr>
        <p:spPr>
          <a:xfrm>
            <a:off x="8944473" y="2986715"/>
            <a:ext cx="2470596" cy="238046"/>
          </a:xfrm>
        </p:spPr>
        <p:txBody>
          <a:bodyPr wrap="square">
            <a:sp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dirty="0" err="1" smtClean="0"/>
              <a:t>Miniheader</a:t>
            </a:r>
            <a:endParaRPr lang="nb-NO" dirty="0"/>
          </a:p>
        </p:txBody>
      </p:sp>
      <p:sp>
        <p:nvSpPr>
          <p:cNvPr id="27" name="Plassholder for tekst 9"/>
          <p:cNvSpPr>
            <a:spLocks noGrp="1"/>
          </p:cNvSpPr>
          <p:nvPr>
            <p:ph type="body" sz="quarter" idx="28" hasCustomPrompt="1"/>
          </p:nvPr>
        </p:nvSpPr>
        <p:spPr>
          <a:xfrm>
            <a:off x="8944471" y="3225633"/>
            <a:ext cx="2470596" cy="951453"/>
          </a:xfrm>
        </p:spPr>
        <p:txBody>
          <a:bodyPr wrap="square">
            <a:noAutofit/>
          </a:bodyPr>
          <a:lstStyle>
            <a:lvl1pPr marL="0" indent="0">
              <a:buNone/>
              <a:defRPr sz="1500" b="0"/>
            </a:lvl1pPr>
          </a:lstStyle>
          <a:p>
            <a:pPr lvl="0"/>
            <a:r>
              <a:rPr lang="nb-NO" dirty="0" smtClean="0"/>
              <a:t>Bildetekst</a:t>
            </a:r>
            <a:endParaRPr lang="nb-NO" dirty="0"/>
          </a:p>
        </p:txBody>
      </p:sp>
      <p:sp>
        <p:nvSpPr>
          <p:cNvPr id="28" name="Plassholder for bilde 3"/>
          <p:cNvSpPr>
            <a:spLocks noGrp="1"/>
          </p:cNvSpPr>
          <p:nvPr>
            <p:ph type="pic" sz="quarter" idx="29"/>
          </p:nvPr>
        </p:nvSpPr>
        <p:spPr>
          <a:xfrm>
            <a:off x="6218210" y="4366956"/>
            <a:ext cx="2497500" cy="118983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9" name="Plassholder for tekst 9"/>
          <p:cNvSpPr>
            <a:spLocks noGrp="1"/>
          </p:cNvSpPr>
          <p:nvPr>
            <p:ph type="body" sz="quarter" idx="30" hasCustomPrompt="1"/>
          </p:nvPr>
        </p:nvSpPr>
        <p:spPr>
          <a:xfrm>
            <a:off x="8944473" y="4366418"/>
            <a:ext cx="2470596" cy="238046"/>
          </a:xfrm>
        </p:spPr>
        <p:txBody>
          <a:bodyPr wrap="square">
            <a:spAutoFit/>
          </a:bodyPr>
          <a:lstStyle>
            <a:lvl1pPr marL="0" indent="0">
              <a:buNone/>
              <a:defRPr sz="1500" b="1"/>
            </a:lvl1pPr>
          </a:lstStyle>
          <a:p>
            <a:pPr lvl="0"/>
            <a:r>
              <a:rPr lang="nb-NO" dirty="0" err="1" smtClean="0"/>
              <a:t>Miniheader</a:t>
            </a:r>
            <a:endParaRPr lang="nb-NO" dirty="0"/>
          </a:p>
        </p:txBody>
      </p:sp>
      <p:sp>
        <p:nvSpPr>
          <p:cNvPr id="30" name="Plassholder for tekst 9"/>
          <p:cNvSpPr>
            <a:spLocks noGrp="1"/>
          </p:cNvSpPr>
          <p:nvPr>
            <p:ph type="body" sz="quarter" idx="31" hasCustomPrompt="1"/>
          </p:nvPr>
        </p:nvSpPr>
        <p:spPr>
          <a:xfrm>
            <a:off x="8944473" y="4605339"/>
            <a:ext cx="2470596" cy="951453"/>
          </a:xfrm>
        </p:spPr>
        <p:txBody>
          <a:bodyPr wrap="square">
            <a:noAutofit/>
          </a:bodyPr>
          <a:lstStyle>
            <a:lvl1pPr marL="0" indent="0">
              <a:buNone/>
              <a:defRPr sz="1500" b="0"/>
            </a:lvl1pPr>
          </a:lstStyle>
          <a:p>
            <a:pPr lvl="0"/>
            <a:r>
              <a:rPr lang="nb-NO" dirty="0" smtClean="0"/>
              <a:t>Bildetekst</a:t>
            </a:r>
            <a:endParaRPr lang="nb-NO" dirty="0"/>
          </a:p>
        </p:txBody>
      </p:sp>
      <p:sp>
        <p:nvSpPr>
          <p:cNvPr id="3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71386" y="6392984"/>
            <a:ext cx="977276" cy="2763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CEDA923-2236-4C31-B4E0-DF7141E6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7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1987093"/>
              </p:ext>
            </p:extLst>
          </p:nvPr>
        </p:nvGraphicFramePr>
        <p:xfrm>
          <a:off x="1489" y="1117"/>
          <a:ext cx="1488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9" y="1117"/>
                        <a:ext cx="1488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500" cy="685715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3" y="6108670"/>
            <a:ext cx="12190500" cy="7484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62751" y="3116455"/>
            <a:ext cx="7560997" cy="630942"/>
          </a:xfrm>
        </p:spPr>
        <p:txBody>
          <a:bodyPr anchor="b" anchorCtr="0"/>
          <a:lstStyle>
            <a:lvl1pPr>
              <a:defRPr sz="41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62751" y="3855966"/>
            <a:ext cx="7560997" cy="307706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75" y="0"/>
            <a:ext cx="5674527" cy="569167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256"/>
            <a:ext cx="2560109" cy="7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71386" y="6392984"/>
            <a:ext cx="977276" cy="2763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CEDA923-2236-4C31-B4E0-DF7141E6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017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1917828"/>
              </p:ext>
            </p:extLst>
          </p:nvPr>
        </p:nvGraphicFramePr>
        <p:xfrm>
          <a:off x="1489" y="1117"/>
          <a:ext cx="1488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9" y="1117"/>
                        <a:ext cx="1488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-3"/>
          <a:stretch/>
        </p:blipFill>
        <p:spPr>
          <a:xfrm>
            <a:off x="3" y="0"/>
            <a:ext cx="12190500" cy="68571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256"/>
            <a:ext cx="2560109" cy="715744"/>
          </a:xfrm>
          <a:prstGeom prst="rect">
            <a:avLst/>
          </a:prstGeom>
        </p:spPr>
      </p:pic>
      <p:cxnSp>
        <p:nvCxnSpPr>
          <p:cNvPr id="11" name="Rett linje 10"/>
          <p:cNvCxnSpPr/>
          <p:nvPr/>
        </p:nvCxnSpPr>
        <p:spPr>
          <a:xfrm>
            <a:off x="762847" y="6103494"/>
            <a:ext cx="106643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>
            <a:off x="11069231" y="6404864"/>
            <a:ext cx="101261" cy="173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914308"/>
            <a:r>
              <a:rPr lang="nb-NO" sz="1100" dirty="0">
                <a:solidFill>
                  <a:prstClr val="white"/>
                </a:solidFill>
              </a:rPr>
              <a:t>|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71386" y="6392984"/>
            <a:ext cx="977276" cy="2763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CEDA923-2236-4C31-B4E0-DF7141E6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365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7285272"/>
              </p:ext>
            </p:extLst>
          </p:nvPr>
        </p:nvGraphicFramePr>
        <p:xfrm>
          <a:off x="1489" y="1117"/>
          <a:ext cx="1488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9" y="1117"/>
                        <a:ext cx="1488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500" cy="685715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3" y="6108670"/>
            <a:ext cx="12190500" cy="74848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256"/>
            <a:ext cx="2560109" cy="71574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11069231" y="6404864"/>
            <a:ext cx="101261" cy="173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914308"/>
            <a:r>
              <a:rPr lang="nb-NO" sz="1100" dirty="0">
                <a:solidFill>
                  <a:prstClr val="white"/>
                </a:solidFill>
              </a:rPr>
              <a:t>|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71386" y="6392984"/>
            <a:ext cx="977276" cy="2763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CEDA923-2236-4C31-B4E0-DF7141E6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23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273402"/>
              </p:ext>
            </p:extLst>
          </p:nvPr>
        </p:nvGraphicFramePr>
        <p:xfrm>
          <a:off x="1489" y="1117"/>
          <a:ext cx="1488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9" y="1117"/>
                        <a:ext cx="1488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d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500" cy="685715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3" y="6108670"/>
            <a:ext cx="12190500" cy="74848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256"/>
            <a:ext cx="2560109" cy="71574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11069231" y="6404864"/>
            <a:ext cx="101261" cy="173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914308"/>
            <a:r>
              <a:rPr lang="nb-NO" sz="1100" dirty="0">
                <a:solidFill>
                  <a:prstClr val="white"/>
                </a:solidFill>
              </a:rPr>
              <a:t>|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71386" y="6392984"/>
            <a:ext cx="977276" cy="2763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CEDA923-2236-4C31-B4E0-DF7141E6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303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4295189"/>
              </p:ext>
            </p:extLst>
          </p:nvPr>
        </p:nvGraphicFramePr>
        <p:xfrm>
          <a:off x="1489" y="1117"/>
          <a:ext cx="1488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9" y="1117"/>
                        <a:ext cx="1488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500" cy="68571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751" y="3254679"/>
            <a:ext cx="10665000" cy="307706"/>
          </a:xfrm>
        </p:spPr>
        <p:txBody>
          <a:bodyPr anchor="t"/>
          <a:lstStyle>
            <a:lvl1pPr algn="ctr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62751" y="2506976"/>
            <a:ext cx="10665000" cy="630942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4100" b="1">
                <a:solidFill>
                  <a:schemeClr val="bg1"/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256"/>
            <a:ext cx="2560109" cy="7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1979244"/>
              </p:ext>
            </p:extLst>
          </p:nvPr>
        </p:nvGraphicFramePr>
        <p:xfrm>
          <a:off x="1489" y="1117"/>
          <a:ext cx="1488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9" y="1117"/>
                        <a:ext cx="1488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500" cy="685715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3" y="6108670"/>
            <a:ext cx="12190500" cy="7484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751" y="3254679"/>
            <a:ext cx="10665000" cy="307706"/>
          </a:xfrm>
        </p:spPr>
        <p:txBody>
          <a:bodyPr anchor="t"/>
          <a:lstStyle>
            <a:lvl1pPr algn="ctr">
              <a:defRPr sz="2000" b="0" cap="none" baseline="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62751" y="2506977"/>
            <a:ext cx="10665000" cy="630942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4100" b="1">
                <a:solidFill>
                  <a:schemeClr val="tx2"/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256"/>
            <a:ext cx="2560109" cy="7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2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0275565"/>
              </p:ext>
            </p:extLst>
          </p:nvPr>
        </p:nvGraphicFramePr>
        <p:xfrm>
          <a:off x="1489" y="1117"/>
          <a:ext cx="1488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think-cell Slide" r:id="rId4" imgW="352" imgH="357" progId="TCLayout.ActiveDocument.1">
                  <p:embed/>
                </p:oleObj>
              </mc:Choice>
              <mc:Fallback>
                <p:oleObj name="think-cell Slide" r:id="rId4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9" y="1117"/>
                        <a:ext cx="1488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0500" cy="685715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3" y="6108670"/>
            <a:ext cx="12190500" cy="7484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751" y="3254679"/>
            <a:ext cx="10665000" cy="307706"/>
          </a:xfrm>
        </p:spPr>
        <p:txBody>
          <a:bodyPr anchor="t"/>
          <a:lstStyle>
            <a:lvl1pPr algn="ctr">
              <a:defRPr sz="2000" b="0" cap="none" baseline="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62751" y="2506977"/>
            <a:ext cx="10665000" cy="630942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4100" b="1">
                <a:solidFill>
                  <a:schemeClr val="tx2"/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256"/>
            <a:ext cx="2560109" cy="7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413265042"/>
              </p:ext>
            </p:extLst>
          </p:nvPr>
        </p:nvGraphicFramePr>
        <p:xfrm>
          <a:off x="1489" y="1117"/>
          <a:ext cx="1488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think-cell Slide" r:id="rId15" imgW="352" imgH="357" progId="TCLayout.ActiveDocument.1">
                  <p:embed/>
                </p:oleObj>
              </mc:Choice>
              <mc:Fallback>
                <p:oleObj name="think-cell Slide" r:id="rId15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89" y="1117"/>
                        <a:ext cx="1488" cy="1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4"/>
          <a:stretch/>
        </p:blipFill>
        <p:spPr>
          <a:xfrm>
            <a:off x="3" y="6108670"/>
            <a:ext cx="12190500" cy="74848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256"/>
            <a:ext cx="2560109" cy="71574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62847" y="332656"/>
            <a:ext cx="10665000" cy="461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62847" y="1268761"/>
            <a:ext cx="10665000" cy="42880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11069231" y="6404864"/>
            <a:ext cx="101261" cy="173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914308"/>
            <a:r>
              <a:rPr lang="nb-NO" sz="1100" dirty="0">
                <a:solidFill>
                  <a:prstClr val="white"/>
                </a:solidFill>
              </a:rPr>
              <a:t>|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71386" y="6392984"/>
            <a:ext cx="977276" cy="2763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CEDA923-2236-4C31-B4E0-DF7141E6B4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539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208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9719" indent="-189719" algn="l" defTabSz="914208" rtl="0" eaLnBrk="1" latinLnBrk="0" hangingPunct="1">
        <a:spcBef>
          <a:spcPct val="20000"/>
        </a:spcBef>
        <a:buFont typeface="Calibri" pitchFamily="34" charset="0"/>
        <a:buChar char="&gt;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4958" indent="-284579" algn="l" defTabSz="91420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075820" indent="-227662" algn="l" defTabSz="91420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446331" indent="-227662" algn="l" defTabSz="914208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888263" indent="-227662" algn="l" defTabSz="914208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074" indent="-228552" algn="l" defTabSz="9142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0" indent="-228552" algn="l" defTabSz="9142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3" indent="-228552" algn="l" defTabSz="9142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89" indent="-228552" algn="l" defTabSz="9142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8" algn="l" defTabSz="914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4" algn="l" defTabSz="914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7" algn="l" defTabSz="914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3" algn="l" defTabSz="914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6" algn="l" defTabSz="914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1" algn="l" defTabSz="914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35" algn="l" defTabSz="914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o/url?sa=i&amp;rct=j&amp;q=&amp;esrc=s&amp;source=images&amp;cd=&amp;cad=rja&amp;uact=8&amp;ved=0ahUKEwiH95CW1uXLAhVLWBoKHc6eA-QQjRwIBw&amp;url=http://www.nbpgroup.eu/narvesen-has-opened-in-nbp-central-offices/&amp;bvm=bv.117868183,d.bGQ&amp;psig=AFQjCNHbEXEgJ1OeckLdf-PCqAVN2Wml1w&amp;ust=1459333256338033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image" Target="../media/image13.png"/><Relationship Id="rId10" Type="http://schemas.openxmlformats.org/officeDocument/2006/relationships/hyperlink" Target="http://www.google.no/url?sa=i&amp;rct=j&amp;q=&amp;esrc=s&amp;source=images&amp;cd=&amp;cad=rja&amp;uact=8&amp;ved=0ahUKEwjynOy-1uXLAhVISRoKHQV_DYsQjRwIBw&amp;url=http://thesource.com/2014/03/08/fila-and-clear-channel-partner-up-for-new-series-walk-with-me/&amp;bvm=bv.117868183,d.bGQ&amp;psig=AFQjCNEQSvqr6IrvsRihGZ78Jp17_OWu8A&amp;ust=1459333338731513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Dialogkonferanse El-buss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Oslo, 13.02.2017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1393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Klumping</a:t>
            </a:r>
            <a:r>
              <a:rPr lang="nb-NO" dirty="0" smtClean="0"/>
              <a:t> skaper kø ved ladestasjoner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70" y="1475018"/>
            <a:ext cx="8331517" cy="44787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kstSylinder 6"/>
          <p:cNvSpPr txBox="1"/>
          <p:nvPr/>
        </p:nvSpPr>
        <p:spPr>
          <a:xfrm>
            <a:off x="9022080" y="1783937"/>
            <a:ext cx="2844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Figuren under illustrerer utfordringene med forutsigbarhet og punktlighet. </a:t>
            </a:r>
            <a:r>
              <a:rPr lang="nb-NO" sz="1400" dirty="0" smtClean="0"/>
              <a:t>Eksempelet viser </a:t>
            </a:r>
            <a:r>
              <a:rPr lang="nb-NO" sz="1400" dirty="0"/>
              <a:t>faktisk kjøretid på linje 20 Galgeberg-Skøyen for alle avganger under ettermiddagsrushet mandag-fredag over en uke. Tidtabelltid for linje 20 er 32 minutter, men som tabellen viser bruker de fleste avgangene langt mere tid. Tilgjengelig reguleringstid på Skøyen for linje 20 er 9 minutter, som også skal inkludere tid til å snu bussene i et tett trafikkert område </a:t>
            </a:r>
            <a:endParaRPr lang="nb-NO" sz="1400" dirty="0" smtClean="0"/>
          </a:p>
          <a:p>
            <a:endParaRPr lang="nb-NO" sz="1400" dirty="0"/>
          </a:p>
          <a:p>
            <a:r>
              <a:rPr lang="nb-NO" sz="1400" u="sng" dirty="0" err="1"/>
              <a:t>Illustrasjon:kjøretider</a:t>
            </a:r>
            <a:r>
              <a:rPr lang="nb-NO" sz="1400" u="sng" dirty="0"/>
              <a:t> registrert på linje 20 Galgeberg-Skøyen hverdager mellom kl. 15-17 </a:t>
            </a:r>
            <a:endParaRPr lang="nb-NO" sz="1400" dirty="0"/>
          </a:p>
          <a:p>
            <a:endParaRPr lang="nb-NO" sz="1400" dirty="0"/>
          </a:p>
        </p:txBody>
      </p:sp>
      <p:sp>
        <p:nvSpPr>
          <p:cNvPr id="8" name="Rektangel 7"/>
          <p:cNvSpPr/>
          <p:nvPr/>
        </p:nvSpPr>
        <p:spPr>
          <a:xfrm>
            <a:off x="9022080" y="1475018"/>
            <a:ext cx="2844800" cy="447874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>
              <a:solidFill>
                <a:schemeClr val="tx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9154160" y="1330960"/>
            <a:ext cx="2021840" cy="26416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 smtClean="0">
                <a:solidFill>
                  <a:schemeClr val="tx1"/>
                </a:solidFill>
              </a:rPr>
              <a:t>Kommentarer</a:t>
            </a:r>
          </a:p>
        </p:txBody>
      </p:sp>
    </p:spTree>
    <p:extLst>
      <p:ext uri="{BB962C8B-B14F-4D97-AF65-F5344CB8AC3E}">
        <p14:creationId xmlns:p14="http://schemas.microsoft.com/office/powerpoint/2010/main" val="48447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847" y="332602"/>
            <a:ext cx="10665000" cy="461665"/>
          </a:xfrm>
        </p:spPr>
        <p:txBody>
          <a:bodyPr/>
          <a:lstStyle/>
          <a:p>
            <a:r>
              <a:rPr lang="nb-NO" dirty="0" smtClean="0"/>
              <a:t>Vekten av batterier er fortsatt en stor utfordring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9022080" y="1011777"/>
            <a:ext cx="284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Det er Karbon som er anode og lagringsmateriale i dagens batteriløsninger. Potensialet i denne typen batterier </a:t>
            </a:r>
            <a:r>
              <a:rPr lang="nb-NO" sz="1400" dirty="0" err="1" smtClean="0"/>
              <a:t>ift</a:t>
            </a:r>
            <a:r>
              <a:rPr lang="nb-NO" sz="1400" dirty="0" smtClean="0"/>
              <a:t>. vekt er nær optimalisert. </a:t>
            </a:r>
          </a:p>
          <a:p>
            <a:endParaRPr lang="nb-NO" sz="1400" dirty="0"/>
          </a:p>
          <a:p>
            <a:r>
              <a:rPr lang="nb-NO" sz="1400" dirty="0" smtClean="0"/>
              <a:t>Dersom utviklingen evner å etablere silisium som anode og lagringsmateriale vil vekt-ratioen kunne forbedres med opptil 90%. Det er stor usikkerhet tilknyttet når et gjennombrudd vil kunne finne sted.</a:t>
            </a:r>
          </a:p>
          <a:p>
            <a:endParaRPr lang="nb-NO" sz="1400" dirty="0"/>
          </a:p>
          <a:p>
            <a:endParaRPr lang="nb-NO" sz="1400" dirty="0"/>
          </a:p>
          <a:p>
            <a:r>
              <a:rPr lang="nb-NO" sz="1400" dirty="0" smtClean="0"/>
              <a:t>Praktisk vektforskjell diesel </a:t>
            </a:r>
            <a:r>
              <a:rPr lang="nb-NO" sz="1400" dirty="0" err="1" smtClean="0"/>
              <a:t>vs</a:t>
            </a:r>
            <a:r>
              <a:rPr lang="nb-NO" sz="1400" dirty="0" smtClean="0"/>
              <a:t> batteri 1:20</a:t>
            </a:r>
            <a:endParaRPr lang="nb-NO" sz="1400" dirty="0"/>
          </a:p>
          <a:p>
            <a:endParaRPr lang="nb-NO" sz="1400" dirty="0"/>
          </a:p>
        </p:txBody>
      </p:sp>
      <p:sp>
        <p:nvSpPr>
          <p:cNvPr id="9" name="Rektangel 8"/>
          <p:cNvSpPr/>
          <p:nvPr/>
        </p:nvSpPr>
        <p:spPr>
          <a:xfrm>
            <a:off x="9022080" y="794298"/>
            <a:ext cx="2844800" cy="50172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9154160" y="650240"/>
            <a:ext cx="2021840" cy="26416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 smtClean="0">
                <a:solidFill>
                  <a:schemeClr val="tx1"/>
                </a:solidFill>
              </a:rPr>
              <a:t>Kommentarer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47" y="1441298"/>
            <a:ext cx="8025553" cy="332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8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13" y="1296020"/>
            <a:ext cx="6315209" cy="442543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3767" y="154933"/>
            <a:ext cx="11121656" cy="923330"/>
          </a:xfrm>
        </p:spPr>
        <p:txBody>
          <a:bodyPr/>
          <a:lstStyle/>
          <a:p>
            <a:r>
              <a:rPr lang="nb-NO" dirty="0" err="1" smtClean="0"/>
              <a:t>InMotion</a:t>
            </a:r>
            <a:r>
              <a:rPr lang="nb-NO" dirty="0" smtClean="0"/>
              <a:t> </a:t>
            </a:r>
            <a:r>
              <a:rPr lang="nb-NO" dirty="0" err="1" smtClean="0"/>
              <a:t>Charging</a:t>
            </a:r>
            <a:r>
              <a:rPr lang="nb-NO" dirty="0" smtClean="0"/>
              <a:t> (IMC) – en mulighet for busslinjer med høy kapasitet i Oslo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479" y="1296020"/>
            <a:ext cx="4698566" cy="4431049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509113" y="5721451"/>
            <a:ext cx="274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Illustrasjon Amsterdam</a:t>
            </a:r>
            <a:endParaRPr lang="nb-NO" i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158030" y="5703725"/>
            <a:ext cx="274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Zurich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292900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</a:t>
            </a:r>
            <a:r>
              <a:rPr lang="nb-NO" dirty="0" smtClean="0"/>
              <a:t>genda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Sporveien Oslo AS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Infrastruktur</a:t>
            </a:r>
          </a:p>
          <a:p>
            <a:endParaRPr lang="nb-NO" dirty="0"/>
          </a:p>
          <a:p>
            <a:r>
              <a:rPr lang="nb-NO" dirty="0" smtClean="0"/>
              <a:t>Utfordringer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2" y="3429000"/>
            <a:ext cx="5039995" cy="22282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ktangel 4"/>
          <p:cNvSpPr/>
          <p:nvPr/>
        </p:nvSpPr>
        <p:spPr>
          <a:xfrm>
            <a:off x="589280" y="1168337"/>
            <a:ext cx="6197282" cy="4471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178" y="4095078"/>
            <a:ext cx="946922" cy="82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16" y="2772596"/>
            <a:ext cx="946922" cy="82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2626" y="187746"/>
            <a:ext cx="8571370" cy="461558"/>
          </a:xfrm>
        </p:spPr>
        <p:txBody>
          <a:bodyPr/>
          <a:lstStyle/>
          <a:p>
            <a:r>
              <a:rPr lang="nb-NO" dirty="0" smtClean="0"/>
              <a:t>Sporveien roller og samarbeidspartnere		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8F1-6D36-4902-B57A-69A845AA9B7E}" type="slidenum">
              <a:rPr lang="nb-NO" smtClean="0"/>
              <a:t>3</a:t>
            </a:fld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733648" y="1413811"/>
            <a:ext cx="2141790" cy="93588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8" tIns="45714" rIns="91428" bIns="45714" rtlCol="0" anchor="ctr"/>
          <a:lstStyle/>
          <a:p>
            <a:pPr algn="ctr" defTabSz="914308"/>
            <a:r>
              <a:rPr lang="nb-NO" b="1" dirty="0">
                <a:solidFill>
                  <a:schemeClr val="tx1"/>
                </a:solidFill>
              </a:rPr>
              <a:t>EIERSKAP </a:t>
            </a:r>
          </a:p>
        </p:txBody>
      </p:sp>
      <p:sp>
        <p:nvSpPr>
          <p:cNvPr id="6" name="Rektangel 5"/>
          <p:cNvSpPr/>
          <p:nvPr/>
        </p:nvSpPr>
        <p:spPr>
          <a:xfrm>
            <a:off x="733648" y="2565672"/>
            <a:ext cx="2141790" cy="93588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8" tIns="45714" rIns="91428" bIns="45714" rtlCol="0" anchor="ctr"/>
          <a:lstStyle/>
          <a:p>
            <a:pPr algn="ctr" defTabSz="914308"/>
            <a:r>
              <a:rPr lang="nb-NO" b="1" dirty="0">
                <a:solidFill>
                  <a:schemeClr val="tx1"/>
                </a:solidFill>
              </a:rPr>
              <a:t>UTBYGGING</a:t>
            </a:r>
          </a:p>
        </p:txBody>
      </p:sp>
      <p:sp>
        <p:nvSpPr>
          <p:cNvPr id="7" name="Rektangel 6"/>
          <p:cNvSpPr/>
          <p:nvPr/>
        </p:nvSpPr>
        <p:spPr>
          <a:xfrm>
            <a:off x="733648" y="3717533"/>
            <a:ext cx="2141790" cy="93588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8" tIns="45714" rIns="91428" bIns="45714" rtlCol="0" anchor="ctr"/>
          <a:lstStyle/>
          <a:p>
            <a:pPr algn="ctr" defTabSz="914308"/>
            <a:r>
              <a:rPr lang="nb-NO" b="1" dirty="0">
                <a:solidFill>
                  <a:schemeClr val="tx1"/>
                </a:solidFill>
              </a:rPr>
              <a:t>OPERATØR</a:t>
            </a:r>
          </a:p>
        </p:txBody>
      </p:sp>
      <p:sp>
        <p:nvSpPr>
          <p:cNvPr id="8" name="Rektangel 7"/>
          <p:cNvSpPr/>
          <p:nvPr/>
        </p:nvSpPr>
        <p:spPr>
          <a:xfrm>
            <a:off x="733648" y="4941386"/>
            <a:ext cx="2141790" cy="93588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8" tIns="45714" rIns="91428" bIns="45714" rtlCol="0" anchor="ctr"/>
          <a:lstStyle/>
          <a:p>
            <a:pPr algn="ctr" defTabSz="914308"/>
            <a:r>
              <a:rPr lang="nb-NO" b="1" dirty="0">
                <a:solidFill>
                  <a:schemeClr val="tx1"/>
                </a:solidFill>
              </a:rPr>
              <a:t>KOMMERSIELL UTVIKLING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267087" y="1001999"/>
            <a:ext cx="1186537" cy="307758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r>
              <a:rPr lang="nb-NO" sz="1400" b="1" dirty="0" smtClean="0"/>
              <a:t>ROLLER</a:t>
            </a:r>
            <a:endParaRPr lang="nb-NO" sz="1400" b="1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3732025" y="1413811"/>
            <a:ext cx="2383559" cy="935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10" tIns="45705" rIns="91410" bIns="45705" rtlCol="0" anchor="ctr">
            <a:noAutofit/>
          </a:bodyPr>
          <a:lstStyle>
            <a:defPPr>
              <a:defRPr lang="nb-NO"/>
            </a:defPPr>
            <a:lvl1pPr indent="0">
              <a:buFontTx/>
              <a:buNone/>
              <a:defRPr sz="1400" b="1"/>
            </a:lvl1pPr>
          </a:lstStyle>
          <a:p>
            <a:r>
              <a:rPr lang="nb-NO" dirty="0"/>
              <a:t>Eiendomsutvikling </a:t>
            </a:r>
          </a:p>
          <a:p>
            <a:r>
              <a:rPr lang="nb-NO" dirty="0"/>
              <a:t>Asset Management </a:t>
            </a:r>
          </a:p>
          <a:p>
            <a:r>
              <a:rPr lang="nb-NO" dirty="0"/>
              <a:t>Bussanlegg 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767125" y="2565672"/>
            <a:ext cx="2348462" cy="9623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10" tIns="45705" rIns="91410" bIns="45705" rtlCol="0" anchor="ctr">
            <a:noAutofit/>
          </a:bodyPr>
          <a:lstStyle>
            <a:defPPr>
              <a:defRPr lang="nb-NO"/>
            </a:defPPr>
            <a:lvl1pPr marL="285750" indent="-285750">
              <a:buFontTx/>
              <a:buChar char="-"/>
              <a:defRPr sz="1300"/>
            </a:lvl1pPr>
          </a:lstStyle>
          <a:p>
            <a:pPr marL="0" indent="0">
              <a:buNone/>
            </a:pPr>
            <a:r>
              <a:rPr lang="nb-NO" sz="1400" b="1" dirty="0"/>
              <a:t>Byggherre 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3749575" y="3705102"/>
            <a:ext cx="2366011" cy="9483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10" tIns="45705" rIns="91410" bIns="45705" rtlCol="0" anchor="ctr">
            <a:noAutofit/>
          </a:bodyPr>
          <a:lstStyle>
            <a:defPPr>
              <a:defRPr lang="nb-NO"/>
            </a:defPPr>
            <a:lvl1pPr indent="0">
              <a:buFontTx/>
              <a:buNone/>
              <a:defRPr sz="1400" b="1"/>
            </a:lvl1pPr>
          </a:lstStyle>
          <a:p>
            <a:r>
              <a:rPr lang="nb-NO" dirty="0"/>
              <a:t>Trikk</a:t>
            </a:r>
          </a:p>
          <a:p>
            <a:r>
              <a:rPr lang="nb-NO" dirty="0"/>
              <a:t>T-Bane </a:t>
            </a:r>
          </a:p>
          <a:p>
            <a:r>
              <a:rPr lang="nb-NO" dirty="0"/>
              <a:t>Buss	</a:t>
            </a:r>
          </a:p>
        </p:txBody>
      </p:sp>
      <p:sp>
        <p:nvSpPr>
          <p:cNvPr id="13" name="Femkant 12"/>
          <p:cNvSpPr/>
          <p:nvPr/>
        </p:nvSpPr>
        <p:spPr>
          <a:xfrm>
            <a:off x="3064151" y="1413809"/>
            <a:ext cx="314925" cy="4463463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en-US"/>
          </a:p>
        </p:txBody>
      </p:sp>
      <p:sp>
        <p:nvSpPr>
          <p:cNvPr id="15" name="TekstSylinder 14"/>
          <p:cNvSpPr txBox="1"/>
          <p:nvPr/>
        </p:nvSpPr>
        <p:spPr>
          <a:xfrm>
            <a:off x="3763023" y="4910514"/>
            <a:ext cx="2366011" cy="9540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10" tIns="45705" rIns="91410" bIns="45705" rtlCol="0" anchor="ctr">
            <a:noAutofit/>
          </a:bodyPr>
          <a:lstStyle>
            <a:defPPr>
              <a:defRPr lang="nb-NO"/>
            </a:defPPr>
            <a:lvl1pPr indent="0">
              <a:buFontTx/>
              <a:buNone/>
              <a:defRPr sz="1400" b="1"/>
            </a:lvl1pPr>
          </a:lstStyle>
          <a:p>
            <a:r>
              <a:rPr lang="nb-NO" dirty="0"/>
              <a:t>Reklame</a:t>
            </a:r>
          </a:p>
          <a:p>
            <a:r>
              <a:rPr lang="nb-NO" dirty="0"/>
              <a:t>Næringslokaler</a:t>
            </a:r>
          </a:p>
          <a:p>
            <a:r>
              <a:rPr lang="nb-NO" dirty="0"/>
              <a:t>Kabelleie</a:t>
            </a:r>
          </a:p>
          <a:p>
            <a:r>
              <a:rPr lang="nb-NO" dirty="0"/>
              <a:t>mm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7199454" y="3527975"/>
            <a:ext cx="1468332" cy="261549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nb-NO" sz="1100" b="1" dirty="0" err="1">
                <a:solidFill>
                  <a:schemeClr val="accent1"/>
                </a:solidFill>
              </a:rPr>
              <a:t>Bestillerorganisasjon</a:t>
            </a:r>
            <a:r>
              <a:rPr lang="nb-NO" sz="11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2" name="Femkant 21"/>
          <p:cNvSpPr/>
          <p:nvPr/>
        </p:nvSpPr>
        <p:spPr>
          <a:xfrm>
            <a:off x="6672031" y="1413809"/>
            <a:ext cx="314925" cy="4463463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836" y="1518244"/>
            <a:ext cx="853352" cy="74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09" y="2565672"/>
            <a:ext cx="818379" cy="71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124" y="2602797"/>
            <a:ext cx="1329444" cy="43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71" y="4223090"/>
            <a:ext cx="1511818" cy="6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285" y="3789524"/>
            <a:ext cx="2107652" cy="45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Rett linje 31"/>
          <p:cNvCxnSpPr/>
          <p:nvPr/>
        </p:nvCxnSpPr>
        <p:spPr>
          <a:xfrm>
            <a:off x="7463836" y="2421689"/>
            <a:ext cx="2447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/>
          <p:nvPr/>
        </p:nvCxnSpPr>
        <p:spPr>
          <a:xfrm>
            <a:off x="7463836" y="3501559"/>
            <a:ext cx="2447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>
            <a:off x="7463836" y="4869395"/>
            <a:ext cx="2447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5" name="Picture 7" descr="http://www.nbpgroup.eu/wp-content/uploads/Narvesen-logo-1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50" y="4953305"/>
            <a:ext cx="1397993" cy="3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http://thesource.com/wp-content/uploads/2014/03/clear-channel2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9" b="37191"/>
          <a:stretch/>
        </p:blipFill>
        <p:spPr bwMode="auto">
          <a:xfrm>
            <a:off x="7247284" y="5433715"/>
            <a:ext cx="1833568" cy="3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950" y="5007463"/>
            <a:ext cx="1099234" cy="73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kstSylinder 29"/>
          <p:cNvSpPr txBox="1"/>
          <p:nvPr/>
        </p:nvSpPr>
        <p:spPr>
          <a:xfrm>
            <a:off x="7176853" y="908720"/>
            <a:ext cx="3672196" cy="5232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nb-NO" sz="1400" b="1" dirty="0"/>
              <a:t>UTVALGTE OPPDRAGSGIVERE OG SAMARBEIDSPARTNERE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381" y="1485235"/>
            <a:ext cx="946922" cy="82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</a:t>
            </a:r>
            <a:r>
              <a:rPr lang="nb-NO" dirty="0" smtClean="0"/>
              <a:t>genda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Sporveien Oslo AS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Infrastruktur</a:t>
            </a:r>
          </a:p>
          <a:p>
            <a:endParaRPr lang="nb-NO" dirty="0"/>
          </a:p>
          <a:p>
            <a:r>
              <a:rPr lang="nb-NO" dirty="0" smtClean="0"/>
              <a:t>Utfordringer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2" y="3429000"/>
            <a:ext cx="5039995" cy="22282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ktangel 4"/>
          <p:cNvSpPr/>
          <p:nvPr/>
        </p:nvSpPr>
        <p:spPr>
          <a:xfrm>
            <a:off x="589280" y="1838193"/>
            <a:ext cx="6197282" cy="4471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6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Sporveien - Infrastruktur</a:t>
            </a: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871844" y="1428944"/>
            <a:ext cx="4674140" cy="4493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1943214" y="1449941"/>
            <a:ext cx="2531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FORVALTER OG DRIFTER 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6252551" y="1403892"/>
            <a:ext cx="5370681" cy="4493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7665684" y="1449941"/>
            <a:ext cx="127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UTBYGGER </a:t>
            </a:r>
            <a:endParaRPr lang="nb-NO" b="1" dirty="0">
              <a:solidFill>
                <a:schemeClr val="bg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551" y="1853237"/>
            <a:ext cx="5380960" cy="329446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44" y="1878289"/>
            <a:ext cx="4674140" cy="34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0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Sporveien – en langsiktig eier og forvalter av elektrisk infrastruktur  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54" y="3659535"/>
            <a:ext cx="4522145" cy="310153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8" y="972766"/>
            <a:ext cx="4000153" cy="268676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726" y="1422112"/>
            <a:ext cx="4496826" cy="2237423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6524726" y="972766"/>
            <a:ext cx="4496826" cy="4493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8373196" y="10127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EIER 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6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</a:t>
            </a:r>
            <a:r>
              <a:rPr lang="nb-NO" dirty="0" smtClean="0"/>
              <a:t>genda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Sporveien Oslo AS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Infrastruktur</a:t>
            </a:r>
          </a:p>
          <a:p>
            <a:endParaRPr lang="nb-NO" dirty="0"/>
          </a:p>
          <a:p>
            <a:r>
              <a:rPr lang="nb-NO" dirty="0" smtClean="0"/>
              <a:t>Utfordringer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Bil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2" y="3429000"/>
            <a:ext cx="5039995" cy="22282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ktangel 4"/>
          <p:cNvSpPr/>
          <p:nvPr/>
        </p:nvSpPr>
        <p:spPr>
          <a:xfrm>
            <a:off x="589280" y="2497412"/>
            <a:ext cx="6197282" cy="4471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762847" y="101770"/>
            <a:ext cx="10665000" cy="923330"/>
          </a:xfrm>
        </p:spPr>
        <p:txBody>
          <a:bodyPr/>
          <a:lstStyle/>
          <a:p>
            <a:r>
              <a:rPr lang="nb-NO" dirty="0" smtClean="0"/>
              <a:t>Forskjellig topografi vil kreve forskjellige løsninger for hel-elektriske busskonsept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912" y="1265708"/>
            <a:ext cx="5499069" cy="321287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578" y="1265708"/>
            <a:ext cx="5499069" cy="321287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454911" y="5035137"/>
            <a:ext cx="112777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Oslo har varierende topografi som grafikken over viser gjennom linje 20 og linje 75 – Lambertseterringen. Disse vil kreve forskjellig løsning for helelektrisk busskonsept.</a:t>
            </a:r>
            <a:endParaRPr lang="nb-NO" sz="1400" dirty="0"/>
          </a:p>
          <a:p>
            <a:endParaRPr lang="nb-NO" sz="1400" dirty="0"/>
          </a:p>
        </p:txBody>
      </p:sp>
      <p:sp>
        <p:nvSpPr>
          <p:cNvPr id="9" name="Rektangel 8"/>
          <p:cNvSpPr/>
          <p:nvPr/>
        </p:nvSpPr>
        <p:spPr>
          <a:xfrm>
            <a:off x="454911" y="4726218"/>
            <a:ext cx="11277735" cy="123770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722207" y="4632960"/>
            <a:ext cx="2021840" cy="20533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 smtClean="0">
                <a:solidFill>
                  <a:schemeClr val="tx1"/>
                </a:solidFill>
              </a:rPr>
              <a:t>Kommentarer</a:t>
            </a:r>
          </a:p>
        </p:txBody>
      </p:sp>
    </p:spTree>
    <p:extLst>
      <p:ext uri="{BB962C8B-B14F-4D97-AF65-F5344CB8AC3E}">
        <p14:creationId xmlns:p14="http://schemas.microsoft.com/office/powerpoint/2010/main" val="258135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847" y="101770"/>
            <a:ext cx="10665000" cy="923330"/>
          </a:xfrm>
        </p:spPr>
        <p:txBody>
          <a:bodyPr/>
          <a:lstStyle/>
          <a:p>
            <a:r>
              <a:rPr lang="nb-NO" dirty="0" smtClean="0"/>
              <a:t>Ved lave temperaturer vil mer enn halvparten av energiforbruket bli benyttet til andre forhold enn </a:t>
            </a:r>
            <a:r>
              <a:rPr lang="nb-NO" dirty="0" smtClean="0"/>
              <a:t>fremdrift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40" y="1433800"/>
            <a:ext cx="7272000" cy="4092000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9022080" y="1783937"/>
            <a:ext cx="2844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Eksempelet fra </a:t>
            </a:r>
            <a:r>
              <a:rPr lang="nb-NO" sz="1400" dirty="0" err="1" smtClean="0"/>
              <a:t>Luasanne</a:t>
            </a:r>
            <a:r>
              <a:rPr lang="nb-NO" sz="1400" dirty="0" smtClean="0"/>
              <a:t> viser at ved en gjennomsnittstemperatur på under 5 grader benyttes over 60% av energiforbruket på andre forhold enn fremdrift – hvor </a:t>
            </a:r>
            <a:r>
              <a:rPr lang="nb-NO" sz="1400" dirty="0" err="1" smtClean="0"/>
              <a:t>hovedandelen</a:t>
            </a:r>
            <a:r>
              <a:rPr lang="nb-NO" sz="1400" dirty="0" smtClean="0"/>
              <a:t> benyttes til oppvarming.</a:t>
            </a:r>
          </a:p>
          <a:p>
            <a:endParaRPr lang="nb-NO" sz="1400" dirty="0"/>
          </a:p>
          <a:p>
            <a:r>
              <a:rPr lang="nb-NO" sz="1400" dirty="0" smtClean="0"/>
              <a:t>Det vil være maks temperatur som er styrende for dimensjonering, som betyr at i Oslo vil -15/-20 grader være gjeldende – noe som igjen vil øke den relative andelen av </a:t>
            </a:r>
            <a:r>
              <a:rPr lang="nb-NO" sz="1400" dirty="0" err="1" smtClean="0"/>
              <a:t>energiforbuker</a:t>
            </a:r>
            <a:r>
              <a:rPr lang="nb-NO" sz="1400" dirty="0" smtClean="0"/>
              <a:t> som benyttes til oppvarming.</a:t>
            </a:r>
          </a:p>
          <a:p>
            <a:endParaRPr lang="nb-NO" sz="1400" dirty="0"/>
          </a:p>
          <a:p>
            <a:endParaRPr lang="nb-NO" sz="1400" dirty="0"/>
          </a:p>
          <a:p>
            <a:endParaRPr lang="nb-NO" sz="1400" dirty="0"/>
          </a:p>
        </p:txBody>
      </p:sp>
      <p:sp>
        <p:nvSpPr>
          <p:cNvPr id="10" name="Rektangel 9"/>
          <p:cNvSpPr/>
          <p:nvPr/>
        </p:nvSpPr>
        <p:spPr>
          <a:xfrm>
            <a:off x="9022080" y="1475018"/>
            <a:ext cx="2844800" cy="393010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>
              <a:solidFill>
                <a:schemeClr val="tx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154160" y="1330960"/>
            <a:ext cx="2021840" cy="26416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 smtClean="0">
                <a:solidFill>
                  <a:schemeClr val="tx1"/>
                </a:solidFill>
              </a:rPr>
              <a:t>Kommentarer</a:t>
            </a:r>
          </a:p>
        </p:txBody>
      </p:sp>
    </p:spTree>
    <p:extLst>
      <p:ext uri="{BB962C8B-B14F-4D97-AF65-F5344CB8AC3E}">
        <p14:creationId xmlns:p14="http://schemas.microsoft.com/office/powerpoint/2010/main" val="18029007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porveien">
  <a:themeElements>
    <a:clrScheme name="Sporveien">
      <a:dk1>
        <a:sysClr val="windowText" lastClr="000000"/>
      </a:dk1>
      <a:lt1>
        <a:sysClr val="window" lastClr="FFFFFF"/>
      </a:lt1>
      <a:dk2>
        <a:srgbClr val="4A4A4A"/>
      </a:dk2>
      <a:lt2>
        <a:srgbClr val="B2B2B2"/>
      </a:lt2>
      <a:accent1>
        <a:srgbClr val="FF8300"/>
      </a:accent1>
      <a:accent2>
        <a:srgbClr val="4A4A4A"/>
      </a:accent2>
      <a:accent3>
        <a:srgbClr val="B2B2B2"/>
      </a:accent3>
      <a:accent4>
        <a:srgbClr val="DADADA"/>
      </a:accent4>
      <a:accent5>
        <a:srgbClr val="FFCB00"/>
      </a:accent5>
      <a:accent6>
        <a:srgbClr val="FFFFFF"/>
      </a:accent6>
      <a:hlink>
        <a:srgbClr val="FF8300"/>
      </a:hlink>
      <a:folHlink>
        <a:srgbClr val="FFCB00"/>
      </a:folHlink>
    </a:clrScheme>
    <a:fontScheme name="Egendefinert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Sporveien</Template>
  <TotalTime>986</TotalTime>
  <Words>370</Words>
  <Application>Microsoft Office PowerPoint</Application>
  <PresentationFormat>Widescreen</PresentationFormat>
  <Paragraphs>71</Paragraphs>
  <Slides>12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Sporveien</vt:lpstr>
      <vt:lpstr>think-cell Slide</vt:lpstr>
      <vt:lpstr>Dialogkonferanse El-buss</vt:lpstr>
      <vt:lpstr>Agenda</vt:lpstr>
      <vt:lpstr>Sporveien roller og samarbeidspartnere  </vt:lpstr>
      <vt:lpstr>Agenda</vt:lpstr>
      <vt:lpstr>Sporveien - Infrastruktur</vt:lpstr>
      <vt:lpstr>Sporveien – en langsiktig eier og forvalter av elektrisk infrastruktur  </vt:lpstr>
      <vt:lpstr>Agenda</vt:lpstr>
      <vt:lpstr>Forskjellig topografi vil kreve forskjellige løsninger for hel-elektriske busskonsept</vt:lpstr>
      <vt:lpstr>Ved lave temperaturer vil mer enn halvparten av energiforbruket bli benyttet til andre forhold enn fremdrift</vt:lpstr>
      <vt:lpstr>Klumping skaper kø ved ladestasjoner</vt:lpstr>
      <vt:lpstr>Vekten av batterier er fortsatt en stor utfordring</vt:lpstr>
      <vt:lpstr>InMotion Charging (IMC) – en mulighet for busslinjer med høy kapasitet i Oslo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Erling</dc:creator>
  <cp:lastModifiedBy>Skjerdingstad, Steinar</cp:lastModifiedBy>
  <cp:revision>46</cp:revision>
  <cp:lastPrinted>2017-02-10T11:19:43Z</cp:lastPrinted>
  <dcterms:created xsi:type="dcterms:W3CDTF">2016-12-07T08:30:31Z</dcterms:created>
  <dcterms:modified xsi:type="dcterms:W3CDTF">2017-02-10T12:59:29Z</dcterms:modified>
</cp:coreProperties>
</file>